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5"/>
  </p:notesMasterIdLst>
  <p:handoutMasterIdLst>
    <p:handoutMasterId r:id="rId26"/>
  </p:handoutMasterIdLst>
  <p:sldIdLst>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94694"/>
  </p:normalViewPr>
  <p:slideViewPr>
    <p:cSldViewPr snapToGrid="0">
      <p:cViewPr varScale="1">
        <p:scale>
          <a:sx n="69" d="100"/>
          <a:sy n="69" d="100"/>
        </p:scale>
        <p:origin x="77" y="33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AF8A8D-621D-A847-873A-690F972EBB4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a:extLst>
              <a:ext uri="{FF2B5EF4-FFF2-40B4-BE49-F238E27FC236}">
                <a16:creationId xmlns:a16="http://schemas.microsoft.com/office/drawing/2014/main" id="{12CC49B5-6F63-1C43-8639-CC3E4D517496}"/>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5DE0CA-B409-4E4B-BC92-FD5321065128}"/>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8802851-89A6-7142-BAE8-95CE4B3218E7}" type="slidenum">
              <a:rPr lang="en-US" smtClean="0"/>
              <a:t>‹#›</a:t>
            </a:fld>
            <a:endParaRPr lang="en-US"/>
          </a:p>
        </p:txBody>
      </p:sp>
    </p:spTree>
    <p:extLst>
      <p:ext uri="{BB962C8B-B14F-4D97-AF65-F5344CB8AC3E}">
        <p14:creationId xmlns:p14="http://schemas.microsoft.com/office/powerpoint/2010/main" val="1456393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87E1DE2-66D5-4F6E-9F4A-8DC2A52B68C7}" type="datetimeFigureOut">
              <a:rPr lang="en-US" smtClean="0"/>
              <a:t>8/12/2021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1D8D313-4C85-4C95-BC39-0B1FA8DCDFE6}" type="slidenum">
              <a:rPr lang="en-US" smtClean="0"/>
              <a:t>‹#›</a:t>
            </a:fld>
            <a:endParaRPr lang="en-US"/>
          </a:p>
        </p:txBody>
      </p:sp>
    </p:spTree>
    <p:extLst>
      <p:ext uri="{BB962C8B-B14F-4D97-AF65-F5344CB8AC3E}">
        <p14:creationId xmlns:p14="http://schemas.microsoft.com/office/powerpoint/2010/main" val="44810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48C9-6E2F-4470-9D52-CC8D829DA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30072-295C-4C07-AC62-5CB012CDC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B7835B-0F17-4F0B-A5AA-F03BC4810DC2}"/>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55152823-E2DD-48E9-A461-4A57889151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FC4D1E-E283-4340-A36D-91A8345D94BD}"/>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1174074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100A-DB1B-46A8-8B69-5898ABFDC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B30FF-FBA5-4D00-B6A6-55EDAE432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44275-781E-4CC6-ABD9-4D81829864F2}"/>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C0B0D240-B00B-46E7-91EC-C80BF0F87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B86737-A562-4591-8AB2-07EB8ACDE0CC}"/>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250957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0D4F-77CD-426D-B599-E194422CD5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F8F569-567F-4218-A499-9EAF19B11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44264C-E50E-4499-B957-94A86D1A49BF}"/>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AC60CA19-0DC7-4745-901C-648FB4AA54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36C118-D228-4F31-9FD2-422A0F2C9348}"/>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3019809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CC54-BCB0-4250-BAEF-3AB0DAD04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59615-ED2C-447B-BFEB-F48C955732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7993A-6BFD-4353-9724-81F26AD58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76864E-6374-4F79-80A1-D18BD8521279}"/>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6" name="Footer Placeholder 5">
            <a:extLst>
              <a:ext uri="{FF2B5EF4-FFF2-40B4-BE49-F238E27FC236}">
                <a16:creationId xmlns:a16="http://schemas.microsoft.com/office/drawing/2014/main" id="{6EDDD32F-6A6C-4061-8396-25DBAEAC5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74F813-1001-40C4-BF7E-7FF8C0021F60}"/>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1587881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8047-34A3-4E40-965F-FCA66EED5A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6F2D9C-450B-4813-B794-91EE3D03F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711D13-547E-4C96-9607-4AD8C49D3F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5373D-7E62-4345-BEA8-F5013443C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B3CA83-7898-4820-8970-1FAD19EFB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17503-5B4C-472D-B60F-92452A3E2DBF}"/>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8" name="Footer Placeholder 7">
            <a:extLst>
              <a:ext uri="{FF2B5EF4-FFF2-40B4-BE49-F238E27FC236}">
                <a16:creationId xmlns:a16="http://schemas.microsoft.com/office/drawing/2014/main" id="{54390CC9-4EB2-4C05-8DE0-C0D983D81D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F989F1-064C-4CEC-A5DB-917389A0D764}"/>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1684171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0A0-DD7B-4EB3-BD55-A7008727A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9AB150-E1A0-42E4-A64B-16B4128612D0}"/>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4" name="Footer Placeholder 3">
            <a:extLst>
              <a:ext uri="{FF2B5EF4-FFF2-40B4-BE49-F238E27FC236}">
                <a16:creationId xmlns:a16="http://schemas.microsoft.com/office/drawing/2014/main" id="{CE385E7B-1D0A-4EC1-B967-DE15F56DC4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CE8E6-C668-451E-B93C-40419804A8AA}"/>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187869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BF70A-E376-4CA3-BA76-026C2955FAF2}"/>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3" name="Footer Placeholder 2">
            <a:extLst>
              <a:ext uri="{FF2B5EF4-FFF2-40B4-BE49-F238E27FC236}">
                <a16:creationId xmlns:a16="http://schemas.microsoft.com/office/drawing/2014/main" id="{66AE81D1-AE83-4799-81F0-F5F524C525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139709-C748-4940-9CE7-183E73F352CC}"/>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256929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CE93-3CD4-4B63-93D1-83D1AC219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31C21-C997-4783-BFE3-F3A473B44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55602-337C-431B-9B83-AF77C345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58FC26-9F14-42F7-B10E-1218A27E72B1}"/>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6" name="Footer Placeholder 5">
            <a:extLst>
              <a:ext uri="{FF2B5EF4-FFF2-40B4-BE49-F238E27FC236}">
                <a16:creationId xmlns:a16="http://schemas.microsoft.com/office/drawing/2014/main" id="{A09CC0D7-C5BA-4AB1-A274-E4EB55F329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E0AEAD-0DC8-411E-8695-A5619C3E303C}"/>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147756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8822-C3B4-4DA2-B28B-A50A50A0B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76A93-6FA3-4802-A613-348F898447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ADA555-1AE0-4B7F-85CD-541B1C877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573E4-77F0-4565-8533-856C84F76BF2}"/>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6" name="Footer Placeholder 5">
            <a:extLst>
              <a:ext uri="{FF2B5EF4-FFF2-40B4-BE49-F238E27FC236}">
                <a16:creationId xmlns:a16="http://schemas.microsoft.com/office/drawing/2014/main" id="{1E2B73ED-2572-450C-BD58-165780EE60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58A27-0A76-4BC6-9BA4-02BAC1F018EF}"/>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375100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0EBB-8476-4801-BA41-5E7231F3DE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72917-1153-433D-B32E-A7708FC24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1BFEB-5FE3-4A5B-9D22-CD91F617B218}"/>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BDC75D60-D3DF-4AE3-8154-2E9AF5D7B0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7A1C4B-9FFA-45C7-A7FF-A3A52642E10A}"/>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263686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C09A4-E260-4867-AEEF-075496301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62AEA8-C6FA-4D9A-AC9E-8BE69D469D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352AF-640C-4860-842F-855691E9AF59}"/>
              </a:ext>
            </a:extLst>
          </p:cNvPr>
          <p:cNvSpPr>
            <a:spLocks noGrp="1"/>
          </p:cNvSpPr>
          <p:nvPr>
            <p:ph type="dt" sz="half" idx="10"/>
          </p:nvPr>
        </p:nvSpPr>
        <p:spPr/>
        <p:txBody>
          <a:body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5217F2D9-6A21-4245-BACE-037836904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A2A185-20C9-454B-AC90-91D56BB94A34}"/>
              </a:ext>
            </a:extLst>
          </p:cNvPr>
          <p:cNvSpPr>
            <a:spLocks noGrp="1"/>
          </p:cNvSpPr>
          <p:nvPr>
            <p:ph type="sldNum" sz="quarter" idx="12"/>
          </p:nvPr>
        </p:nvSpPr>
        <p:spPr/>
        <p:txBody>
          <a:bodyPr/>
          <a:lstStyle/>
          <a:p>
            <a:fld id="{EF6C9598-98BB-4859-A0D5-493352D96432}" type="slidenum">
              <a:rPr lang="en-US" smtClean="0"/>
              <a:t>‹#›</a:t>
            </a:fld>
            <a:endParaRPr lang="en-US" dirty="0"/>
          </a:p>
        </p:txBody>
      </p:sp>
    </p:spTree>
    <p:extLst>
      <p:ext uri="{BB962C8B-B14F-4D97-AF65-F5344CB8AC3E}">
        <p14:creationId xmlns:p14="http://schemas.microsoft.com/office/powerpoint/2010/main" val="351639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10" name="Footer Placeholder 7"/>
          <p:cNvSpPr>
            <a:spLocks noGrp="1"/>
          </p:cNvSpPr>
          <p:nvPr>
            <p:ph type="ftr" sz="quarter" idx="11"/>
          </p:nvPr>
        </p:nvSpPr>
        <p:spPr bwMode="auto"/>
        <p:txBody>
          <a:bodyPr/>
          <a:lstStyle/>
          <a:p>
            <a:pPr>
              <a:defRPr/>
            </a:pPr>
            <a:endParaRPr lang="en-US"/>
          </a:p>
        </p:txBody>
      </p:sp>
      <p:sp>
        <p:nvSpPr>
          <p:cNvPr id="11" name="Slide Number Placeholder 8"/>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6" name="Footer Placeholder 3"/>
          <p:cNvSpPr>
            <a:spLocks noGrp="1"/>
          </p:cNvSpPr>
          <p:nvPr>
            <p:ph type="ftr" sz="quarter" idx="11"/>
          </p:nvPr>
        </p:nvSpPr>
        <p:spPr bwMode="auto"/>
        <p:txBody>
          <a:bodyPr/>
          <a:lstStyle/>
          <a:p>
            <a:pPr>
              <a:defRPr/>
            </a:pPr>
            <a:endParaRPr lang="en-US"/>
          </a:p>
        </p:txBody>
      </p:sp>
      <p:sp>
        <p:nvSpPr>
          <p:cNvPr id="7" name="Slide Number Placeholder 4"/>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5" name="Footer Placeholder 2"/>
          <p:cNvSpPr>
            <a:spLocks noGrp="1"/>
          </p:cNvSpPr>
          <p:nvPr>
            <p:ph type="ftr" sz="quarter" idx="11"/>
          </p:nvPr>
        </p:nvSpPr>
        <p:spPr bwMode="auto"/>
        <p:txBody>
          <a:bodyPr/>
          <a:lstStyle/>
          <a:p>
            <a:pPr>
              <a:defRPr/>
            </a:pPr>
            <a:endParaRPr lang="en-US"/>
          </a:p>
        </p:txBody>
      </p:sp>
      <p:sp>
        <p:nvSpPr>
          <p:cNvPr id="6" name="Slide Number Placeholder 3"/>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p:cNvSpPr>
            <a:spLocks noGrp="1"/>
          </p:cNvSpPr>
          <p:nvPr>
            <p:ph type="dt" sz="half" idx="10"/>
          </p:nvPr>
        </p:nvSpPr>
        <p:spPr bwMode="auto"/>
        <p:txBody>
          <a:bodyPr/>
          <a:lstStyle/>
          <a:p>
            <a:pPr>
              <a:defRPr/>
            </a:pPr>
            <a:fld id="{C9CB138F-5A14-49FF-BF8B-4696FF65210D}" type="datetimeFigureOut">
              <a:rPr lang="en-US"/>
              <a:t>8/12/2021</a:t>
            </a:fld>
            <a:endParaRPr lang="en-US"/>
          </a:p>
        </p:txBody>
      </p:sp>
      <p:sp>
        <p:nvSpPr>
          <p:cNvPr id="8" name="Footer Placeholder 5"/>
          <p:cNvSpPr>
            <a:spLocks noGrp="1"/>
          </p:cNvSpPr>
          <p:nvPr>
            <p:ph type="ftr" sz="quarter" idx="11"/>
          </p:nvPr>
        </p:nvSpPr>
        <p:spPr bwMode="auto"/>
        <p:txBody>
          <a:bodyPr/>
          <a:lstStyle/>
          <a:p>
            <a:pPr>
              <a:defRPr/>
            </a:pPr>
            <a:endParaRPr lang="en-US"/>
          </a:p>
        </p:txBody>
      </p:sp>
      <p:sp>
        <p:nvSpPr>
          <p:cNvPr id="9" name="Slide Number Placeholder 6"/>
          <p:cNvSpPr>
            <a:spLocks noGrp="1"/>
          </p:cNvSpPr>
          <p:nvPr>
            <p:ph type="sldNum" sz="quarter" idx="12"/>
          </p:nvPr>
        </p:nvSpPr>
        <p:spPr bwMode="auto"/>
        <p:txBody>
          <a:bodyPr/>
          <a:lstStyle/>
          <a:p>
            <a:pPr>
              <a:defRPr/>
            </a:pPr>
            <a:fld id="{CD2DB14D-9FE4-4290-8DFB-6D7A976C3B29}"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9CB138F-5A14-49FF-BF8B-4696FF65210D}" type="datetimeFigureOut">
              <a:rPr lang="en-US"/>
              <a:t>8/12/2021</a:t>
            </a:fld>
            <a:endParaRPr lang="en-US"/>
          </a:p>
        </p:txBody>
      </p:sp>
      <p:sp>
        <p:nvSpPr>
          <p:cNvPr id="7"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D2DB14D-9FE4-4290-8DFB-6D7A976C3B29}"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82380-1020-49DA-9E73-87B1DAC52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F5178-0017-48B5-88CD-AA9D08B39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5CA77-D59A-4A69-A4A6-33873B6570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3386F-A91C-4031-9789-7C15CC501403}" type="datetimeFigureOut">
              <a:rPr lang="en-US" smtClean="0"/>
              <a:t>8/12/2021</a:t>
            </a:fld>
            <a:endParaRPr lang="en-US" dirty="0"/>
          </a:p>
        </p:txBody>
      </p:sp>
      <p:sp>
        <p:nvSpPr>
          <p:cNvPr id="5" name="Footer Placeholder 4">
            <a:extLst>
              <a:ext uri="{FF2B5EF4-FFF2-40B4-BE49-F238E27FC236}">
                <a16:creationId xmlns:a16="http://schemas.microsoft.com/office/drawing/2014/main" id="{F2BF76BB-13E3-4FA3-A2E4-5AD64CD97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E217004-0B2B-4B42-B06F-7C95DC0EF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C9598-98BB-4859-A0D5-493352D96432}" type="slidenum">
              <a:rPr lang="en-US" smtClean="0"/>
              <a:t>‹#›</a:t>
            </a:fld>
            <a:endParaRPr lang="en-US" dirty="0"/>
          </a:p>
        </p:txBody>
      </p:sp>
    </p:spTree>
    <p:extLst>
      <p:ext uri="{BB962C8B-B14F-4D97-AF65-F5344CB8AC3E}">
        <p14:creationId xmlns:p14="http://schemas.microsoft.com/office/powerpoint/2010/main" val="2491643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cp.email.aarp.org/fraudwatchsignup?intcmp=AE-SCM-FRD-CTA-ALRT"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jwFwYYeZNp0?t=147"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reeform: Shape 3"/>
          <p:cNvSpPr/>
          <p:nvPr/>
        </p:nvSpPr>
        <p:spPr bwMode="auto">
          <a:xfrm>
            <a:off x="0" y="307075"/>
            <a:ext cx="9048328" cy="769362"/>
          </a:xfrm>
          <a:custGeom>
            <a:avLst/>
            <a:gdLst>
              <a:gd name="connsiteX0" fmla="*/ 0 w 9539785"/>
              <a:gd name="connsiteY0" fmla="*/ 0 h 1160059"/>
              <a:gd name="connsiteX1" fmla="*/ 0 w 9539785"/>
              <a:gd name="connsiteY1" fmla="*/ 1160059 h 1160059"/>
              <a:gd name="connsiteX2" fmla="*/ 9539785 w 9539785"/>
              <a:gd name="connsiteY2" fmla="*/ 1160059 h 1160059"/>
              <a:gd name="connsiteX3" fmla="*/ 8379726 w 9539785"/>
              <a:gd name="connsiteY3" fmla="*/ 0 h 1160059"/>
              <a:gd name="connsiteX4" fmla="*/ 0 w 9539785"/>
              <a:gd name="connsiteY4" fmla="*/ 0 h 1160059"/>
              <a:gd name="connsiteX0" fmla="*/ 0 w 9149260"/>
              <a:gd name="connsiteY0" fmla="*/ 0 h 1160059"/>
              <a:gd name="connsiteX1" fmla="*/ 0 w 9149260"/>
              <a:gd name="connsiteY1" fmla="*/ 1160059 h 1160059"/>
              <a:gd name="connsiteX2" fmla="*/ 9149260 w 9149260"/>
              <a:gd name="connsiteY2" fmla="*/ 1160059 h 1160059"/>
              <a:gd name="connsiteX3" fmla="*/ 8379726 w 9149260"/>
              <a:gd name="connsiteY3" fmla="*/ 0 h 1160059"/>
              <a:gd name="connsiteX4" fmla="*/ 0 w 9149260"/>
              <a:gd name="connsiteY4" fmla="*/ 0 h 1160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260" h="1160059" extrusionOk="0">
                <a:moveTo>
                  <a:pt x="0" y="0"/>
                </a:moveTo>
                <a:lnTo>
                  <a:pt x="0" y="1160059"/>
                </a:lnTo>
                <a:lnTo>
                  <a:pt x="9149260" y="1160059"/>
                </a:lnTo>
                <a:lnTo>
                  <a:pt x="8379726" y="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6" name="Title 7"/>
          <p:cNvSpPr>
            <a:spLocks/>
          </p:cNvSpPr>
          <p:nvPr/>
        </p:nvSpPr>
        <p:spPr bwMode="auto">
          <a:xfrm>
            <a:off x="97971" y="514971"/>
            <a:ext cx="8425543" cy="524433"/>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marL="0" marR="0" lvl="0" indent="0" algn="ctr" defTabSz="914400">
              <a:lnSpc>
                <a:spcPct val="90000"/>
              </a:lnSpc>
              <a:spcBef>
                <a:spcPts val="0"/>
              </a:spcBef>
              <a:spcAft>
                <a:spcPts val="0"/>
              </a:spcAft>
              <a:buClrTx/>
              <a:buSzTx/>
              <a:buFontTx/>
              <a:buNone/>
              <a:defRPr/>
            </a:pPr>
            <a:r>
              <a:rPr lang="en-US" sz="4000" b="0" i="0" u="none" strike="noStrike" cap="none" spc="0" dirty="0">
                <a:ln>
                  <a:noFill/>
                </a:ln>
                <a:solidFill>
                  <a:schemeClr val="bg1"/>
                </a:solidFill>
                <a:latin typeface="Century Gothic"/>
                <a:ea typeface="+mj-ea"/>
                <a:cs typeface="+mj-cs"/>
              </a:rPr>
              <a:t>TATT CHAT – </a:t>
            </a:r>
            <a:r>
              <a:rPr lang="en-US" sz="4000" dirty="0">
                <a:solidFill>
                  <a:schemeClr val="bg1"/>
                </a:solidFill>
                <a:latin typeface="Century Gothic"/>
              </a:rPr>
              <a:t>AUGUST 12</a:t>
            </a:r>
            <a:r>
              <a:rPr lang="en-US" sz="4000" b="0" i="0" u="none" strike="noStrike" cap="none" spc="0" dirty="0">
                <a:ln>
                  <a:noFill/>
                </a:ln>
                <a:solidFill>
                  <a:schemeClr val="bg1"/>
                </a:solidFill>
                <a:latin typeface="Century Gothic"/>
                <a:ea typeface="+mj-ea"/>
                <a:cs typeface="+mj-cs"/>
              </a:rPr>
              <a:t>, 2021</a:t>
            </a:r>
          </a:p>
        </p:txBody>
      </p:sp>
      <p:pic>
        <p:nvPicPr>
          <p:cNvPr id="7" name="Picture 5" descr="A picture containing game&#10;&#10;Description automatically generated"/>
          <p:cNvPicPr>
            <a:picLocks noChangeAspect="1"/>
          </p:cNvPicPr>
          <p:nvPr/>
        </p:nvPicPr>
        <p:blipFill>
          <a:blip r:embed="rId2"/>
          <a:stretch/>
        </p:blipFill>
        <p:spPr bwMode="auto">
          <a:xfrm>
            <a:off x="10236863" y="272677"/>
            <a:ext cx="1193137" cy="803760"/>
          </a:xfrm>
          <a:prstGeom prst="rect">
            <a:avLst/>
          </a:prstGeom>
        </p:spPr>
      </p:pic>
      <p:sp>
        <p:nvSpPr>
          <p:cNvPr id="9" name="TextBox 8"/>
          <p:cNvSpPr>
            <a:spLocks/>
          </p:cNvSpPr>
          <p:nvPr/>
        </p:nvSpPr>
        <p:spPr bwMode="auto">
          <a:xfrm>
            <a:off x="0" y="6165304"/>
            <a:ext cx="4310743" cy="5931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a:lnSpc>
                <a:spcPct val="100000"/>
              </a:lnSpc>
              <a:spcBef>
                <a:spcPts val="0"/>
              </a:spcBef>
              <a:spcAft>
                <a:spcPts val="0"/>
              </a:spcAft>
              <a:buClrTx/>
              <a:buSzTx/>
              <a:buFontTx/>
              <a:buNone/>
              <a:defRPr b="0" i="0" u="none" strike="noStrike" cap="none" spc="0">
                <a:ln>
                  <a:noFill/>
                </a:ln>
                <a:solidFill>
                  <a:prstClr val="white"/>
                </a:solidFill>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dirty="0"/>
              <a:t>NEXT TATT CHAT – AUGUST 26, 2021</a:t>
            </a:r>
          </a:p>
        </p:txBody>
      </p:sp>
      <p:sp>
        <p:nvSpPr>
          <p:cNvPr id="12" name="TextBox 11">
            <a:extLst>
              <a:ext uri="{FF2B5EF4-FFF2-40B4-BE49-F238E27FC236}">
                <a16:creationId xmlns:a16="http://schemas.microsoft.com/office/drawing/2014/main" id="{36492090-DDEF-40FC-BCE6-8DC048D8E8F5}"/>
              </a:ext>
            </a:extLst>
          </p:cNvPr>
          <p:cNvSpPr txBox="1"/>
          <p:nvPr/>
        </p:nvSpPr>
        <p:spPr>
          <a:xfrm>
            <a:off x="365761" y="1728044"/>
            <a:ext cx="6888479" cy="3785652"/>
          </a:xfrm>
          <a:prstGeom prst="rect">
            <a:avLst/>
          </a:prstGeom>
          <a:noFill/>
        </p:spPr>
        <p:txBody>
          <a:bodyPr wrap="square">
            <a:spAutoFit/>
          </a:bodyPr>
          <a:lstStyle/>
          <a:p>
            <a:r>
              <a:rPr lang="en-US" sz="1600" b="1" dirty="0">
                <a:latin typeface="Century Gothic" panose="020B0502020202020204" pitchFamily="34" charset="0"/>
              </a:rPr>
              <a:t>Welcome</a:t>
            </a:r>
            <a:r>
              <a:rPr lang="en-US" sz="1600" dirty="0">
                <a:latin typeface="Century Gothic" panose="020B0502020202020204" pitchFamily="34" charset="0"/>
              </a:rPr>
              <a:t>	</a:t>
            </a:r>
          </a:p>
          <a:p>
            <a:r>
              <a:rPr lang="en-US" sz="1600" dirty="0">
                <a:latin typeface="Century Gothic" panose="020B0502020202020204" pitchFamily="34" charset="0"/>
              </a:rPr>
              <a:t>Terence Roberts, TATT Chairman 	</a:t>
            </a:r>
          </a:p>
          <a:p>
            <a:endParaRPr lang="en-US" sz="1600" dirty="0">
              <a:latin typeface="Century Gothic" panose="020B0502020202020204" pitchFamily="34" charset="0"/>
            </a:endParaRPr>
          </a:p>
          <a:p>
            <a:r>
              <a:rPr lang="en-US" sz="1600" b="1" dirty="0">
                <a:latin typeface="Century Gothic" panose="020B0502020202020204" pitchFamily="34" charset="0"/>
              </a:rPr>
              <a:t>Beware of the Latest Scams</a:t>
            </a:r>
          </a:p>
          <a:p>
            <a:r>
              <a:rPr lang="en-US" sz="1600" dirty="0">
                <a:latin typeface="Century Gothic" panose="020B0502020202020204" pitchFamily="34" charset="0"/>
              </a:rPr>
              <a:t>Vee Daniel, Executive Director, Better Business Bureau of the Upstate</a:t>
            </a:r>
          </a:p>
          <a:p>
            <a:endParaRPr lang="en-US" sz="1600" dirty="0">
              <a:latin typeface="Century Gothic" panose="020B0502020202020204" pitchFamily="34" charset="0"/>
            </a:endParaRPr>
          </a:p>
          <a:p>
            <a:r>
              <a:rPr lang="en-US" sz="1600" b="1" dirty="0">
                <a:latin typeface="Century Gothic" panose="020B0502020202020204" pitchFamily="34" charset="0"/>
              </a:rPr>
              <a:t>Upstate Initiative Update</a:t>
            </a:r>
          </a:p>
          <a:p>
            <a:r>
              <a:rPr lang="en-US" sz="1600" dirty="0">
                <a:latin typeface="Century Gothic" panose="020B0502020202020204" pitchFamily="34" charset="0"/>
              </a:rPr>
              <a:t>Dean Hybl, Executive Director, Ten at the Top</a:t>
            </a:r>
          </a:p>
          <a:p>
            <a:endParaRPr lang="en-US" sz="1600" dirty="0">
              <a:latin typeface="Century Gothic" panose="020B0502020202020204" pitchFamily="34" charset="0"/>
            </a:endParaRPr>
          </a:p>
          <a:p>
            <a:r>
              <a:rPr lang="en-US" sz="1600" b="1" dirty="0">
                <a:latin typeface="Century Gothic" panose="020B0502020202020204" pitchFamily="34" charset="0"/>
              </a:rPr>
              <a:t>Resource Updates</a:t>
            </a:r>
          </a:p>
          <a:p>
            <a:r>
              <a:rPr lang="en-US" sz="1600" dirty="0">
                <a:latin typeface="Century Gothic" panose="020B0502020202020204" pitchFamily="34" charset="0"/>
              </a:rPr>
              <a:t>Amy Connor, New Horizon Family Health Services</a:t>
            </a:r>
          </a:p>
          <a:p>
            <a:r>
              <a:rPr lang="en-US" sz="1600" dirty="0">
                <a:latin typeface="Century Gothic" panose="020B0502020202020204" pitchFamily="34" charset="0"/>
              </a:rPr>
              <a:t>Trentsie Williams, GLEAMNS</a:t>
            </a:r>
          </a:p>
          <a:p>
            <a:endParaRPr lang="en-US" sz="1600" dirty="0">
              <a:latin typeface="Century Gothic" panose="020B0502020202020204" pitchFamily="34" charset="0"/>
            </a:endParaRPr>
          </a:p>
          <a:p>
            <a:r>
              <a:rPr lang="en-US" sz="1600" b="1" dirty="0">
                <a:latin typeface="Century Gothic" panose="020B0502020202020204" pitchFamily="34" charset="0"/>
              </a:rPr>
              <a:t>Adjourn</a:t>
            </a:r>
            <a:r>
              <a:rPr lang="en-US" sz="1600" dirty="0">
                <a:latin typeface="Century Gothic" panose="020B0502020202020204" pitchFamily="34" charset="0"/>
              </a:rPr>
              <a:t>	</a:t>
            </a:r>
          </a:p>
          <a:p>
            <a:r>
              <a:rPr lang="en-US" sz="1600" dirty="0">
                <a:latin typeface="Century Gothic" panose="020B0502020202020204" pitchFamily="34" charset="0"/>
              </a:rPr>
              <a:t>Terence Roberts</a:t>
            </a:r>
          </a:p>
        </p:txBody>
      </p:sp>
      <p:sp>
        <p:nvSpPr>
          <p:cNvPr id="16" name="TextBox 8">
            <a:extLst>
              <a:ext uri="{FF2B5EF4-FFF2-40B4-BE49-F238E27FC236}">
                <a16:creationId xmlns:a16="http://schemas.microsoft.com/office/drawing/2014/main" id="{FD0C9544-2421-4646-A492-FA7D52C9D353}"/>
              </a:ext>
            </a:extLst>
          </p:cNvPr>
          <p:cNvSpPr>
            <a:spLocks/>
          </p:cNvSpPr>
          <p:nvPr/>
        </p:nvSpPr>
        <p:spPr bwMode="auto">
          <a:xfrm>
            <a:off x="7883971" y="6160389"/>
            <a:ext cx="4310743" cy="59313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a:lnSpc>
                <a:spcPct val="100000"/>
              </a:lnSpc>
              <a:spcBef>
                <a:spcPts val="0"/>
              </a:spcBef>
              <a:spcAft>
                <a:spcPts val="0"/>
              </a:spcAft>
              <a:buClrTx/>
              <a:buSzTx/>
              <a:buFontTx/>
              <a:buNone/>
              <a:defRPr b="0" i="0" u="none" strike="noStrike" cap="none" spc="0">
                <a:ln>
                  <a:noFill/>
                </a:ln>
                <a:solidFill>
                  <a:prstClr val="white"/>
                </a:solidFill>
                <a:latin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LEADERSHIP LEVEL PARTNERS</a:t>
            </a:r>
          </a:p>
        </p:txBody>
      </p:sp>
      <p:pic>
        <p:nvPicPr>
          <p:cNvPr id="3" name="Picture 2" descr="Logo, company name&#10;&#10;Description automatically generated">
            <a:extLst>
              <a:ext uri="{FF2B5EF4-FFF2-40B4-BE49-F238E27FC236}">
                <a16:creationId xmlns:a16="http://schemas.microsoft.com/office/drawing/2014/main" id="{DC1DFBD7-FDE5-4422-8C70-13DBB0828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240" y="1076437"/>
            <a:ext cx="4937760" cy="4937760"/>
          </a:xfrm>
          <a:prstGeom prst="rect">
            <a:avLst/>
          </a:prstGeom>
        </p:spPr>
      </p:pic>
    </p:spTree>
    <p:extLst>
      <p:ext uri="{BB962C8B-B14F-4D97-AF65-F5344CB8AC3E}">
        <p14:creationId xmlns:p14="http://schemas.microsoft.com/office/powerpoint/2010/main" val="3636730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1015663"/>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Sponsorship &amp; Directory</a:t>
            </a:r>
          </a:p>
          <a:p>
            <a:pPr algn="ctr"/>
            <a:r>
              <a:rPr lang="en-US" sz="2000" dirty="0">
                <a:solidFill>
                  <a:srgbClr val="0070C0"/>
                </a:solidFill>
                <a:latin typeface="Verdana Pro Cond" panose="020B0604020202020204" pitchFamily="34" charset="0"/>
              </a:rPr>
              <a:t>Listing Sales</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330688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05" r="-1" b="3703"/>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1201271" y="1033272"/>
            <a:ext cx="9466729" cy="3152331"/>
          </a:xfrm>
          <a:solidFill>
            <a:schemeClr val="bg1"/>
          </a:solidFill>
        </p:spPr>
        <p:txBody>
          <a:bodyPr>
            <a:normAutofit/>
          </a:bodyPr>
          <a:lstStyle/>
          <a:p>
            <a:r>
              <a:rPr lang="en-US" sz="1800" b="1" dirty="0">
                <a:effectLst/>
                <a:latin typeface="Calibri" panose="020F0502020204030204" pitchFamily="34" charset="0"/>
                <a:ea typeface="Times New Roman" panose="02020603050405020304" pitchFamily="18" charset="0"/>
                <a:cs typeface="Calibri" panose="020F0502020204030204" pitchFamily="34" charset="0"/>
              </a:rPr>
              <a:t>Sponsorship &amp; Directory Listing Sales:</a:t>
            </a:r>
            <a:r>
              <a:rPr lang="en-US" sz="1800" dirty="0">
                <a:effectLst/>
                <a:latin typeface="Calibri" panose="020F0502020204030204" pitchFamily="34" charset="0"/>
                <a:ea typeface="Times New Roman" panose="02020603050405020304" pitchFamily="18" charset="0"/>
                <a:cs typeface="Calibri" panose="020F0502020204030204" pitchFamily="34" charset="0"/>
              </a:rPr>
              <a:t> This scam has plagued businesses for decades. Con artists attempt to fool businesses into paying for a listing or ad space in a non-existent directory. They troll the internet for sponsorships offered by businesses and nonprofits. The scammers have done their homework and forward emails that include well known nonprofits and businesses sponsorship and director packets.  Unfortunately, they use might lie about being with a legitimate directory, such as the Yellow Pages. Either way, the business is billed hundreds of dollars for listing services they didn’t agree to or for ads that were never placed.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600"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a:xfrm>
            <a:off x="1524000" y="4599432"/>
            <a:ext cx="9144000" cy="1225296"/>
          </a:xfrm>
        </p:spPr>
        <p:txBody>
          <a:bodyPr>
            <a:normAutofit/>
          </a:bodyPr>
          <a:lstStyle/>
          <a:p>
            <a:r>
              <a:rPr lang="en-US" sz="2000" dirty="0">
                <a:solidFill>
                  <a:srgbClr val="FFFFFF"/>
                </a:solidFill>
                <a:latin typeface="Verdana Pro Cond" panose="020B0604020202020204" pitchFamily="34" charset="0"/>
              </a:rPr>
              <a:t>Sponsorship &amp; Directory</a:t>
            </a:r>
          </a:p>
          <a:p>
            <a:r>
              <a:rPr lang="en-US" sz="2000" dirty="0">
                <a:solidFill>
                  <a:srgbClr val="FFFFFF"/>
                </a:solidFill>
                <a:latin typeface="Verdana Pro Cond" panose="020B0604020202020204" pitchFamily="34" charset="0"/>
              </a:rPr>
              <a:t>Listing Sales</a:t>
            </a:r>
          </a:p>
          <a:p>
            <a:r>
              <a:rPr lang="en-US" sz="2000" dirty="0">
                <a:solidFill>
                  <a:srgbClr val="FFFFFF"/>
                </a:solidFill>
                <a:latin typeface="Verdana Pro Cond" panose="020B0604020202020204" pitchFamily="34" charset="0"/>
              </a:rPr>
              <a:t>Scam </a:t>
            </a:r>
          </a:p>
        </p:txBody>
      </p:sp>
      <p:sp>
        <p:nvSpPr>
          <p:cNvPr id="12" name="Rectangle 2">
            <a:extLst>
              <a:ext uri="{FF2B5EF4-FFF2-40B4-BE49-F238E27FC236}">
                <a16:creationId xmlns:a16="http://schemas.microsoft.com/office/drawing/2014/main" id="{98072727-1E1A-4B8C-8839-AAB69FA2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628986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Office Supply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388502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7464614" y="618566"/>
            <a:ext cx="4087306" cy="4563034"/>
          </a:xfrm>
        </p:spPr>
        <p:txBody>
          <a:bodyPr anchor="b">
            <a:normAutofit/>
          </a:bodyPr>
          <a:lstStyle/>
          <a:p>
            <a:r>
              <a:rPr lang="en-US" sz="2000" b="1" dirty="0">
                <a:effectLst/>
                <a:latin typeface="Calibri" panose="020F0502020204030204" pitchFamily="34" charset="0"/>
                <a:ea typeface="Times New Roman" panose="02020603050405020304" pitchFamily="18" charset="0"/>
                <a:cs typeface="Calibri" panose="020F0502020204030204" pitchFamily="34" charset="0"/>
              </a:rPr>
              <a:t>Office Supply:</a:t>
            </a:r>
            <a:r>
              <a:rPr lang="en-US" sz="2000" dirty="0">
                <a:effectLst/>
                <a:latin typeface="Calibri" panose="020F0502020204030204" pitchFamily="34" charset="0"/>
                <a:ea typeface="Times New Roman" panose="02020603050405020304" pitchFamily="18" charset="0"/>
                <a:cs typeface="Calibri" panose="020F0502020204030204" pitchFamily="34" charset="0"/>
              </a:rPr>
              <a:t>  Business receives an unexpected telephone call from someone claiming to represent a reputable company where the firm often does business. Sometime scammer will even call-in advance to find out what brand of supplies or equipment the business uses. The scammer will try to sell the business surplus merchandise at a reduced price, citing a cancellation or over-order by another purchaser.  The merchandise doesn’t exist. </a:t>
            </a:r>
            <a:br>
              <a:rPr lang="en-US" sz="2000" dirty="0">
                <a:effectLst/>
                <a:latin typeface="Calibri" panose="020F0502020204030204" pitchFamily="34" charset="0"/>
                <a:ea typeface="Times New Roman" panose="02020603050405020304" pitchFamily="18" charset="0"/>
                <a:cs typeface="Calibri" panose="020F0502020204030204" pitchFamily="34" charset="0"/>
              </a:rPr>
            </a:br>
            <a:r>
              <a:rPr lang="en-US" sz="2000" dirty="0">
                <a:effectLst/>
                <a:latin typeface="Calibri" panose="020F0502020204030204" pitchFamily="34" charset="0"/>
                <a:ea typeface="Times New Roman" panose="02020603050405020304" pitchFamily="18" charset="0"/>
                <a:cs typeface="Calibri" panose="020F0502020204030204" pitchFamily="34" charset="0"/>
              </a:rPr>
              <a:t>Don’t be fooled. </a:t>
            </a:r>
            <a:endParaRPr lang="en-US" sz="20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2" r="1895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8392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Online Purchase’s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220706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7464614" y="1358283"/>
            <a:ext cx="4087306" cy="3231472"/>
          </a:xfrm>
        </p:spPr>
        <p:txBody>
          <a:bodyPr anchor="b">
            <a:noAutofit/>
          </a:bodyPr>
          <a:lstStyle/>
          <a:p>
            <a:br>
              <a:rPr lang="en-US" sz="2000" b="1" dirty="0">
                <a:effectLst/>
                <a:latin typeface="Calibri" panose="020F0502020204030204" pitchFamily="34" charset="0"/>
                <a:ea typeface="Times New Roman" panose="02020603050405020304" pitchFamily="18" charset="0"/>
                <a:cs typeface="Calibri" panose="020F0502020204030204" pitchFamily="34" charset="0"/>
              </a:rPr>
            </a:br>
            <a:r>
              <a:rPr lang="en-US" sz="2000" b="1" dirty="0">
                <a:effectLst/>
                <a:latin typeface="Calibri" panose="020F0502020204030204" pitchFamily="34" charset="0"/>
                <a:ea typeface="Times New Roman" panose="02020603050405020304" pitchFamily="18" charset="0"/>
                <a:cs typeface="Calibri" panose="020F0502020204030204" pitchFamily="34" charset="0"/>
              </a:rPr>
              <a:t>Online Purchase Scams: Scammers prey on online consumers, taking advantage of hard-to-find items by creating fake websites and substandard products and offering them at “too good to be true” prices.</a:t>
            </a:r>
            <a:br>
              <a:rPr lang="en-US" sz="2000" b="1" dirty="0">
                <a:effectLst/>
                <a:latin typeface="Calibri" panose="020F0502020204030204" pitchFamily="34" charset="0"/>
                <a:ea typeface="Times New Roman" panose="02020603050405020304" pitchFamily="18" charset="0"/>
                <a:cs typeface="Calibri" panose="020F0502020204030204" pitchFamily="34" charset="0"/>
              </a:rPr>
            </a:br>
            <a:r>
              <a:rPr lang="en-US" sz="2000" b="1" dirty="0">
                <a:effectLst/>
                <a:latin typeface="Calibri" panose="020F0502020204030204" pitchFamily="34" charset="0"/>
                <a:ea typeface="Times New Roman" panose="02020603050405020304" pitchFamily="18" charset="0"/>
                <a:cs typeface="Calibri" panose="020F0502020204030204" pitchFamily="34" charset="0"/>
              </a:rPr>
              <a:t>  Consumers are not receiving purchases and if they do it’s not what they ordered</a:t>
            </a:r>
            <a:r>
              <a:rPr lang="en-US" sz="2000" b="1" dirty="0">
                <a:solidFill>
                  <a:srgbClr val="292929"/>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a:xfrm>
            <a:off x="7464612" y="4750893"/>
            <a:ext cx="4087305" cy="1147863"/>
          </a:xfrm>
        </p:spPr>
        <p:txBody>
          <a:bodyPr anchor="t">
            <a:normAutofit/>
          </a:bodyPr>
          <a:lstStyle/>
          <a:p>
            <a:pPr algn="l"/>
            <a:r>
              <a:rPr lang="en-US" sz="2000" dirty="0">
                <a:latin typeface="Verdana Pro Cond" panose="020B0604020202020204" pitchFamily="34" charset="0"/>
              </a:rPr>
              <a:t>            </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2" r="1895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4560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Coupon Books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221695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05" r="-1" b="3703"/>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1524000" y="1122363"/>
            <a:ext cx="9144000" cy="3063240"/>
          </a:xfrm>
          <a:solidFill>
            <a:schemeClr val="bg1"/>
          </a:solidFill>
        </p:spPr>
        <p:txBody>
          <a:bodyPr>
            <a:normAutofit/>
          </a:bodyPr>
          <a:lstStyle/>
          <a:p>
            <a:r>
              <a:rPr lang="en-US" sz="1800" b="1" dirty="0">
                <a:effectLst/>
                <a:latin typeface="Calibri" panose="020F0502020204030204" pitchFamily="34" charset="0"/>
                <a:ea typeface="Times New Roman" panose="02020603050405020304" pitchFamily="18" charset="0"/>
                <a:cs typeface="Calibri" panose="020F0502020204030204" pitchFamily="34" charset="0"/>
              </a:rPr>
              <a:t>Coupon books:</a:t>
            </a:r>
            <a:r>
              <a:rPr lang="en-US" sz="1800" dirty="0">
                <a:effectLst/>
                <a:latin typeface="Calibri" panose="020F0502020204030204" pitchFamily="34" charset="0"/>
                <a:ea typeface="Times New Roman" panose="02020603050405020304" pitchFamily="18" charset="0"/>
                <a:cs typeface="Calibri" panose="020F0502020204030204" pitchFamily="34" charset="0"/>
              </a:rPr>
              <a:t> Businesses are often approached to participate in coupon book promotions. The business offers discounts that are sold by promoters to consumers.  Make sure the coupon book is being promoted by a business you trust, and the terms and conditions are clearly spelled out. Don’t end up with the scammer adding  more advertisement then requested and </a:t>
            </a:r>
            <a:r>
              <a:rPr lang="en-US" sz="1800" dirty="0">
                <a:latin typeface="Calibri" panose="020F0502020204030204" pitchFamily="34" charset="0"/>
                <a:ea typeface="Times New Roman" panose="02020603050405020304" pitchFamily="18" charset="0"/>
                <a:cs typeface="Calibri" panose="020F0502020204030204" pitchFamily="34" charset="0"/>
              </a:rPr>
              <a:t>waiting for the coupon to show up that never existed.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600"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a:xfrm>
            <a:off x="1524000" y="4599432"/>
            <a:ext cx="9144000" cy="1225296"/>
          </a:xfrm>
        </p:spPr>
        <p:txBody>
          <a:bodyPr>
            <a:normAutofit/>
          </a:bodyPr>
          <a:lstStyle/>
          <a:p>
            <a:r>
              <a:rPr lang="en-US" dirty="0">
                <a:solidFill>
                  <a:srgbClr val="FFFFFF"/>
                </a:solidFill>
                <a:latin typeface="Verdana Pro Cond" panose="020B0604020202020204" pitchFamily="34" charset="0"/>
              </a:rPr>
              <a:t>Coupon Books </a:t>
            </a:r>
          </a:p>
          <a:p>
            <a:r>
              <a:rPr lang="en-US" dirty="0">
                <a:solidFill>
                  <a:srgbClr val="FFFFFF"/>
                </a:solidFill>
                <a:latin typeface="Verdana Pro Cond" panose="020B0604020202020204" pitchFamily="34" charset="0"/>
              </a:rPr>
              <a:t>Scam </a:t>
            </a:r>
          </a:p>
        </p:txBody>
      </p:sp>
      <p:sp>
        <p:nvSpPr>
          <p:cNvPr id="12" name="Rectangle 2">
            <a:extLst>
              <a:ext uri="{FF2B5EF4-FFF2-40B4-BE49-F238E27FC236}">
                <a16:creationId xmlns:a16="http://schemas.microsoft.com/office/drawing/2014/main" id="{98072727-1E1A-4B8C-8839-AAB69FA2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513048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Covid Family Funeral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84134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7501631" y="0"/>
            <a:ext cx="4296792" cy="6036815"/>
          </a:xfrm>
        </p:spPr>
        <p:txBody>
          <a:bodyPr anchor="b">
            <a:normAutofit/>
          </a:bodyPr>
          <a:lstStyle/>
          <a:p>
            <a:r>
              <a:rPr lang="en-US" sz="2400" b="1" dirty="0">
                <a:effectLst/>
                <a:latin typeface="Calibri" panose="020F0502020204030204" pitchFamily="34" charset="0"/>
                <a:ea typeface="Times New Roman" panose="02020603050405020304" pitchFamily="18" charset="0"/>
                <a:cs typeface="Calibri" panose="020F0502020204030204" pitchFamily="34" charset="0"/>
              </a:rPr>
              <a:t>Covid Family Funeral:</a:t>
            </a:r>
            <a:r>
              <a:rPr lang="en-US" sz="2400" dirty="0">
                <a:effectLst/>
                <a:latin typeface="Calibri" panose="020F0502020204030204" pitchFamily="34" charset="0"/>
                <a:ea typeface="Times New Roman" panose="02020603050405020304" pitchFamily="18" charset="0"/>
                <a:cs typeface="Calibri" panose="020F0502020204030204" pitchFamily="34" charset="0"/>
              </a:rPr>
              <a:t> Scammers are targeting families of COVID victims. They claim to offer funeral reimbursement from FEMA but ask for personal information to register which they use to steal your identity.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54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2" r="1895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2197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681709" y="3140373"/>
            <a:ext cx="4128116" cy="830997"/>
          </a:xfrm>
          <a:prstGeom prst="rect">
            <a:avLst/>
          </a:prstGeom>
          <a:noFill/>
        </p:spPr>
        <p:txBody>
          <a:bodyPr wrap="square" rtlCol="0">
            <a:spAutoFit/>
          </a:bodyPr>
          <a:lstStyle/>
          <a:p>
            <a:pPr algn="ctr"/>
            <a:r>
              <a:rPr lang="en-US" sz="2400" dirty="0">
                <a:solidFill>
                  <a:srgbClr val="0070C0"/>
                </a:solidFill>
                <a:latin typeface="Verdana Pro Cond" panose="020B0604020202020204" pitchFamily="34" charset="0"/>
              </a:rPr>
              <a:t>Top Scams Targeting</a:t>
            </a:r>
          </a:p>
          <a:p>
            <a:pPr algn="ctr"/>
            <a:r>
              <a:rPr lang="en-US" sz="2400" dirty="0">
                <a:solidFill>
                  <a:srgbClr val="0070C0"/>
                </a:solidFill>
                <a:latin typeface="Verdana Pro Cond" panose="020B0604020202020204" pitchFamily="34" charset="0"/>
              </a:rPr>
              <a:t>Businesses and Consumers</a:t>
            </a:r>
            <a:r>
              <a:rPr lang="en-US" dirty="0">
                <a:latin typeface="Verdana Pro Cond" panose="020B0604020202020204" pitchFamily="34" charset="0"/>
              </a:rPr>
              <a:t> </a:t>
            </a:r>
          </a:p>
        </p:txBody>
      </p:sp>
    </p:spTree>
    <p:extLst>
      <p:ext uri="{BB962C8B-B14F-4D97-AF65-F5344CB8AC3E}">
        <p14:creationId xmlns:p14="http://schemas.microsoft.com/office/powerpoint/2010/main" val="1216559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D7E1A86-D24C-494E-8499-25CB618E9D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22" r="19049"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DA5107-A4F5-4FA5-AAE9-2C83CF854750}"/>
              </a:ext>
            </a:extLst>
          </p:cNvPr>
          <p:cNvSpPr>
            <a:spLocks noGrp="1"/>
          </p:cNvSpPr>
          <p:nvPr>
            <p:ph type="title"/>
          </p:nvPr>
        </p:nvSpPr>
        <p:spPr>
          <a:xfrm>
            <a:off x="804673" y="1"/>
            <a:ext cx="4782458" cy="1592132"/>
          </a:xfrm>
        </p:spPr>
        <p:txBody>
          <a:bodyPr>
            <a:normAutofit/>
          </a:bodyPr>
          <a:lstStyle/>
          <a:p>
            <a:pPr algn="ctr"/>
            <a:r>
              <a:rPr lang="en-US" sz="2400" dirty="0"/>
              <a:t>Preventive Tips </a:t>
            </a:r>
          </a:p>
        </p:txBody>
      </p:sp>
      <p:sp>
        <p:nvSpPr>
          <p:cNvPr id="3" name="Content Placeholder 2">
            <a:extLst>
              <a:ext uri="{FF2B5EF4-FFF2-40B4-BE49-F238E27FC236}">
                <a16:creationId xmlns:a16="http://schemas.microsoft.com/office/drawing/2014/main" id="{10CB344D-6376-425F-A14F-5B9343021CEC}"/>
              </a:ext>
            </a:extLst>
          </p:cNvPr>
          <p:cNvSpPr>
            <a:spLocks noGrp="1"/>
          </p:cNvSpPr>
          <p:nvPr>
            <p:ph idx="1"/>
          </p:nvPr>
        </p:nvSpPr>
        <p:spPr>
          <a:xfrm>
            <a:off x="573816" y="1136342"/>
            <a:ext cx="4782458" cy="5528010"/>
          </a:xfrm>
        </p:spPr>
        <p:txBody>
          <a:bodyPr anchor="t">
            <a:normAutofit/>
          </a:bodyPr>
          <a:lstStyle/>
          <a:p>
            <a:r>
              <a:rPr lang="en-US" sz="1400" dirty="0">
                <a:latin typeface="Verdana Pro Cond" panose="020B0606030504040204" pitchFamily="34" charset="0"/>
              </a:rPr>
              <a:t>Don’t give out identifiable or financial information to anyone you don’t know or never met face to face.</a:t>
            </a:r>
          </a:p>
          <a:p>
            <a:r>
              <a:rPr lang="en-US" sz="1400" dirty="0">
                <a:latin typeface="Verdana Pro Cond" panose="020B0606030504040204" pitchFamily="34" charset="0"/>
              </a:rPr>
              <a:t>Resist the pressure to act quickly</a:t>
            </a:r>
          </a:p>
          <a:p>
            <a:r>
              <a:rPr lang="en-US" sz="1400" dirty="0">
                <a:latin typeface="Verdana Pro Cond" panose="020B0606030504040204" pitchFamily="34" charset="0"/>
              </a:rPr>
              <a:t>Never send money via gift cards, wire money, and share debit card information</a:t>
            </a:r>
          </a:p>
          <a:p>
            <a:r>
              <a:rPr lang="en-US" sz="1400" dirty="0">
                <a:latin typeface="Verdana Pro Cond" panose="020B0606030504040204" pitchFamily="34" charset="0"/>
              </a:rPr>
              <a:t>Ask lots of questions and many times once you start asking questions, they will end the call.</a:t>
            </a:r>
          </a:p>
          <a:p>
            <a:r>
              <a:rPr lang="en-US" sz="1400" dirty="0">
                <a:latin typeface="Verdana Pro Cond" panose="020B0606030504040204" pitchFamily="34" charset="0"/>
              </a:rPr>
              <a:t>Think before you click on links in emails, text messages, and social media messages from strangers</a:t>
            </a:r>
          </a:p>
          <a:p>
            <a:r>
              <a:rPr lang="en-US" sz="1400" dirty="0">
                <a:latin typeface="Verdana Pro Cond" panose="020B0606030504040204" pitchFamily="34" charset="0"/>
              </a:rPr>
              <a:t>Check security settings and beware of too-good-to-be deals.  Look for the “https” in the URL and a small lock icon on the address bar. </a:t>
            </a:r>
          </a:p>
          <a:p>
            <a:r>
              <a:rPr lang="en-US" sz="1400" dirty="0">
                <a:latin typeface="Verdana Pro Cond" panose="020B0606030504040204" pitchFamily="34" charset="0"/>
              </a:rPr>
              <a:t>Take caution when buying online when a purchase takes you to another website to pay. </a:t>
            </a:r>
          </a:p>
          <a:p>
            <a:r>
              <a:rPr lang="en-US" sz="1400" b="0" i="0" dirty="0">
                <a:effectLst/>
                <a:latin typeface="Verdana Pro Cond" panose="020B0606030504040204" pitchFamily="34" charset="0"/>
              </a:rPr>
              <a:t>Read </a:t>
            </a:r>
            <a:r>
              <a:rPr lang="en-US" sz="1400" dirty="0">
                <a:latin typeface="Verdana Pro Cond" panose="020B0606030504040204" pitchFamily="34" charset="0"/>
              </a:rPr>
              <a:t>the full contract and especially the </a:t>
            </a:r>
            <a:r>
              <a:rPr lang="en-US" sz="1400" b="0" i="0" dirty="0">
                <a:effectLst/>
                <a:latin typeface="Verdana Pro Cond" panose="020B0606030504040204" pitchFamily="34" charset="0"/>
              </a:rPr>
              <a:t>fine print.   </a:t>
            </a:r>
          </a:p>
          <a:p>
            <a:r>
              <a:rPr lang="en-US" sz="1400" dirty="0">
                <a:latin typeface="Verdana Pro Cond" panose="020B0606030504040204" pitchFamily="34" charset="0"/>
              </a:rPr>
              <a:t>You think it’s a scam. Before you do anything else, tell a friend, a family member, neighbor, BBB employee what happened. Talking about it could help you realize it’s a scam</a:t>
            </a:r>
          </a:p>
          <a:p>
            <a:endParaRPr lang="en-US" sz="1300" b="0" i="0" dirty="0">
              <a:effectLst/>
              <a:latin typeface="Verdana Pro Cond" panose="020B0606030504040204" pitchFamily="34" charset="0"/>
            </a:endParaRPr>
          </a:p>
          <a:p>
            <a:pPr marL="0" indent="0">
              <a:buNone/>
            </a:pPr>
            <a:r>
              <a:rPr lang="en-US" sz="1300" dirty="0">
                <a:latin typeface="Verdana Pro Cond" panose="020B0606030504040204" pitchFamily="34" charset="0"/>
              </a:rPr>
              <a:t>      </a:t>
            </a:r>
            <a:endParaRPr lang="en-US" sz="1300" b="0" i="0" dirty="0">
              <a:effectLst/>
              <a:latin typeface="Verdana Pro Cond" panose="020B0606030504040204" pitchFamily="34" charset="0"/>
            </a:endParaRPr>
          </a:p>
          <a:p>
            <a:endParaRPr lang="en-US" sz="1800" dirty="0"/>
          </a:p>
          <a:p>
            <a:endParaRPr lang="en-US" sz="1800" dirty="0"/>
          </a:p>
        </p:txBody>
      </p:sp>
    </p:spTree>
    <p:extLst>
      <p:ext uri="{BB962C8B-B14F-4D97-AF65-F5344CB8AC3E}">
        <p14:creationId xmlns:p14="http://schemas.microsoft.com/office/powerpoint/2010/main" val="29199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D7E1A86-D24C-494E-8499-25CB618E9D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22" r="19049"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1" name="Freeform: Shape 10">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DA5107-A4F5-4FA5-AAE9-2C83CF854750}"/>
              </a:ext>
            </a:extLst>
          </p:cNvPr>
          <p:cNvSpPr>
            <a:spLocks noGrp="1"/>
          </p:cNvSpPr>
          <p:nvPr>
            <p:ph type="title"/>
          </p:nvPr>
        </p:nvSpPr>
        <p:spPr>
          <a:xfrm>
            <a:off x="443883" y="1"/>
            <a:ext cx="5143248" cy="1592132"/>
          </a:xfrm>
        </p:spPr>
        <p:txBody>
          <a:bodyPr>
            <a:normAutofit/>
          </a:bodyPr>
          <a:lstStyle/>
          <a:p>
            <a:pPr algn="ctr"/>
            <a:r>
              <a:rPr lang="en-US" sz="2400" dirty="0"/>
              <a:t>Who do I call to report, receive assistance, hear,  and learn more about scams ?   </a:t>
            </a:r>
            <a:br>
              <a:rPr lang="en-US" sz="2400" dirty="0"/>
            </a:br>
            <a:endParaRPr lang="en-US" sz="2400" dirty="0"/>
          </a:p>
        </p:txBody>
      </p:sp>
      <p:sp>
        <p:nvSpPr>
          <p:cNvPr id="3" name="Content Placeholder 2">
            <a:extLst>
              <a:ext uri="{FF2B5EF4-FFF2-40B4-BE49-F238E27FC236}">
                <a16:creationId xmlns:a16="http://schemas.microsoft.com/office/drawing/2014/main" id="{10CB344D-6376-425F-A14F-5B9343021CEC}"/>
              </a:ext>
            </a:extLst>
          </p:cNvPr>
          <p:cNvSpPr>
            <a:spLocks noGrp="1"/>
          </p:cNvSpPr>
          <p:nvPr>
            <p:ph idx="1"/>
          </p:nvPr>
        </p:nvSpPr>
        <p:spPr>
          <a:xfrm>
            <a:off x="275209" y="1100832"/>
            <a:ext cx="5311922" cy="5539666"/>
          </a:xfrm>
        </p:spPr>
        <p:txBody>
          <a:bodyPr anchor="t">
            <a:normAutofit fontScale="25000" lnSpcReduction="20000"/>
          </a:bodyPr>
          <a:lstStyle/>
          <a:p>
            <a:pPr algn="ctr"/>
            <a:endParaRPr lang="en-US" sz="1300" b="0" i="0" dirty="0">
              <a:effectLst/>
              <a:latin typeface="Verdana Pro Cond" panose="020B0606030504040204" pitchFamily="34" charset="0"/>
            </a:endParaRPr>
          </a:p>
          <a:p>
            <a:pPr marL="0" indent="0" algn="ctr">
              <a:buNone/>
            </a:pPr>
            <a:endParaRPr lang="en-US" sz="1300" b="0" i="0" dirty="0">
              <a:effectLst/>
              <a:latin typeface="Verdana Pro Cond" panose="020B0606030504040204" pitchFamily="34" charset="0"/>
            </a:endParaRPr>
          </a:p>
          <a:p>
            <a:pPr marL="0" indent="0">
              <a:buNone/>
            </a:pPr>
            <a:r>
              <a:rPr lang="en-US" sz="6400" b="0" i="0" dirty="0">
                <a:solidFill>
                  <a:schemeClr val="accent5">
                    <a:lumMod val="75000"/>
                  </a:schemeClr>
                </a:solidFill>
                <a:effectLst/>
                <a:latin typeface="Verdana Pro Cond" panose="020B0606030504040204" pitchFamily="34" charset="0"/>
              </a:rPr>
              <a:t>Spot a business scam or offer that sounds like an illegal scheme or fraud? Tell us about it. Help us investigate and warn others by reporting what you know.  Go to bbb.org/scamtracker </a:t>
            </a:r>
          </a:p>
          <a:p>
            <a:pPr marL="0" indent="0" algn="ctr">
              <a:buNone/>
            </a:pPr>
            <a:endParaRPr lang="en-US" sz="5600" dirty="0">
              <a:latin typeface="Verdana Pro Cond" panose="020B0606030504040204" pitchFamily="34" charset="0"/>
            </a:endParaRPr>
          </a:p>
          <a:p>
            <a:pPr marL="0" indent="0" algn="ctr">
              <a:buNone/>
            </a:pPr>
            <a:r>
              <a:rPr lang="en-US" sz="5600" dirty="0">
                <a:latin typeface="Verdana Pro Cond" panose="020B0606030504040204" pitchFamily="34" charset="0"/>
              </a:rPr>
              <a:t>BBB is available to research a scam business or individual should you are wondering if the business is really a scam. To assist the BBB, be sure to ask and note the caller's name of business, address, phone number, and website information. </a:t>
            </a:r>
          </a:p>
          <a:p>
            <a:pPr marL="0" indent="0" algn="ctr">
              <a:buNone/>
            </a:pPr>
            <a:r>
              <a:rPr lang="en-US" sz="5600" dirty="0">
                <a:latin typeface="Verdana Pro Cond" panose="020B0606030504040204" pitchFamily="34" charset="0"/>
              </a:rPr>
              <a:t>Many times, the scammer will end the call when consumers start asking them questions instead of them asking all the questions. </a:t>
            </a:r>
            <a:r>
              <a:rPr lang="en-US" sz="5600" b="0" i="0" dirty="0">
                <a:effectLst/>
                <a:latin typeface="Verdana Pro Cond" panose="020B0606030504040204" pitchFamily="34" charset="0"/>
              </a:rPr>
              <a:t> </a:t>
            </a:r>
          </a:p>
          <a:p>
            <a:pPr marL="0" indent="0" algn="ctr">
              <a:buNone/>
            </a:pPr>
            <a:endParaRPr lang="en-US" sz="5600" dirty="0">
              <a:latin typeface="Verdana Pro Cond" panose="020B0606030504040204" pitchFamily="34" charset="0"/>
            </a:endParaRPr>
          </a:p>
          <a:p>
            <a:pPr marL="0" indent="0" algn="ctr">
              <a:buNone/>
            </a:pPr>
            <a:r>
              <a:rPr lang="en-US" sz="6400" dirty="0">
                <a:latin typeface="Verdana Pro Cond" panose="020B0606030504040204" pitchFamily="34" charset="0"/>
                <a:hlinkClick r:id="rId3"/>
              </a:rPr>
              <a:t>Sign up with AARP’s fraud Watchdog Scam Alerts</a:t>
            </a:r>
            <a:r>
              <a:rPr lang="en-US" sz="6400" dirty="0">
                <a:latin typeface="Verdana Pro Cond" panose="020B0606030504040204" pitchFamily="34" charset="0"/>
              </a:rPr>
              <a:t> </a:t>
            </a:r>
          </a:p>
          <a:p>
            <a:pPr marL="0" indent="0" algn="ctr">
              <a:buNone/>
            </a:pPr>
            <a:endParaRPr lang="en-US" sz="5600" b="0" i="0" dirty="0">
              <a:effectLst/>
              <a:latin typeface="Verdana Pro Cond" panose="020B0606030504040204" pitchFamily="34" charset="0"/>
            </a:endParaRPr>
          </a:p>
          <a:p>
            <a:pPr marL="0" indent="0" algn="ctr">
              <a:buNone/>
            </a:pPr>
            <a:r>
              <a:rPr lang="en-US" sz="5600" b="0" i="0" dirty="0">
                <a:effectLst/>
                <a:latin typeface="Verdana Pro Cond" panose="020B0606030504040204" pitchFamily="34" charset="0"/>
              </a:rPr>
              <a:t>If the scam in an </a:t>
            </a:r>
            <a:r>
              <a:rPr lang="en-US" sz="5600" dirty="0">
                <a:latin typeface="Verdana Pro Cond" panose="020B0606030504040204" pitchFamily="34" charset="0"/>
              </a:rPr>
              <a:t>online fraud scam, you can report the scam information to the FBI at IC3.gov. </a:t>
            </a:r>
          </a:p>
          <a:p>
            <a:pPr marL="0" indent="0" algn="ctr">
              <a:buNone/>
            </a:pPr>
            <a:endParaRPr lang="en-US" sz="5600" dirty="0">
              <a:latin typeface="Verdana Pro Cond" panose="020B0606030504040204" pitchFamily="34" charset="0"/>
            </a:endParaRPr>
          </a:p>
          <a:p>
            <a:pPr marL="0" indent="0" algn="ctr">
              <a:buNone/>
            </a:pPr>
            <a:r>
              <a:rPr lang="en-US" sz="5600" dirty="0">
                <a:solidFill>
                  <a:schemeClr val="accent5">
                    <a:lumMod val="75000"/>
                  </a:schemeClr>
                </a:solidFill>
                <a:latin typeface="Verdana Pro Cond" panose="020B0606030504040204" pitchFamily="34" charset="0"/>
              </a:rPr>
              <a:t>You can also call 1-877-382-4357 that the Federal Trade Commission is the government agency where you can report scams and file a complaint  </a:t>
            </a:r>
          </a:p>
          <a:p>
            <a:pPr marL="0" indent="0">
              <a:buNone/>
            </a:pPr>
            <a:endParaRPr lang="en-US" sz="1300" b="0" i="0" dirty="0">
              <a:effectLst/>
              <a:latin typeface="Verdana Pro Cond" panose="020B0606030504040204" pitchFamily="34" charset="0"/>
            </a:endParaRPr>
          </a:p>
          <a:p>
            <a:pPr marL="0" indent="0">
              <a:buNone/>
            </a:pPr>
            <a:endParaRPr lang="en-US" sz="1300" b="0" i="0" dirty="0">
              <a:effectLst/>
              <a:latin typeface="Verdana Pro Cond" panose="020B0606030504040204" pitchFamily="34" charset="0"/>
            </a:endParaRPr>
          </a:p>
          <a:p>
            <a:pPr marL="0" indent="0">
              <a:buNone/>
            </a:pPr>
            <a:endParaRPr lang="en-US" sz="1300" dirty="0">
              <a:latin typeface="Verdana Pro Cond" panose="020B0606030504040204" pitchFamily="34" charset="0"/>
            </a:endParaRPr>
          </a:p>
          <a:p>
            <a:pPr marL="0" indent="0">
              <a:buNone/>
            </a:pPr>
            <a:endParaRPr lang="en-US" sz="1300" b="0" i="0" dirty="0">
              <a:effectLst/>
              <a:latin typeface="Verdana Pro Cond" panose="020B0606030504040204" pitchFamily="34" charset="0"/>
            </a:endParaRPr>
          </a:p>
          <a:p>
            <a:pPr marL="0" indent="0">
              <a:buNone/>
            </a:pPr>
            <a:endParaRPr lang="en-US" sz="1300" b="0" i="0" dirty="0">
              <a:effectLst/>
              <a:latin typeface="Verdana Pro Cond" panose="020B0606030504040204" pitchFamily="34" charset="0"/>
            </a:endParaRPr>
          </a:p>
          <a:p>
            <a:pPr marL="0" indent="0">
              <a:buNone/>
            </a:pPr>
            <a:r>
              <a:rPr lang="en-US" sz="1300" dirty="0">
                <a:latin typeface="Verdana Pro Cond" panose="020B0606030504040204" pitchFamily="34" charset="0"/>
              </a:rPr>
              <a:t>      </a:t>
            </a:r>
            <a:endParaRPr lang="en-US" sz="1300" b="0" i="0" dirty="0">
              <a:effectLst/>
              <a:latin typeface="Verdana Pro Cond" panose="020B0606030504040204" pitchFamily="34" charset="0"/>
            </a:endParaRPr>
          </a:p>
          <a:p>
            <a:endParaRPr lang="en-US" sz="1800" dirty="0"/>
          </a:p>
          <a:p>
            <a:endParaRPr lang="en-US" sz="1800" dirty="0"/>
          </a:p>
        </p:txBody>
      </p:sp>
    </p:spTree>
    <p:extLst>
      <p:ext uri="{BB962C8B-B14F-4D97-AF65-F5344CB8AC3E}">
        <p14:creationId xmlns:p14="http://schemas.microsoft.com/office/powerpoint/2010/main" val="342726535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D7E1A86-D24C-494E-8499-25CB618E9D3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5712" r="12038"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DA5107-A4F5-4FA5-AAE9-2C83CF854750}"/>
              </a:ext>
            </a:extLst>
          </p:cNvPr>
          <p:cNvSpPr>
            <a:spLocks noGrp="1"/>
          </p:cNvSpPr>
          <p:nvPr>
            <p:ph type="title"/>
          </p:nvPr>
        </p:nvSpPr>
        <p:spPr>
          <a:xfrm>
            <a:off x="838201" y="365125"/>
            <a:ext cx="5251316" cy="1627636"/>
          </a:xfrm>
        </p:spPr>
        <p:txBody>
          <a:bodyPr>
            <a:normAutofit/>
          </a:bodyPr>
          <a:lstStyle/>
          <a:p>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10CB344D-6376-425F-A14F-5B9343021CEC}"/>
              </a:ext>
            </a:extLst>
          </p:cNvPr>
          <p:cNvSpPr>
            <a:spLocks noGrp="1"/>
          </p:cNvSpPr>
          <p:nvPr>
            <p:ph idx="1"/>
          </p:nvPr>
        </p:nvSpPr>
        <p:spPr>
          <a:xfrm>
            <a:off x="838200" y="2219785"/>
            <a:ext cx="4619621" cy="3957178"/>
          </a:xfrm>
        </p:spPr>
        <p:txBody>
          <a:bodyPr>
            <a:normAutofit/>
          </a:bodyPr>
          <a:lstStyle/>
          <a:p>
            <a:endParaRPr lang="en-US" sz="2000" b="0" i="0">
              <a:solidFill>
                <a:srgbClr val="FFFFFF"/>
              </a:solidFill>
              <a:effectLst/>
              <a:latin typeface="Verdana Pro Cond" panose="020B0606030504040204" pitchFamily="34" charset="0"/>
            </a:endParaRPr>
          </a:p>
          <a:p>
            <a:pPr marL="0" indent="0">
              <a:buNone/>
            </a:pPr>
            <a:endParaRPr lang="en-US" sz="2000" b="0" i="0">
              <a:solidFill>
                <a:srgbClr val="FFFFFF"/>
              </a:solidFill>
              <a:effectLst/>
              <a:latin typeface="Verdana Pro Cond" panose="020B0606030504040204" pitchFamily="34" charset="0"/>
            </a:endParaRPr>
          </a:p>
          <a:p>
            <a:pPr marL="0" indent="0">
              <a:buNone/>
            </a:pPr>
            <a:endParaRPr lang="en-US" sz="2000" b="0" i="0">
              <a:solidFill>
                <a:srgbClr val="FFFFFF"/>
              </a:solidFill>
              <a:effectLst/>
              <a:latin typeface="Verdana Pro Cond" panose="020B0606030504040204" pitchFamily="34" charset="0"/>
            </a:endParaRPr>
          </a:p>
          <a:p>
            <a:pPr marL="0" indent="0">
              <a:buNone/>
            </a:pPr>
            <a:endParaRPr lang="en-US" sz="2000">
              <a:solidFill>
                <a:srgbClr val="FFFFFF"/>
              </a:solidFill>
              <a:latin typeface="Verdana Pro Cond" panose="020B0606030504040204" pitchFamily="34" charset="0"/>
            </a:endParaRPr>
          </a:p>
          <a:p>
            <a:pPr marL="0" indent="0">
              <a:buNone/>
            </a:pPr>
            <a:endParaRPr lang="en-US" sz="2000" b="0" i="0">
              <a:solidFill>
                <a:srgbClr val="FFFFFF"/>
              </a:solidFill>
              <a:effectLst/>
              <a:latin typeface="Verdana Pro Cond" panose="020B0606030504040204" pitchFamily="34" charset="0"/>
            </a:endParaRPr>
          </a:p>
          <a:p>
            <a:pPr marL="0" indent="0">
              <a:buNone/>
            </a:pPr>
            <a:endParaRPr lang="en-US" sz="2000" b="0" i="0">
              <a:solidFill>
                <a:srgbClr val="FFFFFF"/>
              </a:solidFill>
              <a:effectLst/>
              <a:latin typeface="Verdana Pro Cond" panose="020B0606030504040204" pitchFamily="34" charset="0"/>
            </a:endParaRPr>
          </a:p>
          <a:p>
            <a:pPr marL="0" indent="0">
              <a:buNone/>
            </a:pPr>
            <a:r>
              <a:rPr lang="en-US" sz="2000">
                <a:solidFill>
                  <a:srgbClr val="FFFFFF"/>
                </a:solidFill>
                <a:latin typeface="Verdana Pro Cond" panose="020B0606030504040204" pitchFamily="34" charset="0"/>
              </a:rPr>
              <a:t>      </a:t>
            </a:r>
            <a:endParaRPr lang="en-US" sz="2000" b="0" i="0">
              <a:solidFill>
                <a:srgbClr val="FFFFFF"/>
              </a:solidFill>
              <a:effectLst/>
              <a:latin typeface="Verdana Pro Cond" panose="020B0606030504040204" pitchFamily="34" charset="0"/>
            </a:endParaRPr>
          </a:p>
          <a:p>
            <a:endParaRPr lang="en-US" sz="2000">
              <a:solidFill>
                <a:srgbClr val="FFFFFF"/>
              </a:solidFill>
            </a:endParaRPr>
          </a:p>
          <a:p>
            <a:endParaRPr lang="en-US" sz="2000">
              <a:solidFill>
                <a:srgbClr val="FFFFFF"/>
              </a:solidFill>
            </a:endParaRPr>
          </a:p>
        </p:txBody>
      </p:sp>
      <p:pic>
        <p:nvPicPr>
          <p:cNvPr id="7" name="Picture 2" descr="Text&#10;&#10;Description automatically generated with low confidence">
            <a:extLst>
              <a:ext uri="{FF2B5EF4-FFF2-40B4-BE49-F238E27FC236}">
                <a16:creationId xmlns:a16="http://schemas.microsoft.com/office/drawing/2014/main" id="{B65B4026-E3D2-4FA6-8EF2-4BE1A623A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3"/>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4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32" r="18958"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6038924" y="3059668"/>
            <a:ext cx="3469340" cy="369332"/>
          </a:xfrm>
          <a:prstGeom prst="rect">
            <a:avLst/>
          </a:prstGeom>
          <a:noFill/>
        </p:spPr>
        <p:txBody>
          <a:bodyPr wrap="square" rtlCol="0">
            <a:spAutoFit/>
          </a:bodyPr>
          <a:lstStyle/>
          <a:p>
            <a:pPr algn="ctr">
              <a:spcAft>
                <a:spcPts val="600"/>
              </a:spcAft>
            </a:pPr>
            <a:r>
              <a:rPr lang="en-US" dirty="0">
                <a:latin typeface="Verdana Pro Cond" panose="020B0604020202020204" pitchFamily="34" charset="0"/>
              </a:rPr>
              <a:t> </a:t>
            </a:r>
          </a:p>
        </p:txBody>
      </p:sp>
      <p:sp>
        <p:nvSpPr>
          <p:cNvPr id="6" name="Rectangle 1">
            <a:extLst>
              <a:ext uri="{FF2B5EF4-FFF2-40B4-BE49-F238E27FC236}">
                <a16:creationId xmlns:a16="http://schemas.microsoft.com/office/drawing/2014/main" id="{EFA666AE-B3E8-436F-AC3B-C953C69F78D9}"/>
              </a:ext>
            </a:extLst>
          </p:cNvPr>
          <p:cNvSpPr>
            <a:spLocks noGrp="1" noChangeArrowheads="1"/>
          </p:cNvSpPr>
          <p:nvPr>
            <p:ph type="ctrTitle"/>
          </p:nvPr>
        </p:nvSpPr>
        <p:spPr bwMode="auto">
          <a:xfrm>
            <a:off x="7464425" y="1459262"/>
            <a:ext cx="4087813"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rial" panose="020B0604020202020204" pitchFamily="34" charset="0"/>
              </a:rPr>
              <a:t>CBS Reports</a:t>
            </a:r>
            <a:br>
              <a:rPr kumimoji="0" lang="en-US" altLang="en-US" sz="3200" b="0" i="0" u="none" strike="noStrike" cap="none" normalizeH="0" baseline="0" dirty="0">
                <a:ln>
                  <a:noFill/>
                </a:ln>
                <a:solidFill>
                  <a:schemeClr val="bg1"/>
                </a:solidFill>
                <a:effectLst/>
                <a:latin typeface="Arial" panose="020B0604020202020204" pitchFamily="34" charset="0"/>
              </a:rPr>
            </a:br>
            <a:r>
              <a:rPr kumimoji="0" lang="en-US" altLang="en-US" sz="3200" b="0" i="0" u="none" strike="noStrike" cap="none" normalizeH="0" baseline="0" dirty="0">
                <a:ln>
                  <a:noFill/>
                </a:ln>
                <a:solidFill>
                  <a:schemeClr val="bg1"/>
                </a:solidFill>
                <a:effectLst/>
                <a:latin typeface="Arial" panose="020B0604020202020204" pitchFamily="34" charset="0"/>
              </a:rPr>
              <a:t> </a:t>
            </a:r>
            <a:br>
              <a:rPr kumimoji="0" lang="en-US" altLang="en-US" sz="3200" b="0" i="0" u="none" strike="noStrike" cap="none" normalizeH="0" baseline="0" dirty="0">
                <a:ln>
                  <a:noFill/>
                </a:ln>
                <a:solidFill>
                  <a:schemeClr val="bg1"/>
                </a:solidFill>
                <a:effectLst/>
                <a:latin typeface="Arial" panose="020B0604020202020204" pitchFamily="34" charset="0"/>
              </a:rPr>
            </a:br>
            <a:r>
              <a:rPr kumimoji="0" lang="en-US" altLang="en-US" sz="3200" b="0" i="0" u="none" strike="noStrike" cap="none" normalizeH="0" baseline="0" dirty="0">
                <a:ln>
                  <a:noFill/>
                </a:ln>
                <a:solidFill>
                  <a:schemeClr val="bg1"/>
                </a:solidFill>
                <a:effectLst/>
                <a:latin typeface="Arial" panose="020B0604020202020204" pitchFamily="34" charset="0"/>
                <a:hlinkClick r:id="rId3"/>
              </a:rPr>
              <a:t>Business Warns Others After Losing Nearly $250,000 to Fraudsters </a:t>
            </a:r>
            <a:br>
              <a:rPr kumimoji="0" lang="en-US" altLang="en-US" sz="3200" b="0" i="0" u="none" strike="noStrike" cap="none" normalizeH="0" baseline="0" dirty="0">
                <a:ln>
                  <a:noFill/>
                </a:ln>
                <a:solidFill>
                  <a:schemeClr val="bg1"/>
                </a:solidFill>
                <a:effectLst/>
                <a:latin typeface="Arial" panose="020B0604020202020204" pitchFamily="34" charset="0"/>
              </a:rPr>
            </a:br>
            <a:endParaRPr kumimoji="0" lang="en-US" altLang="en-US" sz="3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3460379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52567" y="3140373"/>
            <a:ext cx="3469340" cy="707886"/>
          </a:xfrm>
          <a:prstGeom prst="rect">
            <a:avLst/>
          </a:prstGeom>
          <a:noFill/>
        </p:spPr>
        <p:txBody>
          <a:bodyPr wrap="square" rtlCol="0">
            <a:spAutoFit/>
          </a:bodyPr>
          <a:lstStyle/>
          <a:p>
            <a:pPr algn="ctr"/>
            <a:r>
              <a:rPr lang="en-US" sz="2000" dirty="0">
                <a:latin typeface="Verdana Pro Cond" panose="020B0604020202020204" pitchFamily="34" charset="0"/>
              </a:rPr>
              <a:t>Business Email Compromise</a:t>
            </a:r>
          </a:p>
          <a:p>
            <a:pPr algn="ctr"/>
            <a:r>
              <a:rPr lang="en-US" sz="2000" dirty="0">
                <a:latin typeface="Verdana Pro Cond" panose="020B0604020202020204" pitchFamily="34" charset="0"/>
              </a:rPr>
              <a:t>(“BEC”) Scam </a:t>
            </a:r>
          </a:p>
        </p:txBody>
      </p:sp>
    </p:spTree>
    <p:extLst>
      <p:ext uri="{BB962C8B-B14F-4D97-AF65-F5344CB8AC3E}">
        <p14:creationId xmlns:p14="http://schemas.microsoft.com/office/powerpoint/2010/main" val="344664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05" r="-1" b="3703"/>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1344706" y="957757"/>
            <a:ext cx="9144000" cy="3063240"/>
          </a:xfrm>
          <a:solidFill>
            <a:schemeClr val="bg1">
              <a:lumMod val="95000"/>
              <a:lumOff val="5000"/>
            </a:schemeClr>
          </a:solidFill>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Business Email Compromise (“BEC”).</a:t>
            </a:r>
            <a:r>
              <a:rPr lang="en-US" sz="1800" dirty="0">
                <a:effectLst/>
                <a:latin typeface="Calibri" panose="020F0502020204030204" pitchFamily="34" charset="0"/>
                <a:ea typeface="Calibri" panose="020F0502020204030204" pitchFamily="34" charset="0"/>
                <a:cs typeface="Times New Roman" panose="02020603050405020304" pitchFamily="18" charset="0"/>
              </a:rPr>
              <a:t> Business email compromise fraud is an email phishing scam that typically targets people who pay bills in business, government, and nonprofit organizations. It has resulted in more loses than any other type of fraud in the United States, according to the Federal Bureau of Investigations.  In BEC fraud, the scammer posses as a vendor or other trusted source, who sends an email to an account or chief financial officer. The email asks them to wire money, buy gift cards or send personal information, often for a plausible reason. If money is sent, it goes into an account controlled by the con artist.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600" dirty="0">
              <a:solidFill>
                <a:srgbClr val="FFFFFF"/>
              </a:solidFill>
            </a:endParaRPr>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a:xfrm>
            <a:off x="1527048" y="4599432"/>
            <a:ext cx="9144000" cy="1536192"/>
          </a:xfrm>
        </p:spPr>
        <p:txBody>
          <a:bodyPr>
            <a:normAutofit/>
          </a:bodyPr>
          <a:lstStyle/>
          <a:p>
            <a:r>
              <a:rPr lang="en-US" dirty="0">
                <a:solidFill>
                  <a:srgbClr val="FFFFFF"/>
                </a:solidFill>
                <a:latin typeface="Verdana Pro Cond" panose="020B0604020202020204" pitchFamily="34" charset="0"/>
              </a:rPr>
              <a:t>Business Email Compromise</a:t>
            </a:r>
          </a:p>
          <a:p>
            <a:r>
              <a:rPr lang="en-US" dirty="0">
                <a:solidFill>
                  <a:srgbClr val="FFFFFF"/>
                </a:solidFill>
                <a:latin typeface="Verdana Pro Cond" panose="020B0604020202020204" pitchFamily="34" charset="0"/>
              </a:rPr>
              <a:t>(“BEC”) Scam </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1D2805E-0239-4327-9D56-D5B0A6867F4B}"/>
              </a:ext>
            </a:extLst>
          </p:cNvPr>
          <p:cNvSpPr txBox="1">
            <a:spLocks/>
          </p:cNvSpPr>
          <p:nvPr/>
        </p:nvSpPr>
        <p:spPr>
          <a:xfrm>
            <a:off x="1524000" y="1127912"/>
            <a:ext cx="9144000" cy="3063240"/>
          </a:xfrm>
          <a:prstGeom prst="rect">
            <a:avLst/>
          </a:prstGeom>
          <a:solidFill>
            <a:schemeClr val="bg1">
              <a:lumMod val="95000"/>
              <a:lumOff val="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Calibri" panose="020F0502020204030204" pitchFamily="34" charset="0"/>
                <a:ea typeface="Calibri" panose="020F0502020204030204" pitchFamily="34" charset="0"/>
                <a:cs typeface="Times New Roman" panose="02020603050405020304" pitchFamily="18" charset="0"/>
              </a:rPr>
              <a:t>Business email compromise fraud is an email phishing scam that typically targets people who pay bills in business, government, and nonprofit organizations. It has resulted in more loses than any other type of fraud in the United States, according to the Federal Bureau of Investigations.  In BEC fraud, the scammer posses as a vendor or other trusted source, who sends an email to an account or chief financial officer. The email asks them to wire money, buy gift cards or send personal information, often for a plausible reason. If money is sent, it goes into an account controlled by the con artist.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6600" dirty="0">
              <a:solidFill>
                <a:srgbClr val="FFFFFF"/>
              </a:solidFill>
            </a:endParaRPr>
          </a:p>
        </p:txBody>
      </p:sp>
    </p:spTree>
    <p:extLst>
      <p:ext uri="{BB962C8B-B14F-4D97-AF65-F5344CB8AC3E}">
        <p14:creationId xmlns:p14="http://schemas.microsoft.com/office/powerpoint/2010/main" val="27470754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61532"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Phony Invoices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65510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70" r="23496" b="-1"/>
          <a:stretch/>
        </p:blipFill>
        <p:spPr bwMode="auto">
          <a:xfrm>
            <a:off x="-2728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E8CAC9E-056F-4AB6-9597-0A482C1902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70" r="23496" b="-1"/>
          <a:stretch/>
        </p:blipFill>
        <p:spPr bwMode="auto">
          <a:xfrm>
            <a:off x="6111898"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ame 1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2441986" y="1818041"/>
            <a:ext cx="7325958" cy="2533167"/>
          </a:xfrm>
          <a:solidFill>
            <a:schemeClr val="tx1"/>
          </a:solidFill>
        </p:spPr>
        <p:txBody>
          <a:bodyPr vert="horz" lIns="91440" tIns="45720" rIns="91440" bIns="45720" rtlCol="0" anchor="ctr">
            <a:normAutofit/>
          </a:bodyPr>
          <a:lstStyle/>
          <a:p>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Phony </a:t>
            </a:r>
            <a:r>
              <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Invoice </a:t>
            </a:r>
            <a:br>
              <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Business receives fake invoices for payment for products or services. The most common scams involve office supplies, website or domain services, directory listings and promotional items.  Generally, the amount is small enough to not raise a red flag. </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kern="1200" dirty="0">
              <a:solidFill>
                <a:schemeClr val="bg1"/>
              </a:solidFill>
              <a:latin typeface="+mj-lt"/>
              <a:ea typeface="+mj-ea"/>
              <a:cs typeface="+mj-cs"/>
            </a:endParaRPr>
          </a:p>
        </p:txBody>
      </p:sp>
    </p:spTree>
    <p:extLst>
      <p:ext uri="{BB962C8B-B14F-4D97-AF65-F5344CB8AC3E}">
        <p14:creationId xmlns:p14="http://schemas.microsoft.com/office/powerpoint/2010/main" val="334393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p:txBody>
          <a:bodyPr/>
          <a:lstStyle/>
          <a:p>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
            <a:ext cx="12191999" cy="7031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48A014-5312-4EFA-A9EB-32797B264D1A}"/>
              </a:ext>
            </a:extLst>
          </p:cNvPr>
          <p:cNvSpPr txBox="1"/>
          <p:nvPr/>
        </p:nvSpPr>
        <p:spPr>
          <a:xfrm>
            <a:off x="5988427" y="3105834"/>
            <a:ext cx="3469340" cy="707886"/>
          </a:xfrm>
          <a:prstGeom prst="rect">
            <a:avLst/>
          </a:prstGeom>
          <a:noFill/>
        </p:spPr>
        <p:txBody>
          <a:bodyPr wrap="square" rtlCol="0">
            <a:spAutoFit/>
          </a:bodyPr>
          <a:lstStyle/>
          <a:p>
            <a:pPr algn="ctr"/>
            <a:r>
              <a:rPr lang="en-US" sz="2000" dirty="0">
                <a:solidFill>
                  <a:srgbClr val="0070C0"/>
                </a:solidFill>
                <a:latin typeface="Verdana Pro Cond" panose="020B0604020202020204" pitchFamily="34" charset="0"/>
              </a:rPr>
              <a:t>Stolen Identity </a:t>
            </a:r>
          </a:p>
          <a:p>
            <a:pPr algn="ctr"/>
            <a:r>
              <a:rPr lang="en-US" sz="2000" dirty="0">
                <a:solidFill>
                  <a:srgbClr val="0070C0"/>
                </a:solidFill>
                <a:latin typeface="Verdana Pro Cond" panose="020B0604020202020204" pitchFamily="34" charset="0"/>
              </a:rPr>
              <a:t>Scam </a:t>
            </a:r>
          </a:p>
        </p:txBody>
      </p:sp>
    </p:spTree>
    <p:extLst>
      <p:ext uri="{BB962C8B-B14F-4D97-AF65-F5344CB8AC3E}">
        <p14:creationId xmlns:p14="http://schemas.microsoft.com/office/powerpoint/2010/main" val="307421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B1D2F15F-4ECA-4D53-9305-C74BB01A33A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05" r="-1" b="3703"/>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2451FA-03AC-4DFF-A9BB-D7FC6DB1457D}"/>
              </a:ext>
            </a:extLst>
          </p:cNvPr>
          <p:cNvSpPr>
            <a:spLocks noGrp="1"/>
          </p:cNvSpPr>
          <p:nvPr>
            <p:ph type="ctrTitle"/>
          </p:nvPr>
        </p:nvSpPr>
        <p:spPr>
          <a:xfrm>
            <a:off x="1523999" y="1122363"/>
            <a:ext cx="9638371" cy="3063240"/>
          </a:xfrm>
          <a:solidFill>
            <a:schemeClr val="bg1"/>
          </a:solidFill>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Stolen Identity: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Scammers often pretend to be a legitimate company in order to trick consumers. Scammers set up fake websites and “hijack” your company name and address. They may also use branding hijacking where the misuse of company logos and website content to impersonate a business and deceive unsuspecting visitors.  In this con, the company doesn’t necessarily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lose money. However, their reputation is tarnished when angry customers who were ripped off by scammers think the real company is responsible.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6600" dirty="0">
              <a:solidFill>
                <a:srgbClr val="FFFFFF"/>
              </a:solidFill>
            </a:endParaRPr>
          </a:p>
        </p:txBody>
      </p:sp>
      <p:sp>
        <p:nvSpPr>
          <p:cNvPr id="3" name="Subtitle 2">
            <a:extLst>
              <a:ext uri="{FF2B5EF4-FFF2-40B4-BE49-F238E27FC236}">
                <a16:creationId xmlns:a16="http://schemas.microsoft.com/office/drawing/2014/main" id="{0F75FCC8-BC20-4325-B680-28BE06FD59DE}"/>
              </a:ext>
            </a:extLst>
          </p:cNvPr>
          <p:cNvSpPr>
            <a:spLocks noGrp="1"/>
          </p:cNvSpPr>
          <p:nvPr>
            <p:ph type="subTitle" idx="1"/>
          </p:nvPr>
        </p:nvSpPr>
        <p:spPr>
          <a:xfrm>
            <a:off x="1527048" y="4599432"/>
            <a:ext cx="9144000" cy="1536192"/>
          </a:xfrm>
        </p:spPr>
        <p:txBody>
          <a:bodyPr>
            <a:normAutofit/>
          </a:bodyPr>
          <a:lstStyle/>
          <a:p>
            <a:r>
              <a:rPr lang="en-US" dirty="0">
                <a:solidFill>
                  <a:srgbClr val="FFFFFF"/>
                </a:solidFill>
                <a:latin typeface="Verdana Pro Cond" panose="020B0604020202020204" pitchFamily="34" charset="0"/>
              </a:rPr>
              <a:t>Stolen Identity </a:t>
            </a:r>
          </a:p>
          <a:p>
            <a:r>
              <a:rPr lang="en-US" dirty="0">
                <a:solidFill>
                  <a:srgbClr val="FFFFFF"/>
                </a:solidFill>
                <a:latin typeface="Verdana Pro Cond" panose="020B0604020202020204" pitchFamily="34" charset="0"/>
              </a:rPr>
              <a:t>Scam </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2875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1193</TotalTime>
  <Words>1234</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Century Gothic</vt:lpstr>
      <vt:lpstr>Verdana Pro Cond</vt:lpstr>
      <vt:lpstr>Office Theme</vt:lpstr>
      <vt:lpstr>Office Theme</vt:lpstr>
      <vt:lpstr>PowerPoint Presentation</vt:lpstr>
      <vt:lpstr>PowerPoint Presentation</vt:lpstr>
      <vt:lpstr>CBS Reports   Business Warns Others After Losing Nearly $250,000 to Fraudsters  </vt:lpstr>
      <vt:lpstr>PowerPoint Presentation</vt:lpstr>
      <vt:lpstr>Business Email Compromise (“BEC”). Business email compromise fraud is an email phishing scam that typically targets people who pay bills in business, government, and nonprofit organizations. It has resulted in more loses than any other type of fraud in the United States, according to the Federal Bureau of Investigations.  In BEC fraud, the scammer posses as a vendor or other trusted source, who sends an email to an account or chief financial officer. The email asks them to wire money, buy gift cards or send personal information, often for a plausible reason. If money is sent, it goes into an account controlled by the con artist.  </vt:lpstr>
      <vt:lpstr>PowerPoint Presentation</vt:lpstr>
      <vt:lpstr>Phony Invoice  Business receives fake invoices for payment for products or services. The most common scams involve office supplies, website or domain services, directory listings and promotional items.  Generally, the amount is small enough to not raise a red flag.  </vt:lpstr>
      <vt:lpstr>PowerPoint Presentation</vt:lpstr>
      <vt:lpstr>Stolen Identity: Scammers often pretend to be a legitimate company in order to trick consumers. Scammers set up fake websites and “hijack” your company name and address. They may also use branding hijacking where the misuse of company logos and website content to impersonate a business and deceive unsuspecting visitors.  In this con, the company doesn’t necessarily  lose money. However, their reputation is tarnished when angry customers who were ripped off by scammers think the real company is responsible.   </vt:lpstr>
      <vt:lpstr>PowerPoint Presentation</vt:lpstr>
      <vt:lpstr>Sponsorship &amp; Directory Listing Sales: This scam has plagued businesses for decades. Con artists attempt to fool businesses into paying for a listing or ad space in a non-existent directory. They troll the internet for sponsorships offered by businesses and nonprofits. The scammers have done their homework and forward emails that include well known nonprofits and businesses sponsorship and director packets.  Unfortunately, they use might lie about being with a legitimate directory, such as the Yellow Pages. Either way, the business is billed hundreds of dollars for listing services they didn’t agree to or for ads that were never placed. </vt:lpstr>
      <vt:lpstr>PowerPoint Presentation</vt:lpstr>
      <vt:lpstr>Office Supply:  Business receives an unexpected telephone call from someone claiming to represent a reputable company where the firm often does business. Sometime scammer will even call-in advance to find out what brand of supplies or equipment the business uses. The scammer will try to sell the business surplus merchandise at a reduced price, citing a cancellation or over-order by another purchaser.  The merchandise doesn’t exist.  Don’t be fooled. </vt:lpstr>
      <vt:lpstr>PowerPoint Presentation</vt:lpstr>
      <vt:lpstr> Online Purchase Scams: Scammers prey on online consumers, taking advantage of hard-to-find items by creating fake websites and substandard products and offering them at “too good to be true” prices.   Consumers are not receiving purchases and if they do it’s not what they ordered. </vt:lpstr>
      <vt:lpstr>PowerPoint Presentation</vt:lpstr>
      <vt:lpstr>Coupon books: Businesses are often approached to participate in coupon book promotions. The business offers discounts that are sold by promoters to consumers.  Make sure the coupon book is being promoted by a business you trust, and the terms and conditions are clearly spelled out. Don’t end up with the scammer adding  more advertisement then requested and waiting for the coupon to show up that never existed.  </vt:lpstr>
      <vt:lpstr>PowerPoint Presentation</vt:lpstr>
      <vt:lpstr>Covid Family Funeral: Scammers are targeting families of COVID victims. They claim to offer funeral reimbursement from FEMA but ask for personal information to register which they use to steal your identity.   </vt:lpstr>
      <vt:lpstr>Preventive Tips </vt:lpstr>
      <vt:lpstr>Who do I call to report, receive assistance, hear,  and learn more about scams ?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Bledsoe</dc:creator>
  <cp:lastModifiedBy>Justine Allen</cp:lastModifiedBy>
  <cp:revision>83</cp:revision>
  <dcterms:created xsi:type="dcterms:W3CDTF">2019-04-30T17:33:18Z</dcterms:created>
  <dcterms:modified xsi:type="dcterms:W3CDTF">2021-08-12T18:56:31Z</dcterms:modified>
</cp:coreProperties>
</file>