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62" r:id="rId5"/>
    <p:sldMasterId id="2147483683" r:id="rId6"/>
    <p:sldMasterId id="2147483694" r:id="rId7"/>
    <p:sldMasterId id="2147483787" r:id="rId8"/>
  </p:sldMasterIdLst>
  <p:notesMasterIdLst>
    <p:notesMasterId r:id="rId53"/>
  </p:notesMasterIdLst>
  <p:handoutMasterIdLst>
    <p:handoutMasterId r:id="rId54"/>
  </p:handoutMasterIdLst>
  <p:sldIdLst>
    <p:sldId id="474" r:id="rId9"/>
    <p:sldId id="404" r:id="rId10"/>
    <p:sldId id="408" r:id="rId11"/>
    <p:sldId id="433" r:id="rId12"/>
    <p:sldId id="453" r:id="rId13"/>
    <p:sldId id="468" r:id="rId14"/>
    <p:sldId id="466" r:id="rId15"/>
    <p:sldId id="467" r:id="rId16"/>
    <p:sldId id="435" r:id="rId17"/>
    <p:sldId id="464" r:id="rId18"/>
    <p:sldId id="436" r:id="rId19"/>
    <p:sldId id="439" r:id="rId20"/>
    <p:sldId id="440" r:id="rId21"/>
    <p:sldId id="473" r:id="rId22"/>
    <p:sldId id="437" r:id="rId23"/>
    <p:sldId id="471" r:id="rId24"/>
    <p:sldId id="454" r:id="rId25"/>
    <p:sldId id="455" r:id="rId26"/>
    <p:sldId id="456" r:id="rId27"/>
    <p:sldId id="256" r:id="rId28"/>
    <p:sldId id="465" r:id="rId29"/>
    <p:sldId id="472" r:id="rId30"/>
    <p:sldId id="457" r:id="rId31"/>
    <p:sldId id="470" r:id="rId32"/>
    <p:sldId id="469" r:id="rId33"/>
    <p:sldId id="463" r:id="rId34"/>
    <p:sldId id="441" r:id="rId35"/>
    <p:sldId id="442" r:id="rId36"/>
    <p:sldId id="443" r:id="rId37"/>
    <p:sldId id="444" r:id="rId38"/>
    <p:sldId id="445" r:id="rId39"/>
    <p:sldId id="446" r:id="rId40"/>
    <p:sldId id="447" r:id="rId41"/>
    <p:sldId id="448" r:id="rId42"/>
    <p:sldId id="449" r:id="rId43"/>
    <p:sldId id="450" r:id="rId44"/>
    <p:sldId id="451" r:id="rId45"/>
    <p:sldId id="452" r:id="rId46"/>
    <p:sldId id="459" r:id="rId47"/>
    <p:sldId id="462" r:id="rId48"/>
    <p:sldId id="460" r:id="rId49"/>
    <p:sldId id="461" r:id="rId50"/>
    <p:sldId id="257" r:id="rId51"/>
    <p:sldId id="458" r:id="rId52"/>
  </p:sldIdLst>
  <p:sldSz cx="9144000" cy="6858000" type="screen4x3"/>
  <p:notesSz cx="7023100" cy="93091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entury Gothic" panose="020B0502020202020204" pitchFamily="34" charset="0"/>
      <p:regular r:id="rId61"/>
      <p:bold r:id="rId62"/>
      <p:italic r:id="rId63"/>
      <p:boldItalic r:id="rId64"/>
    </p:embeddedFont>
    <p:embeddedFont>
      <p:font typeface="Merriweather" panose="00000500000000000000" pitchFamily="2" charset="0"/>
      <p:regular r:id="rId65"/>
      <p:bold r:id="rId66"/>
      <p:italic r:id="rId67"/>
      <p:boldItalic r:id="rId68"/>
    </p:embeddedFont>
    <p:embeddedFont>
      <p:font typeface="Montserrat" panose="00000500000000000000"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Open Sans" panose="020B0604020202020204" charset="0"/>
        <a:ea typeface="+mn-ea"/>
        <a:cs typeface="+mn-cs"/>
      </a:defRPr>
    </a:lvl1pPr>
    <a:lvl2pPr marL="457200" algn="l" defTabSz="457200" rtl="0" eaLnBrk="0" fontAlgn="base" hangingPunct="0">
      <a:spcBef>
        <a:spcPct val="0"/>
      </a:spcBef>
      <a:spcAft>
        <a:spcPct val="0"/>
      </a:spcAft>
      <a:defRPr kern="1200">
        <a:solidFill>
          <a:schemeClr val="tx1"/>
        </a:solidFill>
        <a:latin typeface="Open Sans" panose="020B0604020202020204" charset="0"/>
        <a:ea typeface="+mn-ea"/>
        <a:cs typeface="+mn-cs"/>
      </a:defRPr>
    </a:lvl2pPr>
    <a:lvl3pPr marL="914400" algn="l" defTabSz="457200" rtl="0" eaLnBrk="0" fontAlgn="base" hangingPunct="0">
      <a:spcBef>
        <a:spcPct val="0"/>
      </a:spcBef>
      <a:spcAft>
        <a:spcPct val="0"/>
      </a:spcAft>
      <a:defRPr kern="1200">
        <a:solidFill>
          <a:schemeClr val="tx1"/>
        </a:solidFill>
        <a:latin typeface="Open Sans" panose="020B0604020202020204" charset="0"/>
        <a:ea typeface="+mn-ea"/>
        <a:cs typeface="+mn-cs"/>
      </a:defRPr>
    </a:lvl3pPr>
    <a:lvl4pPr marL="1371600" algn="l" defTabSz="457200" rtl="0" eaLnBrk="0" fontAlgn="base" hangingPunct="0">
      <a:spcBef>
        <a:spcPct val="0"/>
      </a:spcBef>
      <a:spcAft>
        <a:spcPct val="0"/>
      </a:spcAft>
      <a:defRPr kern="1200">
        <a:solidFill>
          <a:schemeClr val="tx1"/>
        </a:solidFill>
        <a:latin typeface="Open Sans" panose="020B0604020202020204" charset="0"/>
        <a:ea typeface="+mn-ea"/>
        <a:cs typeface="+mn-cs"/>
      </a:defRPr>
    </a:lvl4pPr>
    <a:lvl5pPr marL="1828800" algn="l" defTabSz="457200" rtl="0" eaLnBrk="0" fontAlgn="base" hangingPunct="0">
      <a:spcBef>
        <a:spcPct val="0"/>
      </a:spcBef>
      <a:spcAft>
        <a:spcPct val="0"/>
      </a:spcAft>
      <a:defRPr kern="1200">
        <a:solidFill>
          <a:schemeClr val="tx1"/>
        </a:solidFill>
        <a:latin typeface="Open Sans" panose="020B0604020202020204" charset="0"/>
        <a:ea typeface="+mn-ea"/>
        <a:cs typeface="+mn-cs"/>
      </a:defRPr>
    </a:lvl5pPr>
    <a:lvl6pPr marL="2286000" algn="l" defTabSz="914400" rtl="0" eaLnBrk="1" latinLnBrk="0" hangingPunct="1">
      <a:defRPr kern="1200">
        <a:solidFill>
          <a:schemeClr val="tx1"/>
        </a:solidFill>
        <a:latin typeface="Open Sans" panose="020B0604020202020204" charset="0"/>
        <a:ea typeface="+mn-ea"/>
        <a:cs typeface="+mn-cs"/>
      </a:defRPr>
    </a:lvl6pPr>
    <a:lvl7pPr marL="2743200" algn="l" defTabSz="914400" rtl="0" eaLnBrk="1" latinLnBrk="0" hangingPunct="1">
      <a:defRPr kern="1200">
        <a:solidFill>
          <a:schemeClr val="tx1"/>
        </a:solidFill>
        <a:latin typeface="Open Sans" panose="020B0604020202020204" charset="0"/>
        <a:ea typeface="+mn-ea"/>
        <a:cs typeface="+mn-cs"/>
      </a:defRPr>
    </a:lvl7pPr>
    <a:lvl8pPr marL="3200400" algn="l" defTabSz="914400" rtl="0" eaLnBrk="1" latinLnBrk="0" hangingPunct="1">
      <a:defRPr kern="1200">
        <a:solidFill>
          <a:schemeClr val="tx1"/>
        </a:solidFill>
        <a:latin typeface="Open Sans" panose="020B0604020202020204" charset="0"/>
        <a:ea typeface="+mn-ea"/>
        <a:cs typeface="+mn-cs"/>
      </a:defRPr>
    </a:lvl8pPr>
    <a:lvl9pPr marL="3657600" algn="l" defTabSz="914400" rtl="0" eaLnBrk="1" latinLnBrk="0" hangingPunct="1">
      <a:defRPr kern="1200">
        <a:solidFill>
          <a:schemeClr val="tx1"/>
        </a:solidFill>
        <a:latin typeface="Open Sans" panose="020B060402020202020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D00"/>
    <a:srgbClr val="00A9CE"/>
    <a:srgbClr val="00629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86376" autoAdjust="0"/>
  </p:normalViewPr>
  <p:slideViewPr>
    <p:cSldViewPr snapToGrid="0">
      <p:cViewPr varScale="1">
        <p:scale>
          <a:sx n="74" d="100"/>
          <a:sy n="74" d="100"/>
        </p:scale>
        <p:origin x="562" y="67"/>
      </p:cViewPr>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7" Type="http://schemas.openxmlformats.org/officeDocument/2006/relationships/slideMaster" Target="slideMasters/slideMaster4.xml"/><Relationship Id="rId71"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7.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8.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atin typeface="Open Sans" panose="020B0606030504020204" pitchFamily="34" charset="0"/>
              </a:defRPr>
            </a:lvl1pPr>
          </a:lstStyle>
          <a:p>
            <a:pPr>
              <a:defRPr/>
            </a:pPr>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atin typeface="Open Sans" panose="020B0606030504020204" pitchFamily="34" charset="0"/>
              </a:defRPr>
            </a:lvl1pPr>
          </a:lstStyle>
          <a:p>
            <a:pPr>
              <a:defRPr/>
            </a:pPr>
            <a:fld id="{74658FEC-D6A5-4330-A937-E77399C19E7B}" type="datetimeFigureOut">
              <a:rPr lang="en-US"/>
              <a:pPr>
                <a:defRPr/>
              </a:pPr>
              <a:t>10/7/2021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atin typeface="Open Sans" panose="020B0606030504020204" pitchFamily="34" charset="0"/>
              </a:defRPr>
            </a:lvl1pPr>
          </a:lstStyle>
          <a:p>
            <a:pPr>
              <a:defRPr/>
            </a:pPr>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atin typeface="Open Sans" panose="020B0606030504020204" pitchFamily="34" charset="0"/>
              </a:defRPr>
            </a:lvl1pPr>
          </a:lstStyle>
          <a:p>
            <a:pPr>
              <a:defRPr/>
            </a:pPr>
            <a:fld id="{5C4BFB1F-E000-4978-91EA-EB23314554E5}" type="slidenum">
              <a:rPr lang="en-US"/>
              <a:pPr>
                <a:defRPr/>
              </a:pPr>
              <a:t>‹#›</a:t>
            </a:fld>
            <a:endParaRPr lang="en-US"/>
          </a:p>
        </p:txBody>
      </p:sp>
    </p:spTree>
    <p:extLst>
      <p:ext uri="{BB962C8B-B14F-4D97-AF65-F5344CB8AC3E}">
        <p14:creationId xmlns:p14="http://schemas.microsoft.com/office/powerpoint/2010/main" val="3945135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02AB9B6-271C-4627-B7B0-A39CBBF39CD1}" type="datetimeFigureOut">
              <a:rPr lang="en-US" smtClean="0"/>
              <a:t>10/7/2021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7456014-D3D6-425C-AEBF-677A8AAB6553}" type="slidenum">
              <a:rPr lang="en-US" smtClean="0"/>
              <a:t>‹#›</a:t>
            </a:fld>
            <a:endParaRPr lang="en-US"/>
          </a:p>
        </p:txBody>
      </p:sp>
    </p:spTree>
    <p:extLst>
      <p:ext uri="{BB962C8B-B14F-4D97-AF65-F5344CB8AC3E}">
        <p14:creationId xmlns:p14="http://schemas.microsoft.com/office/powerpoint/2010/main" val="328446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dx.doi.org/10.15585/mmwr.mm7039e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 </a:t>
            </a:r>
            <a:r>
              <a:rPr lang="en-US" dirty="0" err="1"/>
              <a:t>kandi</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2</a:t>
            </a:fld>
            <a:endParaRPr lang="en-US"/>
          </a:p>
        </p:txBody>
      </p:sp>
    </p:spTree>
    <p:extLst>
      <p:ext uri="{BB962C8B-B14F-4D97-AF65-F5344CB8AC3E}">
        <p14:creationId xmlns:p14="http://schemas.microsoft.com/office/powerpoint/2010/main" val="125426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13</a:t>
            </a:fld>
            <a:endParaRPr lang="en-US"/>
          </a:p>
        </p:txBody>
      </p:sp>
    </p:spTree>
    <p:extLst>
      <p:ext uri="{BB962C8B-B14F-4D97-AF65-F5344CB8AC3E}">
        <p14:creationId xmlns:p14="http://schemas.microsoft.com/office/powerpoint/2010/main" val="2941225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14</a:t>
            </a:fld>
            <a:endParaRPr lang="en-US"/>
          </a:p>
        </p:txBody>
      </p:sp>
    </p:spTree>
    <p:extLst>
      <p:ext uri="{BB962C8B-B14F-4D97-AF65-F5344CB8AC3E}">
        <p14:creationId xmlns:p14="http://schemas.microsoft.com/office/powerpoint/2010/main" val="53738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15</a:t>
            </a:fld>
            <a:endParaRPr lang="en-US"/>
          </a:p>
        </p:txBody>
      </p:sp>
    </p:spTree>
    <p:extLst>
      <p:ext uri="{BB962C8B-B14F-4D97-AF65-F5344CB8AC3E}">
        <p14:creationId xmlns:p14="http://schemas.microsoft.com/office/powerpoint/2010/main" val="2238720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456014-D3D6-425C-AEBF-677A8AAB6553}" type="slidenum">
              <a:rPr lang="en-US" smtClean="0"/>
              <a:t>17</a:t>
            </a:fld>
            <a:endParaRPr lang="en-US"/>
          </a:p>
        </p:txBody>
      </p:sp>
    </p:spTree>
    <p:extLst>
      <p:ext uri="{BB962C8B-B14F-4D97-AF65-F5344CB8AC3E}">
        <p14:creationId xmlns:p14="http://schemas.microsoft.com/office/powerpoint/2010/main" val="13963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kandi</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18</a:t>
            </a:fld>
            <a:endParaRPr lang="en-US"/>
          </a:p>
        </p:txBody>
      </p:sp>
    </p:spTree>
    <p:extLst>
      <p:ext uri="{BB962C8B-B14F-4D97-AF65-F5344CB8AC3E}">
        <p14:creationId xmlns:p14="http://schemas.microsoft.com/office/powerpoint/2010/main" val="3993266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kandi</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19</a:t>
            </a:fld>
            <a:endParaRPr lang="en-US"/>
          </a:p>
        </p:txBody>
      </p:sp>
    </p:spTree>
    <p:extLst>
      <p:ext uri="{BB962C8B-B14F-4D97-AF65-F5344CB8AC3E}">
        <p14:creationId xmlns:p14="http://schemas.microsoft.com/office/powerpoint/2010/main" val="536065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kandi</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20</a:t>
            </a:fld>
            <a:endParaRPr lang="en-US"/>
          </a:p>
        </p:txBody>
      </p:sp>
    </p:spTree>
    <p:extLst>
      <p:ext uri="{BB962C8B-B14F-4D97-AF65-F5344CB8AC3E}">
        <p14:creationId xmlns:p14="http://schemas.microsoft.com/office/powerpoint/2010/main" val="143681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Arizona School study</a:t>
            </a:r>
          </a:p>
          <a:p>
            <a:pPr lvl="1"/>
            <a:r>
              <a:rPr lang="en-US" sz="2000" dirty="0"/>
              <a:t>Schools without mask requirements were 3.5 times more likely to have a COVID-19 outbreak than those who started the year with a mask requirement</a:t>
            </a:r>
          </a:p>
          <a:p>
            <a:pPr lvl="1"/>
            <a:r>
              <a:rPr lang="en-US" sz="1600" b="0" i="0" dirty="0" err="1">
                <a:effectLst/>
                <a:latin typeface="Open Sans" panose="020B0606030504020204" pitchFamily="34" charset="0"/>
              </a:rPr>
              <a:t>Jehn</a:t>
            </a:r>
            <a:r>
              <a:rPr lang="en-US" sz="1600" b="0" i="0" dirty="0">
                <a:effectLst/>
                <a:latin typeface="Open Sans" panose="020B0606030504020204" pitchFamily="34" charset="0"/>
              </a:rPr>
              <a:t> M, McCullough JM, Dale AP, et al. Association Between K–12 School Mask Policies and School-Associated COVID-19 Outbreaks — Maricopa and Pima Counties, Arizona, July–August 2021. MMWR </a:t>
            </a:r>
            <a:r>
              <a:rPr lang="en-US" sz="1600" b="0" i="0" dirty="0" err="1">
                <a:effectLst/>
                <a:latin typeface="Open Sans" panose="020B0606030504020204" pitchFamily="34" charset="0"/>
              </a:rPr>
              <a:t>Morb</a:t>
            </a:r>
            <a:r>
              <a:rPr lang="en-US" sz="1600" b="0" i="0" dirty="0">
                <a:effectLst/>
                <a:latin typeface="Open Sans" panose="020B0606030504020204" pitchFamily="34" charset="0"/>
              </a:rPr>
              <a:t> Mortal </a:t>
            </a:r>
            <a:r>
              <a:rPr lang="en-US" sz="1600" b="0" i="0" dirty="0" err="1">
                <a:effectLst/>
                <a:latin typeface="Open Sans" panose="020B0606030504020204" pitchFamily="34" charset="0"/>
              </a:rPr>
              <a:t>Wkly</a:t>
            </a:r>
            <a:r>
              <a:rPr lang="en-US" sz="1600" b="0" i="0" dirty="0">
                <a:effectLst/>
                <a:latin typeface="Open Sans" panose="020B0606030504020204" pitchFamily="34" charset="0"/>
              </a:rPr>
              <a:t> Rep 2021;70:1372–1373. DOI: </a:t>
            </a:r>
            <a:r>
              <a:rPr lang="en-US" sz="1600" b="0" i="0" u="sng" dirty="0">
                <a:effectLst/>
                <a:latin typeface="Open Sans" panose="020B0606030504020204" pitchFamily="34" charset="0"/>
                <a:hlinkClick r:id="rId3">
                  <a:extLst>
                    <a:ext uri="{A12FA001-AC4F-418D-AE19-62706E023703}">
                      <ahyp:hlinkClr xmlns:ahyp="http://schemas.microsoft.com/office/drawing/2018/hyperlinkcolor" val="tx"/>
                    </a:ext>
                  </a:extLst>
                </a:hlinkClick>
              </a:rPr>
              <a:t>http://dx.doi.org/10.15585/mmwr.mm7039e1</a:t>
            </a:r>
            <a:endParaRPr lang="en-US" sz="2000" dirty="0"/>
          </a:p>
          <a:p>
            <a:endParaRPr lang="en-US" sz="2400" dirty="0"/>
          </a:p>
          <a:p>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21</a:t>
            </a:fld>
            <a:endParaRPr lang="en-US"/>
          </a:p>
        </p:txBody>
      </p:sp>
    </p:spTree>
    <p:extLst>
      <p:ext uri="{BB962C8B-B14F-4D97-AF65-F5344CB8AC3E}">
        <p14:creationId xmlns:p14="http://schemas.microsoft.com/office/powerpoint/2010/main" val="76564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kandi</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23</a:t>
            </a:fld>
            <a:endParaRPr lang="en-US"/>
          </a:p>
        </p:txBody>
      </p:sp>
    </p:spTree>
    <p:extLst>
      <p:ext uri="{BB962C8B-B14F-4D97-AF65-F5344CB8AC3E}">
        <p14:creationId xmlns:p14="http://schemas.microsoft.com/office/powerpoint/2010/main" val="2750193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200" dirty="0">
                <a:effectLst/>
                <a:latin typeface="Calibri" panose="020F0502020204030204" pitchFamily="34" charset="0"/>
                <a:ea typeface="Calibri" panose="020F0502020204030204" pitchFamily="34" charset="0"/>
              </a:rPr>
              <a:t>Additional DHEC data points from this analysis shows how many breakthrough cases are among with those with preexisting/comorbid conditions:</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Among the 411 reported cases who were hospitalized with COVID and fully vaccinated (that we were able to determine the vaccination and comorbid status):</a:t>
            </a: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1200"/>
              </a:spcAft>
              <a:buSzPts val="1000"/>
              <a:buFont typeface="Courier New" panose="02070309020205020404" pitchFamily="49" charset="0"/>
              <a:buChar char="o"/>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388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94.4%</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has preexisting/ comorbid conditions.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Among the 143 reported deaths from COVID who were fully vaccinated (where we were able to determine the vaccination and comorbid status):</a:t>
            </a:r>
            <a:r>
              <a:rPr lang="en-US" sz="11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138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96.5%</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had preexisting/ comorbid conditions.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26</a:t>
            </a:fld>
            <a:endParaRPr lang="en-US"/>
          </a:p>
        </p:txBody>
      </p:sp>
    </p:spTree>
    <p:extLst>
      <p:ext uri="{BB962C8B-B14F-4D97-AF65-F5344CB8AC3E}">
        <p14:creationId xmlns:p14="http://schemas.microsoft.com/office/powerpoint/2010/main" val="240040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overview - </a:t>
            </a:r>
            <a:r>
              <a:rPr lang="en-US" dirty="0" err="1"/>
              <a:t>kandi</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3</a:t>
            </a:fld>
            <a:endParaRPr lang="en-US"/>
          </a:p>
        </p:txBody>
      </p:sp>
    </p:spTree>
    <p:extLst>
      <p:ext uri="{BB962C8B-B14F-4D97-AF65-F5344CB8AC3E}">
        <p14:creationId xmlns:p14="http://schemas.microsoft.com/office/powerpoint/2010/main" val="5405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27</a:t>
            </a:fld>
            <a:endParaRPr lang="en-US"/>
          </a:p>
        </p:txBody>
      </p:sp>
    </p:spTree>
    <p:extLst>
      <p:ext uri="{BB962C8B-B14F-4D97-AF65-F5344CB8AC3E}">
        <p14:creationId xmlns:p14="http://schemas.microsoft.com/office/powerpoint/2010/main" val="2864051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28</a:t>
            </a:fld>
            <a:endParaRPr lang="en-US"/>
          </a:p>
        </p:txBody>
      </p:sp>
    </p:spTree>
    <p:extLst>
      <p:ext uri="{BB962C8B-B14F-4D97-AF65-F5344CB8AC3E}">
        <p14:creationId xmlns:p14="http://schemas.microsoft.com/office/powerpoint/2010/main" val="1677185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29</a:t>
            </a:fld>
            <a:endParaRPr lang="en-US"/>
          </a:p>
        </p:txBody>
      </p:sp>
    </p:spTree>
    <p:extLst>
      <p:ext uri="{BB962C8B-B14F-4D97-AF65-F5344CB8AC3E}">
        <p14:creationId xmlns:p14="http://schemas.microsoft.com/office/powerpoint/2010/main" val="417551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30</a:t>
            </a:fld>
            <a:endParaRPr lang="en-US"/>
          </a:p>
        </p:txBody>
      </p:sp>
    </p:spTree>
    <p:extLst>
      <p:ext uri="{BB962C8B-B14F-4D97-AF65-F5344CB8AC3E}">
        <p14:creationId xmlns:p14="http://schemas.microsoft.com/office/powerpoint/2010/main" val="3358610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31</a:t>
            </a:fld>
            <a:endParaRPr lang="en-US"/>
          </a:p>
        </p:txBody>
      </p:sp>
    </p:spTree>
    <p:extLst>
      <p:ext uri="{BB962C8B-B14F-4D97-AF65-F5344CB8AC3E}">
        <p14:creationId xmlns:p14="http://schemas.microsoft.com/office/powerpoint/2010/main" val="2032543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drc</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32</a:t>
            </a:fld>
            <a:endParaRPr lang="en-US"/>
          </a:p>
        </p:txBody>
      </p:sp>
    </p:spTree>
    <p:extLst>
      <p:ext uri="{BB962C8B-B14F-4D97-AF65-F5344CB8AC3E}">
        <p14:creationId xmlns:p14="http://schemas.microsoft.com/office/powerpoint/2010/main" val="22941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33</a:t>
            </a:fld>
            <a:endParaRPr lang="en-US"/>
          </a:p>
        </p:txBody>
      </p:sp>
    </p:spTree>
    <p:extLst>
      <p:ext uri="{BB962C8B-B14F-4D97-AF65-F5344CB8AC3E}">
        <p14:creationId xmlns:p14="http://schemas.microsoft.com/office/powerpoint/2010/main" val="737838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34</a:t>
            </a:fld>
            <a:endParaRPr lang="en-US"/>
          </a:p>
        </p:txBody>
      </p:sp>
    </p:spTree>
    <p:extLst>
      <p:ext uri="{BB962C8B-B14F-4D97-AF65-F5344CB8AC3E}">
        <p14:creationId xmlns:p14="http://schemas.microsoft.com/office/powerpoint/2010/main" val="2835287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35</a:t>
            </a:fld>
            <a:endParaRPr lang="en-US"/>
          </a:p>
        </p:txBody>
      </p:sp>
    </p:spTree>
    <p:extLst>
      <p:ext uri="{BB962C8B-B14F-4D97-AF65-F5344CB8AC3E}">
        <p14:creationId xmlns:p14="http://schemas.microsoft.com/office/powerpoint/2010/main" val="2637880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36</a:t>
            </a:fld>
            <a:endParaRPr lang="en-US"/>
          </a:p>
        </p:txBody>
      </p:sp>
    </p:spTree>
    <p:extLst>
      <p:ext uri="{BB962C8B-B14F-4D97-AF65-F5344CB8AC3E}">
        <p14:creationId xmlns:p14="http://schemas.microsoft.com/office/powerpoint/2010/main" val="146987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kandi</a:t>
            </a:r>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4</a:t>
            </a:fld>
            <a:endParaRPr lang="en-US"/>
          </a:p>
        </p:txBody>
      </p:sp>
    </p:spTree>
    <p:extLst>
      <p:ext uri="{BB962C8B-B14F-4D97-AF65-F5344CB8AC3E}">
        <p14:creationId xmlns:p14="http://schemas.microsoft.com/office/powerpoint/2010/main" val="2801963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37</a:t>
            </a:fld>
            <a:endParaRPr lang="en-US"/>
          </a:p>
        </p:txBody>
      </p:sp>
    </p:spTree>
    <p:extLst>
      <p:ext uri="{BB962C8B-B14F-4D97-AF65-F5344CB8AC3E}">
        <p14:creationId xmlns:p14="http://schemas.microsoft.com/office/powerpoint/2010/main" val="251919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38</a:t>
            </a:fld>
            <a:endParaRPr lang="en-US"/>
          </a:p>
        </p:txBody>
      </p:sp>
    </p:spTree>
    <p:extLst>
      <p:ext uri="{BB962C8B-B14F-4D97-AF65-F5344CB8AC3E}">
        <p14:creationId xmlns:p14="http://schemas.microsoft.com/office/powerpoint/2010/main" val="1448775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39</a:t>
            </a:fld>
            <a:endParaRPr lang="en-US"/>
          </a:p>
        </p:txBody>
      </p:sp>
    </p:spTree>
    <p:extLst>
      <p:ext uri="{BB962C8B-B14F-4D97-AF65-F5344CB8AC3E}">
        <p14:creationId xmlns:p14="http://schemas.microsoft.com/office/powerpoint/2010/main" val="2941417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40</a:t>
            </a:fld>
            <a:endParaRPr lang="en-US"/>
          </a:p>
        </p:txBody>
      </p:sp>
    </p:spTree>
    <p:extLst>
      <p:ext uri="{BB962C8B-B14F-4D97-AF65-F5344CB8AC3E}">
        <p14:creationId xmlns:p14="http://schemas.microsoft.com/office/powerpoint/2010/main" val="4149438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a:p>
            <a:endParaRPr lang="en-US" dirty="0"/>
          </a:p>
          <a:p>
            <a:r>
              <a:rPr lang="en-US" dirty="0"/>
              <a:t>“Should” receive booster if at least 6 months after Pfizer series and 65+ or people aged 50 to 64 y/o with certain medical conditions that put them at increased risk of severe disease</a:t>
            </a:r>
          </a:p>
          <a:p>
            <a:endParaRPr lang="en-US" dirty="0"/>
          </a:p>
          <a:p>
            <a:r>
              <a:rPr lang="en-US" dirty="0"/>
              <a:t>“May” receive booster if 18 to 49 y/o and at high risk for severe COVID-19 </a:t>
            </a:r>
          </a:p>
          <a:p>
            <a:r>
              <a:rPr lang="en-US" dirty="0"/>
              <a:t>“May” receive booster if 18 to 49 y/o and at increased risk for exposure or transmission</a:t>
            </a:r>
          </a:p>
        </p:txBody>
      </p:sp>
      <p:sp>
        <p:nvSpPr>
          <p:cNvPr id="4" name="Slide Number Placeholder 3"/>
          <p:cNvSpPr>
            <a:spLocks noGrp="1"/>
          </p:cNvSpPr>
          <p:nvPr>
            <p:ph type="sldNum" sz="quarter" idx="5"/>
          </p:nvPr>
        </p:nvSpPr>
        <p:spPr/>
        <p:txBody>
          <a:bodyPr/>
          <a:lstStyle/>
          <a:p>
            <a:fld id="{17456014-D3D6-425C-AEBF-677A8AAB6553}" type="slidenum">
              <a:rPr lang="en-US" smtClean="0"/>
              <a:t>41</a:t>
            </a:fld>
            <a:endParaRPr lang="en-US"/>
          </a:p>
        </p:txBody>
      </p:sp>
    </p:spTree>
    <p:extLst>
      <p:ext uri="{BB962C8B-B14F-4D97-AF65-F5344CB8AC3E}">
        <p14:creationId xmlns:p14="http://schemas.microsoft.com/office/powerpoint/2010/main" val="2935073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42</a:t>
            </a:fld>
            <a:endParaRPr lang="en-US"/>
          </a:p>
        </p:txBody>
      </p:sp>
    </p:spTree>
    <p:extLst>
      <p:ext uri="{BB962C8B-B14F-4D97-AF65-F5344CB8AC3E}">
        <p14:creationId xmlns:p14="http://schemas.microsoft.com/office/powerpoint/2010/main" val="1745590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erriweather" panose="00000500000000000000" pitchFamily="2" charset="0"/>
              </a:rPr>
              <a:t>Guidance for Use in Specific Populations and Situations</a:t>
            </a:r>
          </a:p>
          <a:p>
            <a:pPr algn="l"/>
            <a:r>
              <a:rPr lang="en-US" b="0" i="0" dirty="0">
                <a:solidFill>
                  <a:srgbClr val="000000"/>
                </a:solidFill>
                <a:effectLst/>
                <a:latin typeface="Merriweather" panose="00000500000000000000" pitchFamily="2" charset="0"/>
              </a:rPr>
              <a:t>Populations at Higher Risk for Medical Complications Attributable to Severe Influenza</a:t>
            </a:r>
          </a:p>
          <a:p>
            <a:pPr algn="l"/>
            <a:r>
              <a:rPr lang="en-US" b="0" i="0" dirty="0">
                <a:solidFill>
                  <a:srgbClr val="000000"/>
                </a:solidFill>
                <a:effectLst/>
                <a:latin typeface="Open Sans" panose="020B0606030504020204" pitchFamily="34" charset="0"/>
              </a:rPr>
              <a:t>All persons aged ≥6 months who do not have contraindications should be vaccinated annually. However, vaccination to prevent influenza is particularly important for persons who are at increased risk for severe illness and complications from influenza and for influenza-related outpatient, emergency department, or hospital visits. When vaccine supply is limited, vaccination efforts should focus on administering vaccination to persons at higher risk for medical complications attributable to severe influenza who do not have contraindications. These persons include the following (no hierarchy is implied by order of listing):</a:t>
            </a:r>
          </a:p>
          <a:p>
            <a:pPr algn="l">
              <a:buFont typeface="Arial" panose="020B0604020202020204" pitchFamily="34" charset="0"/>
              <a:buChar char="•"/>
            </a:pPr>
            <a:r>
              <a:rPr lang="en-US" b="0" i="0" dirty="0">
                <a:solidFill>
                  <a:srgbClr val="000000"/>
                </a:solidFill>
                <a:effectLst/>
                <a:latin typeface="Open Sans" panose="020B0606030504020204" pitchFamily="34" charset="0"/>
              </a:rPr>
              <a:t>All children aged 6 through 59 months;</a:t>
            </a:r>
          </a:p>
          <a:p>
            <a:pPr algn="l">
              <a:buFont typeface="Arial" panose="020B0604020202020204" pitchFamily="34" charset="0"/>
              <a:buChar char="•"/>
            </a:pPr>
            <a:r>
              <a:rPr lang="en-US" b="0" i="0" dirty="0">
                <a:solidFill>
                  <a:srgbClr val="000000"/>
                </a:solidFill>
                <a:effectLst/>
                <a:latin typeface="Open Sans" panose="020B0606030504020204" pitchFamily="34" charset="0"/>
              </a:rPr>
              <a:t>All persons aged ≥50 years;</a:t>
            </a:r>
          </a:p>
          <a:p>
            <a:pPr algn="l">
              <a:buFont typeface="Arial" panose="020B0604020202020204" pitchFamily="34" charset="0"/>
              <a:buChar char="•"/>
            </a:pPr>
            <a:r>
              <a:rPr lang="en-US" b="0" i="0" dirty="0">
                <a:solidFill>
                  <a:srgbClr val="000000"/>
                </a:solidFill>
                <a:effectLst/>
                <a:latin typeface="Open Sans" panose="020B0606030504020204" pitchFamily="34" charset="0"/>
              </a:rPr>
              <a:t>Adults and children who have chronic pulmonary (including asthma), cardiovascular (excluding isolated hypertension), renal, hepatic, neurologic, hematologic, or metabolic disorders (including diabetes mellitus);</a:t>
            </a:r>
          </a:p>
          <a:p>
            <a:pPr algn="l">
              <a:buFont typeface="Arial" panose="020B0604020202020204" pitchFamily="34" charset="0"/>
              <a:buChar char="•"/>
            </a:pPr>
            <a:r>
              <a:rPr lang="en-US" b="0" i="0" dirty="0">
                <a:solidFill>
                  <a:srgbClr val="000000"/>
                </a:solidFill>
                <a:effectLst/>
                <a:latin typeface="Open Sans" panose="020B0606030504020204" pitchFamily="34" charset="0"/>
              </a:rPr>
              <a:t>Persons who are immunocompromised due to any cause (including but not limited to immunosuppression caused by medications or HIV infection);</a:t>
            </a:r>
          </a:p>
          <a:p>
            <a:pPr algn="l">
              <a:buFont typeface="Arial" panose="020B0604020202020204" pitchFamily="34" charset="0"/>
              <a:buChar char="•"/>
            </a:pPr>
            <a:r>
              <a:rPr lang="en-US" b="0" i="0" dirty="0">
                <a:solidFill>
                  <a:srgbClr val="000000"/>
                </a:solidFill>
                <a:effectLst/>
                <a:latin typeface="Open Sans" panose="020B0606030504020204" pitchFamily="34" charset="0"/>
              </a:rPr>
              <a:t>Women who are or will be pregnant during the influenza season;</a:t>
            </a:r>
          </a:p>
          <a:p>
            <a:pPr algn="l">
              <a:buFont typeface="Arial" panose="020B0604020202020204" pitchFamily="34" charset="0"/>
              <a:buChar char="•"/>
            </a:pPr>
            <a:r>
              <a:rPr lang="en-US" b="0" i="0" dirty="0">
                <a:solidFill>
                  <a:srgbClr val="000000"/>
                </a:solidFill>
                <a:effectLst/>
                <a:latin typeface="Open Sans" panose="020B0606030504020204" pitchFamily="34" charset="0"/>
              </a:rPr>
              <a:t>Children and adolescents (aged 6 months through 18 years) who are receiving aspirin- or salicylate-containing medications and who might be at risk for experiencing Reye syndrome after influenza virus infection;</a:t>
            </a:r>
          </a:p>
          <a:p>
            <a:pPr algn="l">
              <a:buFont typeface="Arial" panose="020B0604020202020204" pitchFamily="34" charset="0"/>
              <a:buChar char="•"/>
            </a:pPr>
            <a:r>
              <a:rPr lang="en-US" b="0" i="0" dirty="0">
                <a:solidFill>
                  <a:srgbClr val="000000"/>
                </a:solidFill>
                <a:effectLst/>
                <a:latin typeface="Open Sans" panose="020B0606030504020204" pitchFamily="34" charset="0"/>
              </a:rPr>
              <a:t>Residents of nursing homes and other long-term care facilities;</a:t>
            </a:r>
          </a:p>
          <a:p>
            <a:pPr algn="l">
              <a:buFont typeface="Arial" panose="020B0604020202020204" pitchFamily="34" charset="0"/>
              <a:buChar char="•"/>
            </a:pPr>
            <a:r>
              <a:rPr lang="en-US" b="0" i="0" dirty="0">
                <a:solidFill>
                  <a:srgbClr val="000000"/>
                </a:solidFill>
                <a:effectLst/>
                <a:latin typeface="Open Sans" panose="020B0606030504020204" pitchFamily="34" charset="0"/>
              </a:rPr>
              <a:t>American Indians/Alaska Natives; and</a:t>
            </a:r>
          </a:p>
          <a:p>
            <a:pPr algn="l">
              <a:buFont typeface="Arial" panose="020B0604020202020204" pitchFamily="34" charset="0"/>
              <a:buChar char="•"/>
            </a:pPr>
            <a:r>
              <a:rPr lang="en-US" b="0" i="0" dirty="0">
                <a:solidFill>
                  <a:srgbClr val="000000"/>
                </a:solidFill>
                <a:effectLst/>
                <a:latin typeface="Open Sans" panose="020B0606030504020204" pitchFamily="34" charset="0"/>
              </a:rPr>
              <a:t>Persons who are extremely obese (body mass index ≥40 for adults).</a:t>
            </a:r>
          </a:p>
          <a:p>
            <a:pPr algn="l"/>
            <a:r>
              <a:rPr lang="en-US" b="0" i="0" dirty="0">
                <a:solidFill>
                  <a:srgbClr val="000000"/>
                </a:solidFill>
                <a:effectLst/>
                <a:latin typeface="Open Sans" panose="020B0606030504020204" pitchFamily="34" charset="0"/>
              </a:rPr>
              <a:t>An IIV4 or RIV4 (as appropriate for the recipient’s age) is suitable for persons in all risk groups. LAIV4 is not recommended for some populations, including some of these listed groups. Contraindications and precautions to the use of LAIV4 are noted (Table 2).</a:t>
            </a:r>
          </a:p>
          <a:p>
            <a:pPr algn="l"/>
            <a:r>
              <a:rPr lang="en-US" b="0" i="0" dirty="0">
                <a:solidFill>
                  <a:srgbClr val="000000"/>
                </a:solidFill>
                <a:effectLst/>
                <a:latin typeface="Merriweather" panose="00000500000000000000" pitchFamily="2" charset="0"/>
              </a:rPr>
              <a:t>Persons Who Live with or Care for Persons at Higher Risk for Influenza-Related Complications</a:t>
            </a:r>
          </a:p>
          <a:p>
            <a:pPr algn="l"/>
            <a:r>
              <a:rPr lang="en-US" b="0" i="0" dirty="0">
                <a:solidFill>
                  <a:srgbClr val="000000"/>
                </a:solidFill>
                <a:effectLst/>
                <a:latin typeface="Open Sans" panose="020B0606030504020204" pitchFamily="34" charset="0"/>
              </a:rPr>
              <a:t>All persons aged ≥6 months without contraindications should be vaccinated annually; however, in addition to persons at higher risk for medical complications attributable to severe influenza, emphasis also should be placed on vaccination of persons who live with or care for those who are at increased risk. When vaccine supply is limited, vaccination efforts should focus on administering vaccination to persons at higher risk for influenza-related complications, as well as persons who live with or care for such persons, including the following:</a:t>
            </a:r>
          </a:p>
          <a:p>
            <a:pPr algn="l">
              <a:buFont typeface="Arial" panose="020B0604020202020204" pitchFamily="34" charset="0"/>
              <a:buChar char="•"/>
            </a:pPr>
            <a:r>
              <a:rPr lang="en-US" b="0" i="0" dirty="0">
                <a:solidFill>
                  <a:srgbClr val="000000"/>
                </a:solidFill>
                <a:effectLst/>
                <a:latin typeface="Open Sans" panose="020B0606030504020204" pitchFamily="34" charset="0"/>
              </a:rPr>
              <a:t>Health care personnel, including all paid and unpaid persons working in health care settings who have the potential for exposure to patients or to infectious materials. These personnel might include (but are not limited to) physicians, nurses, nursing assistants, nurse practitioners, physician assistants, therapists, technicians, emergency medical service personnel, dental personnel, pharmacists, laboratory personnel, autopsy personnel, students and trainees, contractual staff, and other persons not directly involved in patient care but who might be exposed to infectious agents (e.g., clerical, dietary, housekeeping, laundry, security, maintenance, administrative, and billing staff and volunteers). ACIP guidance for vaccination of health care personnel has been published previously (</a:t>
            </a:r>
            <a:r>
              <a:rPr lang="en-US" b="0" i="1" dirty="0">
                <a:solidFill>
                  <a:srgbClr val="000000"/>
                </a:solidFill>
                <a:effectLst/>
                <a:latin typeface="Open Sans" panose="020B0606030504020204" pitchFamily="34" charset="0"/>
              </a:rPr>
              <a:t>44</a:t>
            </a:r>
            <a:r>
              <a:rPr lang="en-US" b="0" i="0" dirty="0">
                <a:solidFill>
                  <a:srgbClr val="000000"/>
                </a:solidFill>
                <a:effectLst/>
                <a:latin typeface="Open Sans" panose="020B0606030504020204" pitchFamily="34" charset="0"/>
              </a:rPr>
              <a:t>);</a:t>
            </a:r>
          </a:p>
          <a:p>
            <a:pPr algn="l">
              <a:buFont typeface="Arial" panose="020B0604020202020204" pitchFamily="34" charset="0"/>
              <a:buChar char="•"/>
            </a:pPr>
            <a:r>
              <a:rPr lang="en-US" b="0" i="0" dirty="0">
                <a:solidFill>
                  <a:srgbClr val="000000"/>
                </a:solidFill>
                <a:effectLst/>
                <a:latin typeface="Open Sans" panose="020B0606030504020204" pitchFamily="34" charset="0"/>
              </a:rPr>
              <a:t>Household contacts (including children aged ≥6 months) and caregivers of children aged ≤59 months (i.e., aged &lt;5 years) and adults aged ≥50 years, particularly contacts of children aged &lt;6 months; and</a:t>
            </a:r>
          </a:p>
          <a:p>
            <a:pPr algn="l">
              <a:buFont typeface="Arial" panose="020B0604020202020204" pitchFamily="34" charset="0"/>
              <a:buChar char="•"/>
            </a:pPr>
            <a:r>
              <a:rPr lang="en-US" b="0" i="0" dirty="0">
                <a:solidFill>
                  <a:srgbClr val="000000"/>
                </a:solidFill>
                <a:effectLst/>
                <a:latin typeface="Open Sans" panose="020B0606030504020204" pitchFamily="34" charset="0"/>
              </a:rPr>
              <a:t>Household contacts (including children aged ≥6 months) and caregivers of persons with medical conditions that put them at higher risk for severe complications from influenza.</a:t>
            </a:r>
          </a:p>
          <a:p>
            <a:pPr algn="l"/>
            <a:r>
              <a:rPr lang="en-US" b="0" i="0" dirty="0">
                <a:solidFill>
                  <a:srgbClr val="000000"/>
                </a:solidFill>
                <a:effectLst/>
                <a:latin typeface="Open Sans" panose="020B0606030504020204" pitchFamily="34" charset="0"/>
              </a:rPr>
              <a:t>Health care personnel and persons who are contacts of persons in these groups (with the exception of contacts of severely immunocompromised persons who require a protected environment) may receive any influenza vaccine that is otherwise indicated. Persons who care for severely immunocompromised persons requiring a protected environment should receive either IIV4 or RIV4. ACIP and the Healthcare Infection Control Practices Advisory Committee (HICPAC) have previously recommended that health care personnel who receive LAIV should avoid providing care for severely immunosuppressed patients requiring a protected environment for 7 days after vaccination and that hospital visitors who have received LAIV should avoid contact with such persons for 7 days after vaccination (</a:t>
            </a:r>
            <a:r>
              <a:rPr lang="en-US" b="0" i="1" dirty="0">
                <a:solidFill>
                  <a:srgbClr val="000000"/>
                </a:solidFill>
                <a:effectLst/>
                <a:latin typeface="Open Sans" panose="020B0606030504020204" pitchFamily="34" charset="0"/>
              </a:rPr>
              <a:t>45</a:t>
            </a:r>
            <a:r>
              <a:rPr lang="en-US" b="0" i="0" dirty="0">
                <a:solidFill>
                  <a:srgbClr val="000000"/>
                </a:solidFill>
                <a:effectLst/>
                <a:latin typeface="Open Sans" panose="020B0606030504020204" pitchFamily="34" charset="0"/>
              </a:rPr>
              <a:t>). However, such persons need not be restricted from caring for or visiting less severely immunosuppressed patients.</a:t>
            </a:r>
          </a:p>
          <a:p>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44</a:t>
            </a:fld>
            <a:endParaRPr lang="en-US"/>
          </a:p>
        </p:txBody>
      </p:sp>
    </p:spTree>
    <p:extLst>
      <p:ext uri="{BB962C8B-B14F-4D97-AF65-F5344CB8AC3E}">
        <p14:creationId xmlns:p14="http://schemas.microsoft.com/office/powerpoint/2010/main" val="71095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456014-D3D6-425C-AEBF-677A8AAB6553}" type="slidenum">
              <a:rPr lang="en-US" smtClean="0"/>
              <a:t>5</a:t>
            </a:fld>
            <a:endParaRPr lang="en-US"/>
          </a:p>
        </p:txBody>
      </p:sp>
    </p:spTree>
    <p:extLst>
      <p:ext uri="{BB962C8B-B14F-4D97-AF65-F5344CB8AC3E}">
        <p14:creationId xmlns:p14="http://schemas.microsoft.com/office/powerpoint/2010/main" val="267403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8</a:t>
            </a:fld>
            <a:endParaRPr lang="en-US"/>
          </a:p>
        </p:txBody>
      </p:sp>
    </p:spTree>
    <p:extLst>
      <p:ext uri="{BB962C8B-B14F-4D97-AF65-F5344CB8AC3E}">
        <p14:creationId xmlns:p14="http://schemas.microsoft.com/office/powerpoint/2010/main" val="2110905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a:p>
            <a:endParaRPr lang="en-US" dirty="0"/>
          </a:p>
          <a:p>
            <a:r>
              <a:rPr lang="en-US" dirty="0"/>
              <a:t>Goals of Case-Contact Investigations</a:t>
            </a:r>
          </a:p>
          <a:p>
            <a:pPr marL="385763" indent="-385763">
              <a:buFont typeface="+mj-lt"/>
              <a:buAutoNum type="arabicPeriod"/>
            </a:pPr>
            <a:r>
              <a:rPr lang="en-US" dirty="0"/>
              <a:t>Reduce the burden of disease for the individual and the community</a:t>
            </a:r>
          </a:p>
          <a:p>
            <a:pPr marL="385763" indent="-385763">
              <a:buFont typeface="+mj-lt"/>
              <a:buAutoNum type="arabicPeriod"/>
            </a:pPr>
            <a:r>
              <a:rPr lang="en-US" dirty="0"/>
              <a:t>Improve understanding of the overall situation of the current burden of disease in the community</a:t>
            </a:r>
          </a:p>
          <a:p>
            <a:pPr marL="385763" indent="-385763">
              <a:buFont typeface="+mj-lt"/>
              <a:buAutoNum type="arabicPeriod"/>
            </a:pPr>
            <a:r>
              <a:rPr lang="en-US" dirty="0"/>
              <a:t>Improve understanding of the modes of transmission and effectiveness of control measures as we use the data to review what has happened </a:t>
            </a:r>
          </a:p>
          <a:p>
            <a:pPr marL="385763" indent="-385763">
              <a:buFont typeface="+mj-lt"/>
              <a:buAutoNum type="arabicPeriod"/>
            </a:pPr>
            <a:r>
              <a:rPr lang="en-US" dirty="0"/>
              <a:t>Serve as a source of information for the community</a:t>
            </a:r>
          </a:p>
          <a:p>
            <a:pPr marL="385763" indent="-385763">
              <a:buFont typeface="+mj-lt"/>
              <a:buAutoNum type="arabicPeriod"/>
            </a:pPr>
            <a:r>
              <a:rPr lang="en-US" dirty="0"/>
              <a:t>Assess risk factors for disease burden among vulnerable populations</a:t>
            </a:r>
          </a:p>
          <a:p>
            <a:pPr marL="385763" indent="-385763">
              <a:buFont typeface="+mj-lt"/>
              <a:buAutoNum type="arabicPeriod"/>
            </a:pPr>
            <a:r>
              <a:rPr lang="en-US" dirty="0"/>
              <a:t>Empower communities to plan better in the future </a:t>
            </a:r>
          </a:p>
          <a:p>
            <a:endParaRPr lang="en-US" dirty="0"/>
          </a:p>
        </p:txBody>
      </p:sp>
      <p:sp>
        <p:nvSpPr>
          <p:cNvPr id="4" name="Slide Number Placeholder 3"/>
          <p:cNvSpPr>
            <a:spLocks noGrp="1"/>
          </p:cNvSpPr>
          <p:nvPr>
            <p:ph type="sldNum" sz="quarter" idx="5"/>
          </p:nvPr>
        </p:nvSpPr>
        <p:spPr/>
        <p:txBody>
          <a:bodyPr/>
          <a:lstStyle/>
          <a:p>
            <a:fld id="{17456014-D3D6-425C-AEBF-677A8AAB6553}" type="slidenum">
              <a:rPr lang="en-US" smtClean="0"/>
              <a:t>9</a:t>
            </a:fld>
            <a:endParaRPr lang="en-US"/>
          </a:p>
        </p:txBody>
      </p:sp>
    </p:spTree>
    <p:extLst>
      <p:ext uri="{BB962C8B-B14F-4D97-AF65-F5344CB8AC3E}">
        <p14:creationId xmlns:p14="http://schemas.microsoft.com/office/powerpoint/2010/main" val="81292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 are down but still </a:t>
            </a:r>
          </a:p>
        </p:txBody>
      </p:sp>
      <p:sp>
        <p:nvSpPr>
          <p:cNvPr id="4" name="Slide Number Placeholder 3"/>
          <p:cNvSpPr>
            <a:spLocks noGrp="1"/>
          </p:cNvSpPr>
          <p:nvPr>
            <p:ph type="sldNum" sz="quarter" idx="5"/>
          </p:nvPr>
        </p:nvSpPr>
        <p:spPr/>
        <p:txBody>
          <a:bodyPr/>
          <a:lstStyle/>
          <a:p>
            <a:fld id="{17456014-D3D6-425C-AEBF-677A8AAB6553}" type="slidenum">
              <a:rPr lang="en-US" smtClean="0"/>
              <a:t>10</a:t>
            </a:fld>
            <a:endParaRPr lang="en-US"/>
          </a:p>
        </p:txBody>
      </p:sp>
    </p:spTree>
    <p:extLst>
      <p:ext uri="{BB962C8B-B14F-4D97-AF65-F5344CB8AC3E}">
        <p14:creationId xmlns:p14="http://schemas.microsoft.com/office/powerpoint/2010/main" val="2956430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11</a:t>
            </a:fld>
            <a:endParaRPr lang="en-US"/>
          </a:p>
        </p:txBody>
      </p:sp>
    </p:spTree>
    <p:extLst>
      <p:ext uri="{BB962C8B-B14F-4D97-AF65-F5344CB8AC3E}">
        <p14:creationId xmlns:p14="http://schemas.microsoft.com/office/powerpoint/2010/main" val="190337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t>
            </a:r>
          </a:p>
        </p:txBody>
      </p:sp>
      <p:sp>
        <p:nvSpPr>
          <p:cNvPr id="4" name="Slide Number Placeholder 3"/>
          <p:cNvSpPr>
            <a:spLocks noGrp="1"/>
          </p:cNvSpPr>
          <p:nvPr>
            <p:ph type="sldNum" sz="quarter" idx="5"/>
          </p:nvPr>
        </p:nvSpPr>
        <p:spPr/>
        <p:txBody>
          <a:bodyPr/>
          <a:lstStyle/>
          <a:p>
            <a:fld id="{17456014-D3D6-425C-AEBF-677A8AAB6553}" type="slidenum">
              <a:rPr lang="en-US" smtClean="0"/>
              <a:t>12</a:t>
            </a:fld>
            <a:endParaRPr lang="en-US"/>
          </a:p>
        </p:txBody>
      </p:sp>
    </p:spTree>
    <p:extLst>
      <p:ext uri="{BB962C8B-B14F-4D97-AF65-F5344CB8AC3E}">
        <p14:creationId xmlns:p14="http://schemas.microsoft.com/office/powerpoint/2010/main" val="153800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8713"/>
            <a:ext cx="7772400" cy="1296785"/>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685800" y="4505498"/>
            <a:ext cx="7772400" cy="423949"/>
          </a:xfrm>
          <a:prstGeom prst="rect">
            <a:avLst/>
          </a:prstGeom>
        </p:spPr>
        <p:txBody>
          <a:bodyPr/>
          <a:lstStyle>
            <a:lvl1pPr marL="0" indent="0" algn="ctr">
              <a:buNone/>
              <a:defRPr sz="2400">
                <a:solidFill>
                  <a:srgbClr val="00A9C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9291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ltLang="en-US"/>
              <a:t>Click to edit Master text styles</a:t>
            </a:r>
          </a:p>
        </p:txBody>
      </p:sp>
    </p:spTree>
    <p:extLst>
      <p:ext uri="{BB962C8B-B14F-4D97-AF65-F5344CB8AC3E}">
        <p14:creationId xmlns:p14="http://schemas.microsoft.com/office/powerpoint/2010/main" val="69754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D7A8-585A-4552-B2D1-0B61FF92FE1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63AF1FB-7CC0-45AD-A81F-6F4B2931588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A62FD6-50BE-42A5-9AEC-EA1669C6E4CA}"/>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5" name="Footer Placeholder 4">
            <a:extLst>
              <a:ext uri="{FF2B5EF4-FFF2-40B4-BE49-F238E27FC236}">
                <a16:creationId xmlns:a16="http://schemas.microsoft.com/office/drawing/2014/main" id="{37E0FBFF-0F7E-4095-9927-EC318DA38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3B7B5-B4F1-4F44-8AF6-7E9D5EF70B0A}"/>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14913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4745-BE30-42A9-96C1-BB87D2273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72F76-0BC1-4F0C-9BED-8F5BDEA735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0A45F-FBBF-48ED-9257-C33B19617835}"/>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5" name="Footer Placeholder 4">
            <a:extLst>
              <a:ext uri="{FF2B5EF4-FFF2-40B4-BE49-F238E27FC236}">
                <a16:creationId xmlns:a16="http://schemas.microsoft.com/office/drawing/2014/main" id="{A9796523-C6AF-43E6-A4B4-8284F1C08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54736-5220-47A9-9DA8-FE0B09CFF129}"/>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2611638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B1C0C-5A19-4DDF-865E-299B7A99F45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A98CDB7-6B37-4229-A737-7DA5AAF359C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83CE38-C4D2-4B00-8911-73881EEEB501}"/>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5" name="Footer Placeholder 4">
            <a:extLst>
              <a:ext uri="{FF2B5EF4-FFF2-40B4-BE49-F238E27FC236}">
                <a16:creationId xmlns:a16="http://schemas.microsoft.com/office/drawing/2014/main" id="{503FABF8-D3D8-424A-9188-5BD256DF6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FBD76-EC9D-4D1E-912B-EF6F53FE748D}"/>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145524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D480-153F-4ACA-9563-7D42D3E37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1F2B4-0227-439D-A501-D485A1A5CB5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26A2E-DAE3-441C-B5D6-F1AD16B6D7B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0353EC-4C7A-4E73-A373-7C709228EED6}"/>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6" name="Footer Placeholder 5">
            <a:extLst>
              <a:ext uri="{FF2B5EF4-FFF2-40B4-BE49-F238E27FC236}">
                <a16:creationId xmlns:a16="http://schemas.microsoft.com/office/drawing/2014/main" id="{D5FACDDA-7DA2-4578-9FCF-CE31406557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7C2A8-423E-47D4-93DF-1355F1BCC3CD}"/>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3937666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39E6-301C-48ED-AF77-8FA52CA59CB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BEA6F5-ADF8-48DF-8BFA-80D5EEDDD6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B98CF2-4E08-40A2-A068-66E4A10E16D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7B95B-3228-47DE-B54C-3E73367DE1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98188FB-6A49-45E3-BA26-8859E080862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F68DEE-911C-4B4B-8EF1-9C6E259B35B5}"/>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8" name="Footer Placeholder 7">
            <a:extLst>
              <a:ext uri="{FF2B5EF4-FFF2-40B4-BE49-F238E27FC236}">
                <a16:creationId xmlns:a16="http://schemas.microsoft.com/office/drawing/2014/main" id="{B303A1A1-A96A-4B7D-9EE2-9E1628DB61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674365-CB6F-4A41-A825-2A8C487B5CCA}"/>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458928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9B8F-7C7D-444B-9FC2-8B9A81A77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D3E538-1AF6-4CE9-8383-5D6C077EFA7E}"/>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4" name="Footer Placeholder 3">
            <a:extLst>
              <a:ext uri="{FF2B5EF4-FFF2-40B4-BE49-F238E27FC236}">
                <a16:creationId xmlns:a16="http://schemas.microsoft.com/office/drawing/2014/main" id="{A9E3437A-2E2C-4044-8075-19DCCC206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A6F6FB-43FE-4243-A93E-D1E6821571CC}"/>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308503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B1822-8F4C-4209-9D5C-642CF6E07A04}"/>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3" name="Footer Placeholder 2">
            <a:extLst>
              <a:ext uri="{FF2B5EF4-FFF2-40B4-BE49-F238E27FC236}">
                <a16:creationId xmlns:a16="http://schemas.microsoft.com/office/drawing/2014/main" id="{F7289BFD-9485-4411-B7A1-D054027C20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0453B8-FA2A-4D9E-9B8E-87CFC4FC338D}"/>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124062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49B7-4E70-4B83-8AE2-6E5FA1F06D9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03129B-EDBA-469F-A669-08E727CD8E3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EFE7D9-0399-4655-B7BC-EC9C8874EBC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161641-8C1F-4BBA-9C23-52C2AE967D97}"/>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6" name="Footer Placeholder 5">
            <a:extLst>
              <a:ext uri="{FF2B5EF4-FFF2-40B4-BE49-F238E27FC236}">
                <a16:creationId xmlns:a16="http://schemas.microsoft.com/office/drawing/2014/main" id="{91EC7E04-2709-40A3-86E9-6FD6ED31D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9FEBB-8BAD-4E8B-942D-D81A588C2630}"/>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195312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A1B1-B814-48CC-A140-52D538FB6F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80B30C-2B64-406B-BB23-0D14065086B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0B4605B-4937-40D0-973F-3E3A10A0262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1ABFB9-5E2E-4950-B1FB-6CB116FC837A}"/>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6" name="Footer Placeholder 5">
            <a:extLst>
              <a:ext uri="{FF2B5EF4-FFF2-40B4-BE49-F238E27FC236}">
                <a16:creationId xmlns:a16="http://schemas.microsoft.com/office/drawing/2014/main" id="{D897159C-4D13-472E-8D9D-678713EAC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C2D4B-90B9-4C99-8CC7-39E8198FC37F}"/>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3399108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173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6676-3DA5-48E2-BE43-5AFDAE0090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5BD55-8865-4DDB-843B-6A6285F31D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719CB-80A0-4E26-BBB0-A91DCA93617C}"/>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5" name="Footer Placeholder 4">
            <a:extLst>
              <a:ext uri="{FF2B5EF4-FFF2-40B4-BE49-F238E27FC236}">
                <a16:creationId xmlns:a16="http://schemas.microsoft.com/office/drawing/2014/main" id="{317BED5A-CE73-4656-8684-31EFE7147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B3B75-D8D3-46F4-B3F6-D3D9AC59CAA5}"/>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2758075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835B5-69A4-44EB-87B3-2860BCA55A2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D86E49-4E9A-44A0-BD22-DD890558186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03572-8DE2-4A1E-BB1E-796F9EA30450}"/>
              </a:ext>
            </a:extLst>
          </p:cNvPr>
          <p:cNvSpPr>
            <a:spLocks noGrp="1"/>
          </p:cNvSpPr>
          <p:nvPr>
            <p:ph type="dt" sz="half" idx="10"/>
          </p:nvPr>
        </p:nvSpPr>
        <p:spPr/>
        <p:txBody>
          <a:bodyPr/>
          <a:lstStyle/>
          <a:p>
            <a:fld id="{93286487-17A2-4925-A377-192667F5784E}" type="datetimeFigureOut">
              <a:rPr lang="en-US" smtClean="0"/>
              <a:t>10/7/2021</a:t>
            </a:fld>
            <a:endParaRPr lang="en-US"/>
          </a:p>
        </p:txBody>
      </p:sp>
      <p:sp>
        <p:nvSpPr>
          <p:cNvPr id="5" name="Footer Placeholder 4">
            <a:extLst>
              <a:ext uri="{FF2B5EF4-FFF2-40B4-BE49-F238E27FC236}">
                <a16:creationId xmlns:a16="http://schemas.microsoft.com/office/drawing/2014/main" id="{1D95B6CD-08C6-4EC8-B473-65CBA0E66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9D3C3-139F-4DE5-BC92-3FB5822BFBEA}"/>
              </a:ext>
            </a:extLst>
          </p:cNvPr>
          <p:cNvSpPr>
            <a:spLocks noGrp="1"/>
          </p:cNvSpPr>
          <p:nvPr>
            <p:ph type="sldNum" sz="quarter" idx="12"/>
          </p:nvPr>
        </p:nvSpPr>
        <p:spPr/>
        <p:txBody>
          <a:bodyPr/>
          <a:lstStyle/>
          <a:p>
            <a:fld id="{E6D1E5A8-8710-4949-818F-585D175051BD}" type="slidenum">
              <a:rPr lang="en-US" smtClean="0"/>
              <a:t>‹#›</a:t>
            </a:fld>
            <a:endParaRPr lang="en-US"/>
          </a:p>
        </p:txBody>
      </p:sp>
    </p:spTree>
    <p:extLst>
      <p:ext uri="{BB962C8B-B14F-4D97-AF65-F5344CB8AC3E}">
        <p14:creationId xmlns:p14="http://schemas.microsoft.com/office/powerpoint/2010/main" val="2179796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C9CB138F-5A14-49FF-BF8B-4696FF65210D}" type="datetimeFigureOut">
              <a:rPr lang="en-US"/>
              <a:t>10/7/2021</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CD2DB14D-9FE4-4290-8DFB-6D7A976C3B29}"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2914650"/>
            <a:ext cx="7886700" cy="327818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77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242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16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445780"/>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2761818"/>
            <a:ext cx="386873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0238" y="3585730"/>
            <a:ext cx="3868737"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2761818"/>
            <a:ext cx="3887788"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3585730"/>
            <a:ext cx="3887788"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0668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85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21724"/>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851950"/>
            <a:ext cx="4629150" cy="4332720"/>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2000">
                <a:solidFill>
                  <a:srgbClr val="84BD00"/>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921924"/>
            <a:ext cx="2949575" cy="326274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5110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30036"/>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860262"/>
            <a:ext cx="4629150" cy="4324408"/>
          </a:xfrm>
        </p:spPr>
        <p:txBody>
          <a:bodyPr rtlCol="0">
            <a:normAutofit/>
          </a:bodyPr>
          <a:lstStyle>
            <a:lvl1pPr marL="0" indent="0">
              <a:buNone/>
              <a:defRPr sz="2800">
                <a:solidFill>
                  <a:srgbClr val="84BD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930236"/>
            <a:ext cx="2949575" cy="32544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428381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4163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93" r:id="rId3"/>
  </p:sldLayoutIdLst>
  <p:txStyles>
    <p:titleStyle>
      <a:lvl1pPr algn="ctr" rtl="0" eaLnBrk="1" fontAlgn="base" hangingPunct="1">
        <a:lnSpc>
          <a:spcPct val="90000"/>
        </a:lnSpc>
        <a:spcBef>
          <a:spcPct val="0"/>
        </a:spcBef>
        <a:spcAft>
          <a:spcPct val="0"/>
        </a:spcAft>
        <a:defRPr sz="4400" kern="1200">
          <a:solidFill>
            <a:schemeClr val="tx1"/>
          </a:solidFill>
          <a:latin typeface="+mj-lt"/>
          <a:ea typeface="+mj-ea"/>
          <a:cs typeface="+mj-cs"/>
        </a:defRPr>
      </a:lvl1pPr>
      <a:lvl2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2pPr>
      <a:lvl3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3pPr>
      <a:lvl4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4pPr>
      <a:lvl5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5pPr>
      <a:lvl6pPr marL="4572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6pPr>
      <a:lvl7pPr marL="9144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7pPr>
      <a:lvl8pPr marL="13716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8pPr>
      <a:lvl9pPr marL="18288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14541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2914650"/>
            <a:ext cx="78867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2pPr>
      <a:lvl3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3pPr>
      <a:lvl4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4pPr>
      <a:lvl5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628650" y="2171700"/>
            <a:ext cx="78867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Enter Presenter’s Info</a:t>
            </a:r>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algn="ctr" rtl="0" eaLnBrk="0" fontAlgn="base" hangingPunct="0">
        <a:lnSpc>
          <a:spcPct val="90000"/>
        </a:lnSpc>
        <a:spcBef>
          <a:spcPts val="1000"/>
        </a:spcBef>
        <a:spcAft>
          <a:spcPct val="0"/>
        </a:spcAft>
        <a:defRPr kern="1200">
          <a:solidFill>
            <a:srgbClr val="00629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Open Sans" panose="020B060402020202020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Open Sans" panose="020B060402020202020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Open Sans" panose="020B060402020202020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Open Sans" panose="020B060402020202020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D4BA5-5F27-468D-8FA5-0359A5359FC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5FCF37-D329-4318-8743-52287A20A3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972C8-A5AD-49B1-81C1-17127488A57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286487-17A2-4925-A377-192667F5784E}" type="datetimeFigureOut">
              <a:rPr lang="en-US" smtClean="0"/>
              <a:t>10/7/2021</a:t>
            </a:fld>
            <a:endParaRPr lang="en-US"/>
          </a:p>
        </p:txBody>
      </p:sp>
      <p:sp>
        <p:nvSpPr>
          <p:cNvPr id="5" name="Footer Placeholder 4">
            <a:extLst>
              <a:ext uri="{FF2B5EF4-FFF2-40B4-BE49-F238E27FC236}">
                <a16:creationId xmlns:a16="http://schemas.microsoft.com/office/drawing/2014/main" id="{1A1CF5EB-DFC8-4DAE-B211-C76DCB5A47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CE1A77-5CCB-460B-8BF1-896EBEEE985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D1E5A8-8710-4949-818F-585D175051BD}" type="slidenum">
              <a:rPr lang="en-US" smtClean="0"/>
              <a:t>‹#›</a:t>
            </a:fld>
            <a:endParaRPr lang="en-US"/>
          </a:p>
        </p:txBody>
      </p:sp>
    </p:spTree>
    <p:extLst>
      <p:ext uri="{BB962C8B-B14F-4D97-AF65-F5344CB8AC3E}">
        <p14:creationId xmlns:p14="http://schemas.microsoft.com/office/powerpoint/2010/main" val="276071842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628650" y="365126"/>
            <a:ext cx="7886700" cy="1325563"/>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5" name="Text Placeholder 2"/>
          <p:cNvSpPr>
            <a:spLocks noGrp="1"/>
          </p:cNvSpPr>
          <p:nvPr>
            <p:ph type="body" idx="1"/>
          </p:nvPr>
        </p:nvSpPr>
        <p:spPr bwMode="auto">
          <a:xfrm>
            <a:off x="628650" y="1825625"/>
            <a:ext cx="78867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2"/>
          </p:nvPr>
        </p:nvSpPr>
        <p:spPr bwMode="auto">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9CB138F-5A14-49FF-BF8B-4696FF65210D}" type="datetimeFigureOut">
              <a:rPr lang="en-US"/>
              <a:t>10/7/2021</a:t>
            </a:fld>
            <a:endParaRPr lang="en-US"/>
          </a:p>
        </p:txBody>
      </p:sp>
      <p:sp>
        <p:nvSpPr>
          <p:cNvPr id="7" name="Footer Placeholder 4"/>
          <p:cNvSpPr>
            <a:spLocks noGrp="1"/>
          </p:cNvSpPr>
          <p:nvPr>
            <p:ph type="ftr" sz="quarter" idx="3"/>
          </p:nvPr>
        </p:nvSpPr>
        <p:spPr bwMode="auto">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8" name="Slide Number Placeholder 5"/>
          <p:cNvSpPr>
            <a:spLocks noGrp="1"/>
          </p:cNvSpPr>
          <p:nvPr>
            <p:ph type="sldNum" sz="quarter" idx="4"/>
          </p:nvPr>
        </p:nvSpPr>
        <p:spPr bwMode="auto">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D2DB14D-9FE4-4290-8DFB-6D7A976C3B29}"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jointcommission.org/-/media/tjc/documents/covid19/covid-numbers-perspective-8-30-21.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www.jointcommission.org/-/media/tjc/documents/covid19/covid-numbers-perspective-8-30-21.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package" Target="../embeddings/Microsoft_Word_Document.docx"/><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Freeform: Shape 3"/>
          <p:cNvSpPr/>
          <p:nvPr/>
        </p:nvSpPr>
        <p:spPr bwMode="auto">
          <a:xfrm>
            <a:off x="0" y="179760"/>
            <a:ext cx="6786246" cy="577022"/>
          </a:xfrm>
          <a:custGeom>
            <a:avLst/>
            <a:gdLst>
              <a:gd name="connsiteX0" fmla="*/ 0 w 9539785"/>
              <a:gd name="connsiteY0" fmla="*/ 0 h 1160059"/>
              <a:gd name="connsiteX1" fmla="*/ 0 w 9539785"/>
              <a:gd name="connsiteY1" fmla="*/ 1160059 h 1160059"/>
              <a:gd name="connsiteX2" fmla="*/ 9539785 w 9539785"/>
              <a:gd name="connsiteY2" fmla="*/ 1160059 h 1160059"/>
              <a:gd name="connsiteX3" fmla="*/ 8379726 w 9539785"/>
              <a:gd name="connsiteY3" fmla="*/ 0 h 1160059"/>
              <a:gd name="connsiteX4" fmla="*/ 0 w 9539785"/>
              <a:gd name="connsiteY4" fmla="*/ 0 h 1160059"/>
              <a:gd name="connsiteX0" fmla="*/ 0 w 9149260"/>
              <a:gd name="connsiteY0" fmla="*/ 0 h 1160059"/>
              <a:gd name="connsiteX1" fmla="*/ 0 w 9149260"/>
              <a:gd name="connsiteY1" fmla="*/ 1160059 h 1160059"/>
              <a:gd name="connsiteX2" fmla="*/ 9149260 w 9149260"/>
              <a:gd name="connsiteY2" fmla="*/ 1160059 h 1160059"/>
              <a:gd name="connsiteX3" fmla="*/ 8379726 w 9149260"/>
              <a:gd name="connsiteY3" fmla="*/ 0 h 1160059"/>
              <a:gd name="connsiteX4" fmla="*/ 0 w 9149260"/>
              <a:gd name="connsiteY4" fmla="*/ 0 h 1160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260" h="1160059" extrusionOk="0">
                <a:moveTo>
                  <a:pt x="0" y="0"/>
                </a:moveTo>
                <a:lnTo>
                  <a:pt x="0" y="1160059"/>
                </a:lnTo>
                <a:lnTo>
                  <a:pt x="9149260" y="1160059"/>
                </a:lnTo>
                <a:lnTo>
                  <a:pt x="8379726" y="0"/>
                </a:lnTo>
                <a:lnTo>
                  <a:pt x="0" y="0"/>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a:lnSpc>
                <a:spcPct val="100000"/>
              </a:lnSpc>
              <a:spcBef>
                <a:spcPts val="0"/>
              </a:spcBef>
              <a:spcAft>
                <a:spcPts val="0"/>
              </a:spcAft>
              <a:buClrTx/>
              <a:buSzTx/>
              <a:buFontTx/>
              <a:buNone/>
              <a:defRPr/>
            </a:pPr>
            <a:endParaRPr lang="en-US" sz="1350" b="0" i="0" u="none" strike="noStrike" cap="none" spc="0">
              <a:ln>
                <a:noFill/>
              </a:ln>
              <a:solidFill>
                <a:prstClr val="white"/>
              </a:solidFill>
              <a:latin typeface="Calibri"/>
              <a:ea typeface="+mn-ea"/>
              <a:cs typeface="+mn-cs"/>
            </a:endParaRPr>
          </a:p>
        </p:txBody>
      </p:sp>
      <p:sp>
        <p:nvSpPr>
          <p:cNvPr id="6" name="Title 7"/>
          <p:cNvSpPr>
            <a:spLocks/>
          </p:cNvSpPr>
          <p:nvPr/>
        </p:nvSpPr>
        <p:spPr bwMode="auto">
          <a:xfrm>
            <a:off x="0" y="338029"/>
            <a:ext cx="6319157" cy="393325"/>
          </a:xfrm>
          <a:prstGeom prst="rect">
            <a:avLst/>
          </a:prstGeom>
        </p:spPr>
        <p:txBody>
          <a:bodyPr vert="horz" lIns="68580" tIns="34290" rIns="68580" bIns="34290" rtlCol="0" anchor="b">
            <a:noAutofit/>
          </a:bodyPr>
          <a:lstStyle>
            <a:lvl1pPr algn="ctr" defTabSz="914400">
              <a:lnSpc>
                <a:spcPct val="90000"/>
              </a:lnSpc>
              <a:spcBef>
                <a:spcPts val="0"/>
              </a:spcBef>
              <a:buNone/>
              <a:defRPr sz="6000">
                <a:solidFill>
                  <a:schemeClr val="tx1"/>
                </a:solidFill>
                <a:latin typeface="+mj-lt"/>
                <a:ea typeface="+mj-ea"/>
                <a:cs typeface="+mj-cs"/>
              </a:defRPr>
            </a:lvl1pPr>
          </a:lstStyle>
          <a:p>
            <a:pPr marL="0" marR="0" lvl="0" indent="0" algn="ctr" defTabSz="685800">
              <a:lnSpc>
                <a:spcPct val="90000"/>
              </a:lnSpc>
              <a:spcBef>
                <a:spcPts val="0"/>
              </a:spcBef>
              <a:spcAft>
                <a:spcPts val="0"/>
              </a:spcAft>
              <a:buClrTx/>
              <a:buSzTx/>
              <a:buFontTx/>
              <a:buNone/>
              <a:defRPr/>
            </a:pPr>
            <a:r>
              <a:rPr lang="en-US" sz="3000" b="0" i="0" u="none" strike="noStrike" cap="none" spc="0" dirty="0">
                <a:ln>
                  <a:noFill/>
                </a:ln>
                <a:solidFill>
                  <a:schemeClr val="bg1"/>
                </a:solidFill>
                <a:latin typeface="Century Gothic"/>
                <a:ea typeface="+mj-ea"/>
                <a:cs typeface="+mj-cs"/>
              </a:rPr>
              <a:t>TATT CHAT – OCTOBER 7, 2021</a:t>
            </a:r>
          </a:p>
        </p:txBody>
      </p:sp>
      <p:pic>
        <p:nvPicPr>
          <p:cNvPr id="7" name="Picture 5" descr="A picture containing game&#10;&#10;Description automatically generated"/>
          <p:cNvPicPr>
            <a:picLocks noChangeAspect="1"/>
          </p:cNvPicPr>
          <p:nvPr/>
        </p:nvPicPr>
        <p:blipFill>
          <a:blip r:embed="rId2"/>
          <a:stretch/>
        </p:blipFill>
        <p:spPr bwMode="auto">
          <a:xfrm>
            <a:off x="7760776" y="233281"/>
            <a:ext cx="894853" cy="602820"/>
          </a:xfrm>
          <a:prstGeom prst="rect">
            <a:avLst/>
          </a:prstGeom>
        </p:spPr>
      </p:pic>
      <p:sp>
        <p:nvSpPr>
          <p:cNvPr id="9" name="TextBox 8"/>
          <p:cNvSpPr>
            <a:spLocks/>
          </p:cNvSpPr>
          <p:nvPr/>
        </p:nvSpPr>
        <p:spPr bwMode="auto">
          <a:xfrm>
            <a:off x="0" y="6355109"/>
            <a:ext cx="3233057" cy="444854"/>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a:lnSpc>
                <a:spcPct val="100000"/>
              </a:lnSpc>
              <a:spcBef>
                <a:spcPts val="0"/>
              </a:spcBef>
              <a:spcAft>
                <a:spcPts val="0"/>
              </a:spcAft>
              <a:buClrTx/>
              <a:buSzTx/>
              <a:buFontTx/>
              <a:buNone/>
              <a:defRPr b="0" i="0" u="none" strike="noStrike" cap="none" spc="0">
                <a:ln>
                  <a:noFill/>
                </a:ln>
                <a:solidFill>
                  <a:prstClr val="white"/>
                </a:solidFill>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350" dirty="0"/>
              <a:t>NEXT TATT CHAT – OCTOBER 21, 2021</a:t>
            </a:r>
          </a:p>
        </p:txBody>
      </p:sp>
      <p:sp>
        <p:nvSpPr>
          <p:cNvPr id="12" name="TextBox 11">
            <a:extLst>
              <a:ext uri="{FF2B5EF4-FFF2-40B4-BE49-F238E27FC236}">
                <a16:creationId xmlns:a16="http://schemas.microsoft.com/office/drawing/2014/main" id="{36492090-DDEF-40FC-BCE6-8DC048D8E8F5}"/>
              </a:ext>
            </a:extLst>
          </p:cNvPr>
          <p:cNvSpPr txBox="1"/>
          <p:nvPr/>
        </p:nvSpPr>
        <p:spPr>
          <a:xfrm>
            <a:off x="172446" y="1309387"/>
            <a:ext cx="4399553" cy="4708981"/>
          </a:xfrm>
          <a:prstGeom prst="rect">
            <a:avLst/>
          </a:prstGeom>
          <a:noFill/>
        </p:spPr>
        <p:txBody>
          <a:bodyPr wrap="square">
            <a:spAutoFit/>
          </a:bodyPr>
          <a:lstStyle/>
          <a:p>
            <a:r>
              <a:rPr lang="en-US" sz="1200" b="1" dirty="0">
                <a:latin typeface="Century Gothic" panose="020B0502020202020204" pitchFamily="34" charset="0"/>
              </a:rPr>
              <a:t>Welcome</a:t>
            </a:r>
            <a:r>
              <a:rPr lang="en-US" sz="1200" dirty="0">
                <a:latin typeface="Century Gothic" panose="020B0502020202020204" pitchFamily="34" charset="0"/>
              </a:rPr>
              <a:t>	</a:t>
            </a:r>
          </a:p>
          <a:p>
            <a:pPr lvl="1"/>
            <a:r>
              <a:rPr lang="en-US" sz="1200" dirty="0">
                <a:latin typeface="Century Gothic" panose="020B0502020202020204" pitchFamily="34" charset="0"/>
              </a:rPr>
              <a:t>Terence Roberts, TATT Chairman </a:t>
            </a:r>
          </a:p>
          <a:p>
            <a:pPr lvl="1"/>
            <a:endParaRPr lang="en-US" sz="1200" dirty="0">
              <a:latin typeface="Century Gothic" panose="020B0502020202020204" pitchFamily="34" charset="0"/>
            </a:endParaRPr>
          </a:p>
          <a:p>
            <a:pPr lvl="1"/>
            <a:endParaRPr lang="en-US" sz="1200" dirty="0">
              <a:latin typeface="Century Gothic" panose="020B0502020202020204" pitchFamily="34" charset="0"/>
            </a:endParaRPr>
          </a:p>
          <a:p>
            <a:r>
              <a:rPr lang="en-US" sz="1200" b="1" dirty="0">
                <a:latin typeface="Century Gothic" panose="020B0502020202020204" pitchFamily="34" charset="0"/>
              </a:rPr>
              <a:t>DHEC Upstate Health Update</a:t>
            </a:r>
          </a:p>
          <a:p>
            <a:pPr lvl="1"/>
            <a:r>
              <a:rPr lang="en-US" sz="1200" dirty="0">
                <a:latin typeface="Century Gothic" panose="020B0502020202020204" pitchFamily="34" charset="0"/>
              </a:rPr>
              <a:t>Dr. Kandi </a:t>
            </a:r>
            <a:r>
              <a:rPr lang="en-US" sz="1200" dirty="0" err="1">
                <a:latin typeface="Century Gothic" panose="020B0502020202020204" pitchFamily="34" charset="0"/>
              </a:rPr>
              <a:t>Fredere</a:t>
            </a:r>
            <a:r>
              <a:rPr lang="en-US" sz="1200" dirty="0">
                <a:latin typeface="Century Gothic" panose="020B0502020202020204" pitchFamily="34" charset="0"/>
              </a:rPr>
              <a:t>, </a:t>
            </a:r>
          </a:p>
          <a:p>
            <a:pPr lvl="1"/>
            <a:r>
              <a:rPr lang="en-US" sz="1200" dirty="0">
                <a:latin typeface="Century Gothic" panose="020B0502020202020204" pitchFamily="34" charset="0"/>
              </a:rPr>
              <a:t>	Upstate Public Health Director, SC DHEC</a:t>
            </a:r>
          </a:p>
          <a:p>
            <a:pPr lvl="1"/>
            <a:r>
              <a:rPr lang="en-US" sz="1200" dirty="0">
                <a:latin typeface="Century Gothic" panose="020B0502020202020204" pitchFamily="34" charset="0"/>
              </a:rPr>
              <a:t>Dr. Lisa Carlson, </a:t>
            </a:r>
          </a:p>
          <a:p>
            <a:pPr lvl="1"/>
            <a:r>
              <a:rPr lang="en-US" sz="1200" dirty="0">
                <a:latin typeface="Century Gothic" panose="020B0502020202020204" pitchFamily="34" charset="0"/>
              </a:rPr>
              <a:t>	Upstate Medical Director, SC DHEC</a:t>
            </a:r>
          </a:p>
          <a:p>
            <a:pPr lvl="1"/>
            <a:endParaRPr lang="en-US" sz="1200" dirty="0">
              <a:latin typeface="Century Gothic" panose="020B0502020202020204" pitchFamily="34" charset="0"/>
            </a:endParaRPr>
          </a:p>
          <a:p>
            <a:pPr lvl="1"/>
            <a:endParaRPr lang="en-US" sz="1200" dirty="0">
              <a:latin typeface="Century Gothic" panose="020B0502020202020204" pitchFamily="34" charset="0"/>
            </a:endParaRPr>
          </a:p>
          <a:p>
            <a:r>
              <a:rPr lang="en-US" sz="1200" b="1" dirty="0">
                <a:latin typeface="Century Gothic" panose="020B0502020202020204" pitchFamily="34" charset="0"/>
              </a:rPr>
              <a:t>TATT Initiative Update</a:t>
            </a:r>
          </a:p>
          <a:p>
            <a:pPr lvl="1"/>
            <a:r>
              <a:rPr lang="en-US" sz="1200" dirty="0">
                <a:latin typeface="Century Gothic" panose="020B0502020202020204" pitchFamily="34" charset="0"/>
              </a:rPr>
              <a:t>Dean Hybl, </a:t>
            </a:r>
          </a:p>
          <a:p>
            <a:pPr lvl="1"/>
            <a:r>
              <a:rPr lang="en-US" sz="1200" dirty="0">
                <a:latin typeface="Century Gothic" panose="020B0502020202020204" pitchFamily="34" charset="0"/>
              </a:rPr>
              <a:t>	Executive Director, Ten at the Top</a:t>
            </a:r>
          </a:p>
          <a:p>
            <a:pPr lvl="1"/>
            <a:endParaRPr lang="en-US" sz="1200" dirty="0">
              <a:latin typeface="Century Gothic" panose="020B0502020202020204" pitchFamily="34" charset="0"/>
            </a:endParaRPr>
          </a:p>
          <a:p>
            <a:r>
              <a:rPr lang="en-US" sz="1200" dirty="0">
                <a:latin typeface="Century Gothic" panose="020B0502020202020204" pitchFamily="34" charset="0"/>
              </a:rPr>
              <a:t>                                                                                                                                                                      </a:t>
            </a:r>
          </a:p>
          <a:p>
            <a:r>
              <a:rPr lang="en-US" sz="1200" b="1" dirty="0">
                <a:latin typeface="Century Gothic" panose="020B0502020202020204" pitchFamily="34" charset="0"/>
              </a:rPr>
              <a:t>Resource Update</a:t>
            </a:r>
          </a:p>
          <a:p>
            <a:r>
              <a:rPr lang="en-US" sz="1200" dirty="0">
                <a:latin typeface="Century Gothic" panose="020B0502020202020204" pitchFamily="34" charset="0"/>
              </a:rPr>
              <a:t>          Megan Rogers, </a:t>
            </a:r>
          </a:p>
          <a:p>
            <a:r>
              <a:rPr lang="en-US" sz="1200" dirty="0">
                <a:latin typeface="Century Gothic" panose="020B0502020202020204" pitchFamily="34" charset="0"/>
              </a:rPr>
              <a:t>		Carolina Center for Behavioral Health</a:t>
            </a:r>
          </a:p>
          <a:p>
            <a:r>
              <a:rPr lang="en-US" sz="1200" dirty="0">
                <a:latin typeface="Century Gothic" panose="020B0502020202020204" pitchFamily="34" charset="0"/>
              </a:rPr>
              <a:t>          Carson Lecroy, </a:t>
            </a:r>
          </a:p>
          <a:p>
            <a:r>
              <a:rPr lang="en-US" sz="1200" dirty="0">
                <a:latin typeface="Century Gothic" panose="020B0502020202020204" pitchFamily="34" charset="0"/>
              </a:rPr>
              <a:t>		Hamilton Career and Technology Center</a:t>
            </a:r>
          </a:p>
          <a:p>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Adjourn</a:t>
            </a:r>
            <a:r>
              <a:rPr lang="en-US" sz="1200" dirty="0">
                <a:latin typeface="Century Gothic" panose="020B0502020202020204" pitchFamily="34" charset="0"/>
              </a:rPr>
              <a:t>	</a:t>
            </a:r>
          </a:p>
          <a:p>
            <a:pPr lvl="1"/>
            <a:r>
              <a:rPr lang="en-US" sz="1200" dirty="0">
                <a:latin typeface="Century Gothic" panose="020B0502020202020204" pitchFamily="34" charset="0"/>
              </a:rPr>
              <a:t>Terence Roberts</a:t>
            </a:r>
          </a:p>
        </p:txBody>
      </p:sp>
      <p:sp>
        <p:nvSpPr>
          <p:cNvPr id="16" name="TextBox 8">
            <a:extLst>
              <a:ext uri="{FF2B5EF4-FFF2-40B4-BE49-F238E27FC236}">
                <a16:creationId xmlns:a16="http://schemas.microsoft.com/office/drawing/2014/main" id="{FD0C9544-2421-4646-A492-FA7D52C9D353}"/>
              </a:ext>
            </a:extLst>
          </p:cNvPr>
          <p:cNvSpPr>
            <a:spLocks/>
          </p:cNvSpPr>
          <p:nvPr/>
        </p:nvSpPr>
        <p:spPr bwMode="auto">
          <a:xfrm>
            <a:off x="5241471" y="5922818"/>
            <a:ext cx="3233057" cy="444854"/>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a:lnSpc>
                <a:spcPct val="100000"/>
              </a:lnSpc>
              <a:spcBef>
                <a:spcPts val="0"/>
              </a:spcBef>
              <a:spcAft>
                <a:spcPts val="0"/>
              </a:spcAft>
              <a:buClrTx/>
              <a:buSzTx/>
              <a:buFontTx/>
              <a:buNone/>
              <a:defRPr b="0" i="0" u="none" strike="noStrike" cap="none" spc="0">
                <a:ln>
                  <a:noFill/>
                </a:ln>
                <a:solidFill>
                  <a:prstClr val="white"/>
                </a:solidFill>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a:t>LEADERSHIP LEVEL PARTNERS</a:t>
            </a:r>
          </a:p>
        </p:txBody>
      </p:sp>
      <p:pic>
        <p:nvPicPr>
          <p:cNvPr id="3" name="Picture 2" descr="Logo, company name&#10;&#10;Description automatically generated">
            <a:extLst>
              <a:ext uri="{FF2B5EF4-FFF2-40B4-BE49-F238E27FC236}">
                <a16:creationId xmlns:a16="http://schemas.microsoft.com/office/drawing/2014/main" id="{DC1DFBD7-FDE5-4422-8C70-13DBB0828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6918" y="1215736"/>
            <a:ext cx="4707082" cy="4707082"/>
          </a:xfrm>
          <a:prstGeom prst="rect">
            <a:avLst/>
          </a:prstGeom>
        </p:spPr>
      </p:pic>
    </p:spTree>
    <p:extLst>
      <p:ext uri="{BB962C8B-B14F-4D97-AF65-F5344CB8AC3E}">
        <p14:creationId xmlns:p14="http://schemas.microsoft.com/office/powerpoint/2010/main" val="3636730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1E1088-04EC-4FD3-B6E3-90F549ED39E7}"/>
              </a:ext>
            </a:extLst>
          </p:cNvPr>
          <p:cNvPicPr>
            <a:picLocks noChangeAspect="1"/>
          </p:cNvPicPr>
          <p:nvPr/>
        </p:nvPicPr>
        <p:blipFill>
          <a:blip r:embed="rId3"/>
          <a:stretch>
            <a:fillRect/>
          </a:stretch>
        </p:blipFill>
        <p:spPr>
          <a:xfrm>
            <a:off x="9728" y="1431741"/>
            <a:ext cx="9144000" cy="4924323"/>
          </a:xfrm>
          <a:prstGeom prst="rect">
            <a:avLst/>
          </a:prstGeom>
        </p:spPr>
      </p:pic>
      <p:sp>
        <p:nvSpPr>
          <p:cNvPr id="6" name="Arrow: Down 5">
            <a:extLst>
              <a:ext uri="{FF2B5EF4-FFF2-40B4-BE49-F238E27FC236}">
                <a16:creationId xmlns:a16="http://schemas.microsoft.com/office/drawing/2014/main" id="{4AA168A7-58F9-41B6-814D-4660E40C934E}"/>
              </a:ext>
            </a:extLst>
          </p:cNvPr>
          <p:cNvSpPr/>
          <p:nvPr/>
        </p:nvSpPr>
        <p:spPr>
          <a:xfrm>
            <a:off x="3190673" y="4503904"/>
            <a:ext cx="564204" cy="48638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337D832-8411-4A66-ABF4-03463EDE6EDF}"/>
              </a:ext>
            </a:extLst>
          </p:cNvPr>
          <p:cNvPicPr>
            <a:picLocks noChangeAspect="1"/>
          </p:cNvPicPr>
          <p:nvPr/>
        </p:nvPicPr>
        <p:blipFill>
          <a:blip r:embed="rId4"/>
          <a:stretch>
            <a:fillRect/>
          </a:stretch>
        </p:blipFill>
        <p:spPr>
          <a:xfrm>
            <a:off x="5251692" y="4503904"/>
            <a:ext cx="597460" cy="486386"/>
          </a:xfrm>
          <a:prstGeom prst="rect">
            <a:avLst/>
          </a:prstGeom>
        </p:spPr>
      </p:pic>
      <p:sp>
        <p:nvSpPr>
          <p:cNvPr id="8" name="TextBox 7">
            <a:extLst>
              <a:ext uri="{FF2B5EF4-FFF2-40B4-BE49-F238E27FC236}">
                <a16:creationId xmlns:a16="http://schemas.microsoft.com/office/drawing/2014/main" id="{8E65CC99-925A-4A3F-A905-C0B60E659537}"/>
              </a:ext>
            </a:extLst>
          </p:cNvPr>
          <p:cNvSpPr txBox="1"/>
          <p:nvPr/>
        </p:nvSpPr>
        <p:spPr>
          <a:xfrm>
            <a:off x="345332" y="6105170"/>
            <a:ext cx="8472792" cy="646331"/>
          </a:xfrm>
          <a:prstGeom prst="rect">
            <a:avLst/>
          </a:prstGeom>
          <a:noFill/>
        </p:spPr>
        <p:txBody>
          <a:bodyPr wrap="square" rtlCol="0">
            <a:spAutoFit/>
          </a:bodyPr>
          <a:lstStyle/>
          <a:p>
            <a:pPr algn="ctr"/>
            <a:r>
              <a:rPr lang="en-US" dirty="0">
                <a:solidFill>
                  <a:srgbClr val="FF0000"/>
                </a:solidFill>
              </a:rPr>
              <a:t>Nearly 1 in 5 patients is hospitalized for COVID and 33.5% of ICU patients are there related to their COVID-19 illness.  </a:t>
            </a:r>
          </a:p>
        </p:txBody>
      </p:sp>
    </p:spTree>
    <p:extLst>
      <p:ext uri="{BB962C8B-B14F-4D97-AF65-F5344CB8AC3E}">
        <p14:creationId xmlns:p14="http://schemas.microsoft.com/office/powerpoint/2010/main" val="164470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4139A2-26DC-4A21-BA55-921C88E6C8D9}"/>
              </a:ext>
            </a:extLst>
          </p:cNvPr>
          <p:cNvPicPr>
            <a:picLocks noChangeAspect="1"/>
          </p:cNvPicPr>
          <p:nvPr/>
        </p:nvPicPr>
        <p:blipFill rotWithShape="1">
          <a:blip r:embed="rId3"/>
          <a:srcRect l="6876" t="22792" r="52317" b="17371"/>
          <a:stretch/>
        </p:blipFill>
        <p:spPr>
          <a:xfrm>
            <a:off x="2140721" y="1081669"/>
            <a:ext cx="7003279" cy="5776332"/>
          </a:xfrm>
          <a:prstGeom prst="rect">
            <a:avLst/>
          </a:prstGeom>
        </p:spPr>
      </p:pic>
      <p:sp>
        <p:nvSpPr>
          <p:cNvPr id="6" name="TextBox 5">
            <a:extLst>
              <a:ext uri="{FF2B5EF4-FFF2-40B4-BE49-F238E27FC236}">
                <a16:creationId xmlns:a16="http://schemas.microsoft.com/office/drawing/2014/main" id="{B4E3D0B4-CA8F-41BC-B597-D3798EE564CA}"/>
              </a:ext>
            </a:extLst>
          </p:cNvPr>
          <p:cNvSpPr txBox="1"/>
          <p:nvPr/>
        </p:nvSpPr>
        <p:spPr>
          <a:xfrm>
            <a:off x="6598751" y="6378498"/>
            <a:ext cx="2365135" cy="369332"/>
          </a:xfrm>
          <a:prstGeom prst="rect">
            <a:avLst/>
          </a:prstGeom>
          <a:noFill/>
        </p:spPr>
        <p:txBody>
          <a:bodyPr wrap="none" rtlCol="0">
            <a:spAutoFit/>
          </a:bodyPr>
          <a:lstStyle/>
          <a:p>
            <a:r>
              <a:rPr lang="en-US" dirty="0"/>
              <a:t>Source: SCDHEC.gov</a:t>
            </a:r>
          </a:p>
        </p:txBody>
      </p:sp>
      <p:sp>
        <p:nvSpPr>
          <p:cNvPr id="2" name="Title 1">
            <a:extLst>
              <a:ext uri="{FF2B5EF4-FFF2-40B4-BE49-F238E27FC236}">
                <a16:creationId xmlns:a16="http://schemas.microsoft.com/office/drawing/2014/main" id="{AB8A0401-84D6-4428-8CFB-E6EC863ED67C}"/>
              </a:ext>
            </a:extLst>
          </p:cNvPr>
          <p:cNvSpPr>
            <a:spLocks noGrp="1"/>
          </p:cNvSpPr>
          <p:nvPr>
            <p:ph type="title"/>
          </p:nvPr>
        </p:nvSpPr>
        <p:spPr>
          <a:xfrm>
            <a:off x="216055" y="3969835"/>
            <a:ext cx="4567818" cy="2888165"/>
          </a:xfrm>
        </p:spPr>
        <p:txBody>
          <a:bodyPr/>
          <a:lstStyle/>
          <a:p>
            <a:r>
              <a:rPr lang="en-US" sz="3600" dirty="0"/>
              <a:t>% COVID-19 Cases ever Hospitalized </a:t>
            </a:r>
            <a:r>
              <a:rPr lang="en-US" sz="2400" dirty="0"/>
              <a:t>3/4/2020-9/28/2021</a:t>
            </a:r>
            <a:endParaRPr lang="en-US" sz="3600" dirty="0"/>
          </a:p>
        </p:txBody>
      </p:sp>
    </p:spTree>
    <p:extLst>
      <p:ext uri="{BB962C8B-B14F-4D97-AF65-F5344CB8AC3E}">
        <p14:creationId xmlns:p14="http://schemas.microsoft.com/office/powerpoint/2010/main" val="132008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465A8D-4999-41BB-9A67-D66D855C755B}"/>
              </a:ext>
            </a:extLst>
          </p:cNvPr>
          <p:cNvPicPr>
            <a:picLocks noChangeAspect="1"/>
          </p:cNvPicPr>
          <p:nvPr/>
        </p:nvPicPr>
        <p:blipFill rotWithShape="1">
          <a:blip r:embed="rId3"/>
          <a:srcRect l="7195" t="22792" r="40488" b="21057"/>
          <a:stretch/>
        </p:blipFill>
        <p:spPr>
          <a:xfrm>
            <a:off x="327999" y="1818276"/>
            <a:ext cx="8347650" cy="5039724"/>
          </a:xfrm>
          <a:prstGeom prst="rect">
            <a:avLst/>
          </a:prstGeom>
        </p:spPr>
      </p:pic>
      <p:sp>
        <p:nvSpPr>
          <p:cNvPr id="7" name="TextBox 6">
            <a:extLst>
              <a:ext uri="{FF2B5EF4-FFF2-40B4-BE49-F238E27FC236}">
                <a16:creationId xmlns:a16="http://schemas.microsoft.com/office/drawing/2014/main" id="{31F888BB-2A2B-40E9-843D-D4B2F8D99E05}"/>
              </a:ext>
            </a:extLst>
          </p:cNvPr>
          <p:cNvSpPr txBox="1"/>
          <p:nvPr/>
        </p:nvSpPr>
        <p:spPr>
          <a:xfrm>
            <a:off x="6598751" y="6378498"/>
            <a:ext cx="2365135" cy="369332"/>
          </a:xfrm>
          <a:prstGeom prst="rect">
            <a:avLst/>
          </a:prstGeom>
          <a:noFill/>
        </p:spPr>
        <p:txBody>
          <a:bodyPr wrap="none" rtlCol="0">
            <a:spAutoFit/>
          </a:bodyPr>
          <a:lstStyle/>
          <a:p>
            <a:r>
              <a:rPr lang="en-US" dirty="0"/>
              <a:t>Source: SCDHEC.gov</a:t>
            </a:r>
          </a:p>
        </p:txBody>
      </p:sp>
      <p:sp>
        <p:nvSpPr>
          <p:cNvPr id="2" name="Title 1">
            <a:extLst>
              <a:ext uri="{FF2B5EF4-FFF2-40B4-BE49-F238E27FC236}">
                <a16:creationId xmlns:a16="http://schemas.microsoft.com/office/drawing/2014/main" id="{0C4B6B05-33AF-4DD2-9E96-32B6C91B7172}"/>
              </a:ext>
            </a:extLst>
          </p:cNvPr>
          <p:cNvSpPr>
            <a:spLocks noGrp="1"/>
          </p:cNvSpPr>
          <p:nvPr>
            <p:ph type="title"/>
          </p:nvPr>
        </p:nvSpPr>
        <p:spPr>
          <a:xfrm>
            <a:off x="98519" y="546410"/>
            <a:ext cx="8729710" cy="2341756"/>
          </a:xfrm>
        </p:spPr>
        <p:txBody>
          <a:bodyPr/>
          <a:lstStyle/>
          <a:p>
            <a:r>
              <a:rPr lang="en-US" dirty="0"/>
              <a:t>Acute Hospital Bed Occupancy </a:t>
            </a:r>
            <a:r>
              <a:rPr lang="en-US" sz="2800" dirty="0"/>
              <a:t>9/29/21</a:t>
            </a:r>
            <a:endParaRPr lang="en-US" dirty="0"/>
          </a:p>
        </p:txBody>
      </p:sp>
    </p:spTree>
    <p:extLst>
      <p:ext uri="{BB962C8B-B14F-4D97-AF65-F5344CB8AC3E}">
        <p14:creationId xmlns:p14="http://schemas.microsoft.com/office/powerpoint/2010/main" val="1209051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6AB7CF-63B3-43B7-8D69-77C032C79478}"/>
              </a:ext>
            </a:extLst>
          </p:cNvPr>
          <p:cNvPicPr>
            <a:picLocks noChangeAspect="1"/>
          </p:cNvPicPr>
          <p:nvPr/>
        </p:nvPicPr>
        <p:blipFill rotWithShape="1">
          <a:blip r:embed="rId3"/>
          <a:srcRect l="19024" t="14937" r="27561" b="9182"/>
          <a:stretch/>
        </p:blipFill>
        <p:spPr>
          <a:xfrm>
            <a:off x="3267307" y="2083751"/>
            <a:ext cx="5653669" cy="4517771"/>
          </a:xfrm>
          <a:prstGeom prst="rect">
            <a:avLst/>
          </a:prstGeom>
        </p:spPr>
      </p:pic>
      <p:sp>
        <p:nvSpPr>
          <p:cNvPr id="2" name="Title 1">
            <a:extLst>
              <a:ext uri="{FF2B5EF4-FFF2-40B4-BE49-F238E27FC236}">
                <a16:creationId xmlns:a16="http://schemas.microsoft.com/office/drawing/2014/main" id="{F5EA02EF-AF85-4073-9D25-396D656F0275}"/>
              </a:ext>
            </a:extLst>
          </p:cNvPr>
          <p:cNvSpPr>
            <a:spLocks noGrp="1"/>
          </p:cNvSpPr>
          <p:nvPr>
            <p:ph type="title"/>
          </p:nvPr>
        </p:nvSpPr>
        <p:spPr>
          <a:xfrm>
            <a:off x="223024" y="1215484"/>
            <a:ext cx="8292326" cy="1564230"/>
          </a:xfrm>
        </p:spPr>
        <p:txBody>
          <a:bodyPr/>
          <a:lstStyle/>
          <a:p>
            <a:r>
              <a:rPr lang="en-US" sz="3200" dirty="0"/>
              <a:t>Long Term Care Facilities with at least one case of COVID-19 in the last 2 weeks as of 9/28/21</a:t>
            </a:r>
          </a:p>
        </p:txBody>
      </p:sp>
      <p:sp>
        <p:nvSpPr>
          <p:cNvPr id="7" name="TextBox 6">
            <a:extLst>
              <a:ext uri="{FF2B5EF4-FFF2-40B4-BE49-F238E27FC236}">
                <a16:creationId xmlns:a16="http://schemas.microsoft.com/office/drawing/2014/main" id="{C99194BC-958F-4408-94C7-FDB63C07D56C}"/>
              </a:ext>
            </a:extLst>
          </p:cNvPr>
          <p:cNvSpPr txBox="1"/>
          <p:nvPr/>
        </p:nvSpPr>
        <p:spPr>
          <a:xfrm>
            <a:off x="6598751" y="6378498"/>
            <a:ext cx="2365135" cy="369332"/>
          </a:xfrm>
          <a:prstGeom prst="rect">
            <a:avLst/>
          </a:prstGeom>
          <a:noFill/>
        </p:spPr>
        <p:txBody>
          <a:bodyPr wrap="none" rtlCol="0">
            <a:spAutoFit/>
          </a:bodyPr>
          <a:lstStyle/>
          <a:p>
            <a:r>
              <a:rPr lang="en-US" dirty="0"/>
              <a:t>Source: SCDHEC.gov</a:t>
            </a:r>
          </a:p>
        </p:txBody>
      </p:sp>
    </p:spTree>
    <p:extLst>
      <p:ext uri="{BB962C8B-B14F-4D97-AF65-F5344CB8AC3E}">
        <p14:creationId xmlns:p14="http://schemas.microsoft.com/office/powerpoint/2010/main" val="2804776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8230-C55A-498A-8DA6-B7A729B5D032}"/>
              </a:ext>
            </a:extLst>
          </p:cNvPr>
          <p:cNvSpPr>
            <a:spLocks noGrp="1"/>
          </p:cNvSpPr>
          <p:nvPr>
            <p:ph type="title"/>
          </p:nvPr>
        </p:nvSpPr>
        <p:spPr>
          <a:xfrm>
            <a:off x="628650" y="1298507"/>
            <a:ext cx="7886700" cy="1325563"/>
          </a:xfrm>
        </p:spPr>
        <p:txBody>
          <a:bodyPr/>
          <a:lstStyle/>
          <a:p>
            <a:pPr algn="ctr"/>
            <a:r>
              <a:rPr lang="en-US" dirty="0"/>
              <a:t>12,729 Lives Lost to COVID-19</a:t>
            </a:r>
          </a:p>
        </p:txBody>
      </p:sp>
      <p:graphicFrame>
        <p:nvGraphicFramePr>
          <p:cNvPr id="4" name="Table 4">
            <a:extLst>
              <a:ext uri="{FF2B5EF4-FFF2-40B4-BE49-F238E27FC236}">
                <a16:creationId xmlns:a16="http://schemas.microsoft.com/office/drawing/2014/main" id="{0863F41B-726B-4613-8C5F-21BED2AE9F68}"/>
              </a:ext>
            </a:extLst>
          </p:cNvPr>
          <p:cNvGraphicFramePr>
            <a:graphicFrameLocks noGrp="1"/>
          </p:cNvGraphicFramePr>
          <p:nvPr>
            <p:ph idx="1"/>
            <p:extLst>
              <p:ext uri="{D42A27DB-BD31-4B8C-83A1-F6EECF244321}">
                <p14:modId xmlns:p14="http://schemas.microsoft.com/office/powerpoint/2010/main" val="1083748150"/>
              </p:ext>
            </p:extLst>
          </p:nvPr>
        </p:nvGraphicFramePr>
        <p:xfrm>
          <a:off x="628650" y="2535271"/>
          <a:ext cx="7886700" cy="370840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4214962592"/>
                    </a:ext>
                  </a:extLst>
                </a:gridCol>
                <a:gridCol w="3943350">
                  <a:extLst>
                    <a:ext uri="{9D8B030D-6E8A-4147-A177-3AD203B41FA5}">
                      <a16:colId xmlns:a16="http://schemas.microsoft.com/office/drawing/2014/main" val="3566437904"/>
                    </a:ext>
                  </a:extLst>
                </a:gridCol>
              </a:tblGrid>
              <a:tr h="370840">
                <a:tc>
                  <a:txBody>
                    <a:bodyPr/>
                    <a:lstStyle/>
                    <a:p>
                      <a:r>
                        <a:rPr lang="en-US" dirty="0"/>
                        <a:t>Lives Lost</a:t>
                      </a:r>
                    </a:p>
                  </a:txBody>
                  <a:tcPr/>
                </a:tc>
                <a:tc>
                  <a:txBody>
                    <a:bodyPr/>
                    <a:lstStyle/>
                    <a:p>
                      <a:r>
                        <a:rPr lang="en-US" dirty="0"/>
                        <a:t>Ages</a:t>
                      </a:r>
                    </a:p>
                  </a:txBody>
                  <a:tcPr/>
                </a:tc>
                <a:extLst>
                  <a:ext uri="{0D108BD9-81ED-4DB2-BD59-A6C34878D82A}">
                    <a16:rowId xmlns:a16="http://schemas.microsoft.com/office/drawing/2014/main" val="3744858312"/>
                  </a:ext>
                </a:extLst>
              </a:tr>
              <a:tr h="370840">
                <a:tc>
                  <a:txBody>
                    <a:bodyPr/>
                    <a:lstStyle/>
                    <a:p>
                      <a:r>
                        <a:rPr lang="en-US" dirty="0"/>
                        <a:t>6</a:t>
                      </a:r>
                    </a:p>
                  </a:txBody>
                  <a:tcPr/>
                </a:tc>
                <a:tc>
                  <a:txBody>
                    <a:bodyPr/>
                    <a:lstStyle/>
                    <a:p>
                      <a:r>
                        <a:rPr lang="en-US" dirty="0"/>
                        <a:t>&lt;= 10</a:t>
                      </a:r>
                    </a:p>
                  </a:txBody>
                  <a:tcPr/>
                </a:tc>
                <a:extLst>
                  <a:ext uri="{0D108BD9-81ED-4DB2-BD59-A6C34878D82A}">
                    <a16:rowId xmlns:a16="http://schemas.microsoft.com/office/drawing/2014/main" val="954156532"/>
                  </a:ext>
                </a:extLst>
              </a:tr>
              <a:tr h="370840">
                <a:tc>
                  <a:txBody>
                    <a:bodyPr/>
                    <a:lstStyle/>
                    <a:p>
                      <a:r>
                        <a:rPr lang="en-US" dirty="0"/>
                        <a:t>15</a:t>
                      </a:r>
                    </a:p>
                  </a:txBody>
                  <a:tcPr/>
                </a:tc>
                <a:tc>
                  <a:txBody>
                    <a:bodyPr/>
                    <a:lstStyle/>
                    <a:p>
                      <a:r>
                        <a:rPr lang="en-US" dirty="0"/>
                        <a:t>11-20</a:t>
                      </a:r>
                    </a:p>
                  </a:txBody>
                  <a:tcPr/>
                </a:tc>
                <a:extLst>
                  <a:ext uri="{0D108BD9-81ED-4DB2-BD59-A6C34878D82A}">
                    <a16:rowId xmlns:a16="http://schemas.microsoft.com/office/drawing/2014/main" val="3451345422"/>
                  </a:ext>
                </a:extLst>
              </a:tr>
              <a:tr h="370840">
                <a:tc>
                  <a:txBody>
                    <a:bodyPr/>
                    <a:lstStyle/>
                    <a:p>
                      <a:r>
                        <a:rPr lang="en-US" dirty="0"/>
                        <a:t>75</a:t>
                      </a:r>
                    </a:p>
                  </a:txBody>
                  <a:tcPr/>
                </a:tc>
                <a:tc>
                  <a:txBody>
                    <a:bodyPr/>
                    <a:lstStyle/>
                    <a:p>
                      <a:r>
                        <a:rPr lang="en-US" dirty="0"/>
                        <a:t>21-30</a:t>
                      </a:r>
                    </a:p>
                  </a:txBody>
                  <a:tcPr/>
                </a:tc>
                <a:extLst>
                  <a:ext uri="{0D108BD9-81ED-4DB2-BD59-A6C34878D82A}">
                    <a16:rowId xmlns:a16="http://schemas.microsoft.com/office/drawing/2014/main" val="2065759001"/>
                  </a:ext>
                </a:extLst>
              </a:tr>
              <a:tr h="370840">
                <a:tc>
                  <a:txBody>
                    <a:bodyPr/>
                    <a:lstStyle/>
                    <a:p>
                      <a:r>
                        <a:rPr lang="en-US" dirty="0"/>
                        <a:t>217</a:t>
                      </a:r>
                    </a:p>
                  </a:txBody>
                  <a:tcPr/>
                </a:tc>
                <a:tc>
                  <a:txBody>
                    <a:bodyPr/>
                    <a:lstStyle/>
                    <a:p>
                      <a:r>
                        <a:rPr lang="en-US" dirty="0"/>
                        <a:t>31-40</a:t>
                      </a:r>
                    </a:p>
                  </a:txBody>
                  <a:tcPr/>
                </a:tc>
                <a:extLst>
                  <a:ext uri="{0D108BD9-81ED-4DB2-BD59-A6C34878D82A}">
                    <a16:rowId xmlns:a16="http://schemas.microsoft.com/office/drawing/2014/main" val="1660035931"/>
                  </a:ext>
                </a:extLst>
              </a:tr>
              <a:tr h="370840">
                <a:tc>
                  <a:txBody>
                    <a:bodyPr/>
                    <a:lstStyle/>
                    <a:p>
                      <a:r>
                        <a:rPr lang="en-US" dirty="0"/>
                        <a:t>576</a:t>
                      </a:r>
                    </a:p>
                  </a:txBody>
                  <a:tcPr/>
                </a:tc>
                <a:tc>
                  <a:txBody>
                    <a:bodyPr/>
                    <a:lstStyle/>
                    <a:p>
                      <a:r>
                        <a:rPr lang="en-US" dirty="0"/>
                        <a:t>41-50</a:t>
                      </a:r>
                    </a:p>
                  </a:txBody>
                  <a:tcPr/>
                </a:tc>
                <a:extLst>
                  <a:ext uri="{0D108BD9-81ED-4DB2-BD59-A6C34878D82A}">
                    <a16:rowId xmlns:a16="http://schemas.microsoft.com/office/drawing/2014/main" val="3710122664"/>
                  </a:ext>
                </a:extLst>
              </a:tr>
              <a:tr h="370840">
                <a:tc>
                  <a:txBody>
                    <a:bodyPr/>
                    <a:lstStyle/>
                    <a:p>
                      <a:r>
                        <a:rPr lang="en-US" dirty="0"/>
                        <a:t>1319</a:t>
                      </a:r>
                    </a:p>
                  </a:txBody>
                  <a:tcPr/>
                </a:tc>
                <a:tc>
                  <a:txBody>
                    <a:bodyPr/>
                    <a:lstStyle/>
                    <a:p>
                      <a:r>
                        <a:rPr lang="en-US" dirty="0"/>
                        <a:t>51-60</a:t>
                      </a:r>
                    </a:p>
                  </a:txBody>
                  <a:tcPr/>
                </a:tc>
                <a:extLst>
                  <a:ext uri="{0D108BD9-81ED-4DB2-BD59-A6C34878D82A}">
                    <a16:rowId xmlns:a16="http://schemas.microsoft.com/office/drawing/2014/main" val="2003432624"/>
                  </a:ext>
                </a:extLst>
              </a:tr>
              <a:tr h="370840">
                <a:tc>
                  <a:txBody>
                    <a:bodyPr/>
                    <a:lstStyle/>
                    <a:p>
                      <a:r>
                        <a:rPr lang="en-US" dirty="0"/>
                        <a:t>2645</a:t>
                      </a:r>
                    </a:p>
                  </a:txBody>
                  <a:tcPr/>
                </a:tc>
                <a:tc>
                  <a:txBody>
                    <a:bodyPr/>
                    <a:lstStyle/>
                    <a:p>
                      <a:r>
                        <a:rPr lang="en-US" dirty="0"/>
                        <a:t>61-70</a:t>
                      </a:r>
                    </a:p>
                  </a:txBody>
                  <a:tcPr/>
                </a:tc>
                <a:extLst>
                  <a:ext uri="{0D108BD9-81ED-4DB2-BD59-A6C34878D82A}">
                    <a16:rowId xmlns:a16="http://schemas.microsoft.com/office/drawing/2014/main" val="339128071"/>
                  </a:ext>
                </a:extLst>
              </a:tr>
              <a:tr h="370840">
                <a:tc>
                  <a:txBody>
                    <a:bodyPr/>
                    <a:lstStyle/>
                    <a:p>
                      <a:r>
                        <a:rPr lang="en-US" dirty="0"/>
                        <a:t>3650</a:t>
                      </a:r>
                    </a:p>
                  </a:txBody>
                  <a:tcPr/>
                </a:tc>
                <a:tc>
                  <a:txBody>
                    <a:bodyPr/>
                    <a:lstStyle/>
                    <a:p>
                      <a:r>
                        <a:rPr lang="en-US" dirty="0"/>
                        <a:t>71-80</a:t>
                      </a:r>
                    </a:p>
                  </a:txBody>
                  <a:tcPr/>
                </a:tc>
                <a:extLst>
                  <a:ext uri="{0D108BD9-81ED-4DB2-BD59-A6C34878D82A}">
                    <a16:rowId xmlns:a16="http://schemas.microsoft.com/office/drawing/2014/main" val="764686657"/>
                  </a:ext>
                </a:extLst>
              </a:tr>
              <a:tr h="370840">
                <a:tc>
                  <a:txBody>
                    <a:bodyPr/>
                    <a:lstStyle/>
                    <a:p>
                      <a:r>
                        <a:rPr lang="en-US" dirty="0"/>
                        <a:t>4048</a:t>
                      </a:r>
                    </a:p>
                  </a:txBody>
                  <a:tcPr/>
                </a:tc>
                <a:tc>
                  <a:txBody>
                    <a:bodyPr/>
                    <a:lstStyle/>
                    <a:p>
                      <a:r>
                        <a:rPr lang="en-US" dirty="0"/>
                        <a:t>81+</a:t>
                      </a:r>
                    </a:p>
                  </a:txBody>
                  <a:tcPr/>
                </a:tc>
                <a:extLst>
                  <a:ext uri="{0D108BD9-81ED-4DB2-BD59-A6C34878D82A}">
                    <a16:rowId xmlns:a16="http://schemas.microsoft.com/office/drawing/2014/main" val="2864648616"/>
                  </a:ext>
                </a:extLst>
              </a:tr>
            </a:tbl>
          </a:graphicData>
        </a:graphic>
      </p:graphicFrame>
    </p:spTree>
    <p:extLst>
      <p:ext uri="{BB962C8B-B14F-4D97-AF65-F5344CB8AC3E}">
        <p14:creationId xmlns:p14="http://schemas.microsoft.com/office/powerpoint/2010/main" val="359005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2375AC-5CC1-4949-B7A7-D5666A035C7E}"/>
              </a:ext>
            </a:extLst>
          </p:cNvPr>
          <p:cNvSpPr txBox="1"/>
          <p:nvPr/>
        </p:nvSpPr>
        <p:spPr>
          <a:xfrm>
            <a:off x="6598751" y="6378498"/>
            <a:ext cx="2365135" cy="369332"/>
          </a:xfrm>
          <a:prstGeom prst="rect">
            <a:avLst/>
          </a:prstGeom>
          <a:noFill/>
        </p:spPr>
        <p:txBody>
          <a:bodyPr wrap="none" rtlCol="0">
            <a:spAutoFit/>
          </a:bodyPr>
          <a:lstStyle/>
          <a:p>
            <a:r>
              <a:rPr lang="en-US" dirty="0"/>
              <a:t>Source: SCDHEC.gov</a:t>
            </a:r>
          </a:p>
        </p:txBody>
      </p:sp>
      <p:pic>
        <p:nvPicPr>
          <p:cNvPr id="6" name="Picture 5">
            <a:extLst>
              <a:ext uri="{FF2B5EF4-FFF2-40B4-BE49-F238E27FC236}">
                <a16:creationId xmlns:a16="http://schemas.microsoft.com/office/drawing/2014/main" id="{3A57CDC6-D946-4F48-AF8D-E350CA9AB35E}"/>
              </a:ext>
            </a:extLst>
          </p:cNvPr>
          <p:cNvPicPr>
            <a:picLocks noChangeAspect="1"/>
          </p:cNvPicPr>
          <p:nvPr/>
        </p:nvPicPr>
        <p:blipFill rotWithShape="1">
          <a:blip r:embed="rId3"/>
          <a:srcRect l="2195" t="25393" r="46342" b="15854"/>
          <a:stretch/>
        </p:blipFill>
        <p:spPr>
          <a:xfrm>
            <a:off x="456732" y="1140619"/>
            <a:ext cx="8230535" cy="5285486"/>
          </a:xfrm>
          <a:prstGeom prst="rect">
            <a:avLst/>
          </a:prstGeom>
        </p:spPr>
      </p:pic>
      <p:sp>
        <p:nvSpPr>
          <p:cNvPr id="2" name="Title 1">
            <a:extLst>
              <a:ext uri="{FF2B5EF4-FFF2-40B4-BE49-F238E27FC236}">
                <a16:creationId xmlns:a16="http://schemas.microsoft.com/office/drawing/2014/main" id="{96AD3E17-7221-40E1-B077-289A54C867EE}"/>
              </a:ext>
            </a:extLst>
          </p:cNvPr>
          <p:cNvSpPr>
            <a:spLocks noGrp="1"/>
          </p:cNvSpPr>
          <p:nvPr>
            <p:ph type="title"/>
          </p:nvPr>
        </p:nvSpPr>
        <p:spPr>
          <a:xfrm>
            <a:off x="292984" y="3576577"/>
            <a:ext cx="2739583" cy="1921398"/>
          </a:xfrm>
        </p:spPr>
        <p:txBody>
          <a:bodyPr/>
          <a:lstStyle/>
          <a:p>
            <a:r>
              <a:rPr lang="en-US" sz="3200" dirty="0"/>
              <a:t>Reported Deaths due to COVID-19, total</a:t>
            </a:r>
          </a:p>
        </p:txBody>
      </p:sp>
      <p:sp>
        <p:nvSpPr>
          <p:cNvPr id="3" name="Content Placeholder 2">
            <a:extLst>
              <a:ext uri="{FF2B5EF4-FFF2-40B4-BE49-F238E27FC236}">
                <a16:creationId xmlns:a16="http://schemas.microsoft.com/office/drawing/2014/main" id="{62F2A843-5ED4-4593-BB8D-4C89F13857E9}"/>
              </a:ext>
            </a:extLst>
          </p:cNvPr>
          <p:cNvSpPr>
            <a:spLocks noGrp="1"/>
          </p:cNvSpPr>
          <p:nvPr>
            <p:ph idx="1"/>
          </p:nvPr>
        </p:nvSpPr>
        <p:spPr>
          <a:xfrm>
            <a:off x="6516519" y="4149523"/>
            <a:ext cx="2365135" cy="1509984"/>
          </a:xfrm>
        </p:spPr>
        <p:txBody>
          <a:bodyPr/>
          <a:lstStyle/>
          <a:p>
            <a:pPr marL="0" indent="0">
              <a:buNone/>
            </a:pPr>
            <a:r>
              <a:rPr lang="en-US" dirty="0"/>
              <a:t>12,472 deaths in SC as of 9/28/21</a:t>
            </a:r>
          </a:p>
        </p:txBody>
      </p:sp>
    </p:spTree>
    <p:extLst>
      <p:ext uri="{BB962C8B-B14F-4D97-AF65-F5344CB8AC3E}">
        <p14:creationId xmlns:p14="http://schemas.microsoft.com/office/powerpoint/2010/main" val="68644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59C82-8B0F-4D50-8E37-CD7C71298C99}"/>
              </a:ext>
            </a:extLst>
          </p:cNvPr>
          <p:cNvPicPr>
            <a:picLocks noChangeAspect="1"/>
          </p:cNvPicPr>
          <p:nvPr/>
        </p:nvPicPr>
        <p:blipFill>
          <a:blip r:embed="rId2"/>
          <a:stretch>
            <a:fillRect/>
          </a:stretch>
        </p:blipFill>
        <p:spPr>
          <a:xfrm>
            <a:off x="607978" y="1682436"/>
            <a:ext cx="7928043" cy="4746394"/>
          </a:xfrm>
          <a:prstGeom prst="rect">
            <a:avLst/>
          </a:prstGeom>
        </p:spPr>
      </p:pic>
    </p:spTree>
    <p:extLst>
      <p:ext uri="{BB962C8B-B14F-4D97-AF65-F5344CB8AC3E}">
        <p14:creationId xmlns:p14="http://schemas.microsoft.com/office/powerpoint/2010/main" val="2072983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0006-11FB-48C1-86B2-746AA786649C}"/>
              </a:ext>
            </a:extLst>
          </p:cNvPr>
          <p:cNvSpPr>
            <a:spLocks noGrp="1"/>
          </p:cNvSpPr>
          <p:nvPr>
            <p:ph type="ctrTitle"/>
          </p:nvPr>
        </p:nvSpPr>
        <p:spPr/>
        <p:txBody>
          <a:bodyPr/>
          <a:lstStyle/>
          <a:p>
            <a:r>
              <a:rPr lang="en-US" dirty="0"/>
              <a:t>Prevention</a:t>
            </a:r>
          </a:p>
        </p:txBody>
      </p:sp>
    </p:spTree>
    <p:extLst>
      <p:ext uri="{BB962C8B-B14F-4D97-AF65-F5344CB8AC3E}">
        <p14:creationId xmlns:p14="http://schemas.microsoft.com/office/powerpoint/2010/main" val="286688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558E0C-5638-401F-AADE-FF537B2EABF7}"/>
              </a:ext>
            </a:extLst>
          </p:cNvPr>
          <p:cNvSpPr>
            <a:spLocks noGrp="1"/>
          </p:cNvSpPr>
          <p:nvPr>
            <p:ph type="title"/>
          </p:nvPr>
        </p:nvSpPr>
        <p:spPr/>
        <p:txBody>
          <a:bodyPr/>
          <a:lstStyle/>
          <a:p>
            <a:r>
              <a:rPr lang="en-US" dirty="0"/>
              <a:t>Best Prevention Measures</a:t>
            </a:r>
          </a:p>
        </p:txBody>
      </p:sp>
      <p:sp>
        <p:nvSpPr>
          <p:cNvPr id="8" name="Content Placeholder 7">
            <a:extLst>
              <a:ext uri="{FF2B5EF4-FFF2-40B4-BE49-F238E27FC236}">
                <a16:creationId xmlns:a16="http://schemas.microsoft.com/office/drawing/2014/main" id="{5F4EEABB-3240-4FF5-8ADE-2FF4BA507582}"/>
              </a:ext>
            </a:extLst>
          </p:cNvPr>
          <p:cNvSpPr>
            <a:spLocks noGrp="1"/>
          </p:cNvSpPr>
          <p:nvPr>
            <p:ph sz="half" idx="1"/>
          </p:nvPr>
        </p:nvSpPr>
        <p:spPr>
          <a:xfrm>
            <a:off x="704850" y="2969226"/>
            <a:ext cx="3867150" cy="3405014"/>
          </a:xfrm>
        </p:spPr>
        <p:txBody>
          <a:bodyPr/>
          <a:lstStyle/>
          <a:p>
            <a:endParaRPr lang="en-US" dirty="0"/>
          </a:p>
          <a:p>
            <a:r>
              <a:rPr lang="en-US" dirty="0"/>
              <a:t>Social Distancing</a:t>
            </a:r>
          </a:p>
          <a:p>
            <a:r>
              <a:rPr lang="en-US" dirty="0"/>
              <a:t>Masking</a:t>
            </a:r>
          </a:p>
          <a:p>
            <a:r>
              <a:rPr lang="en-US" dirty="0"/>
              <a:t>Vaccinating</a:t>
            </a:r>
          </a:p>
        </p:txBody>
      </p:sp>
      <p:pic>
        <p:nvPicPr>
          <p:cNvPr id="1028" name="Picture 4" descr="toolbox Royalty Free Vector Clip Art illustration -vc041950-CoolCLIPS.com">
            <a:extLst>
              <a:ext uri="{FF2B5EF4-FFF2-40B4-BE49-F238E27FC236}">
                <a16:creationId xmlns:a16="http://schemas.microsoft.com/office/drawing/2014/main" id="{6722CCEE-A6B1-4013-B5B5-E4ACB3C2A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842" y="3668751"/>
            <a:ext cx="3752353" cy="261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5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Your Teen May Need Face Masks for School This Fall: Here are Popular Options">
            <a:extLst>
              <a:ext uri="{FF2B5EF4-FFF2-40B4-BE49-F238E27FC236}">
                <a16:creationId xmlns:a16="http://schemas.microsoft.com/office/drawing/2014/main" id="{4A936D87-E736-4EA5-8821-A5685A07A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51" y="1447800"/>
            <a:ext cx="7292898" cy="48619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3A12BF4-BA1F-4136-9A72-B27FEC3A6D5E}"/>
              </a:ext>
            </a:extLst>
          </p:cNvPr>
          <p:cNvSpPr/>
          <p:nvPr/>
        </p:nvSpPr>
        <p:spPr>
          <a:xfrm>
            <a:off x="2115687" y="3878766"/>
            <a:ext cx="4912627" cy="623248"/>
          </a:xfrm>
          <a:prstGeom prst="rect">
            <a:avLst/>
          </a:prstGeom>
          <a:solidFill>
            <a:schemeClr val="bg1"/>
          </a:solidFill>
        </p:spPr>
        <p:txBody>
          <a:bodyPr wrap="none" lIns="68580" tIns="34290" rIns="68580" bIns="34290">
            <a:spAutoFit/>
          </a:bodyPr>
          <a:lstStyle/>
          <a:p>
            <a:pPr algn="ctr"/>
            <a:r>
              <a:rPr lang="en-US" sz="3600" dirty="0">
                <a:ln w="28575"/>
                <a:solidFill>
                  <a:srgbClr val="C00000"/>
                </a:solidFill>
                <a:effectLst>
                  <a:outerShdw blurRad="38100" dist="25400" dir="5400000" algn="ctr" rotWithShape="0">
                    <a:srgbClr val="6E747A">
                      <a:alpha val="43000"/>
                    </a:srgbClr>
                  </a:outerShdw>
                </a:effectLst>
              </a:rPr>
              <a:t>Do masks really work?</a:t>
            </a:r>
          </a:p>
        </p:txBody>
      </p:sp>
    </p:spTree>
    <p:extLst>
      <p:ext uri="{BB962C8B-B14F-4D97-AF65-F5344CB8AC3E}">
        <p14:creationId xmlns:p14="http://schemas.microsoft.com/office/powerpoint/2010/main" val="1615320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0B535F2D-05F7-4582-8A6B-306D7D64AF6C}"/>
              </a:ext>
            </a:extLst>
          </p:cNvPr>
          <p:cNvSpPr>
            <a:spLocks noGrp="1"/>
          </p:cNvSpPr>
          <p:nvPr>
            <p:ph type="ctrTitle"/>
          </p:nvPr>
        </p:nvSpPr>
        <p:spPr>
          <a:xfrm>
            <a:off x="685800" y="3208338"/>
            <a:ext cx="7772400" cy="2300364"/>
          </a:xfrm>
        </p:spPr>
        <p:txBody>
          <a:bodyPr anchor="ctr" anchorCtr="1">
            <a:normAutofit/>
          </a:bodyPr>
          <a:lstStyle/>
          <a:p>
            <a:pPr eaLnBrk="1" hangingPunct="1"/>
            <a:r>
              <a:rPr lang="en-US" altLang="en-US" dirty="0"/>
              <a:t>COVID-19 Response</a:t>
            </a:r>
            <a:br>
              <a:rPr lang="en-US" altLang="en-US" dirty="0"/>
            </a:br>
            <a:r>
              <a:rPr lang="en-US" altLang="en-US" dirty="0"/>
              <a:t>10/8/2021</a:t>
            </a:r>
          </a:p>
        </p:txBody>
      </p:sp>
      <p:sp>
        <p:nvSpPr>
          <p:cNvPr id="5123" name="Subtitle 2">
            <a:extLst>
              <a:ext uri="{FF2B5EF4-FFF2-40B4-BE49-F238E27FC236}">
                <a16:creationId xmlns:a16="http://schemas.microsoft.com/office/drawing/2014/main" id="{B18F22EC-CB1A-4472-A390-A300427FD8EE}"/>
              </a:ext>
            </a:extLst>
          </p:cNvPr>
          <p:cNvSpPr>
            <a:spLocks noGrp="1"/>
          </p:cNvSpPr>
          <p:nvPr>
            <p:ph type="subTitle" idx="1"/>
          </p:nvPr>
        </p:nvSpPr>
        <p:spPr bwMode="auto">
          <a:xfrm>
            <a:off x="526868" y="5742878"/>
            <a:ext cx="8090264" cy="7797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eaLnBrk="1" hangingPunct="1"/>
            <a:r>
              <a:rPr lang="en-US" altLang="en-US" sz="2600" dirty="0"/>
              <a:t>Lisa Carlson, MD, MPH</a:t>
            </a:r>
          </a:p>
          <a:p>
            <a:pPr eaLnBrk="1" hangingPunct="1"/>
            <a:r>
              <a:rPr lang="en-US" altLang="en-US" sz="2600" dirty="0"/>
              <a:t>Kandi Fredere </a:t>
            </a:r>
            <a:r>
              <a:rPr lang="en-US" altLang="en-US" sz="2600" dirty="0" err="1"/>
              <a:t>MHA,PhD,MCHES</a:t>
            </a:r>
            <a:endParaRPr lang="en-US" altLang="en-US" sz="2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293" y="863135"/>
            <a:ext cx="7886700" cy="1325563"/>
          </a:xfrm>
        </p:spPr>
        <p:txBody>
          <a:bodyPr/>
          <a:lstStyle/>
          <a:p>
            <a:br>
              <a:rPr lang="en-US" b="1" dirty="0"/>
            </a:br>
            <a:r>
              <a:rPr lang="en-US" b="1" dirty="0"/>
              <a:t>Masks do work</a:t>
            </a:r>
          </a:p>
        </p:txBody>
      </p:sp>
      <p:sp>
        <p:nvSpPr>
          <p:cNvPr id="6" name="Content Placeholder 5"/>
          <p:cNvSpPr>
            <a:spLocks noGrp="1"/>
          </p:cNvSpPr>
          <p:nvPr>
            <p:ph idx="1"/>
          </p:nvPr>
        </p:nvSpPr>
        <p:spPr>
          <a:xfrm>
            <a:off x="244293" y="1709056"/>
            <a:ext cx="8376320" cy="4525963"/>
          </a:xfrm>
        </p:spPr>
        <p:txBody>
          <a:bodyPr>
            <a:noAutofit/>
          </a:bodyPr>
          <a:lstStyle/>
          <a:p>
            <a:endParaRPr lang="en-US" sz="2400" dirty="0"/>
          </a:p>
          <a:p>
            <a:endParaRPr lang="en-US" sz="2400" dirty="0"/>
          </a:p>
          <a:p>
            <a:r>
              <a:rPr lang="en-US" sz="2400" dirty="0"/>
              <a:t>Saint Louis University study:</a:t>
            </a:r>
          </a:p>
          <a:p>
            <a:endParaRPr lang="en-US" sz="2400" dirty="0"/>
          </a:p>
          <a:p>
            <a:pPr lvl="1"/>
            <a:r>
              <a:rPr lang="en-US" sz="2400" dirty="0"/>
              <a:t>If one or both unmasked, </a:t>
            </a:r>
            <a:r>
              <a:rPr lang="en-US" sz="2400" b="1" dirty="0"/>
              <a:t>4.9x</a:t>
            </a:r>
            <a:r>
              <a:rPr lang="en-US" sz="2400" dirty="0"/>
              <a:t> higher chance of infection</a:t>
            </a:r>
          </a:p>
          <a:p>
            <a:pPr lvl="1"/>
            <a:endParaRPr lang="en-US" sz="2400" dirty="0"/>
          </a:p>
          <a:p>
            <a:pPr lvl="1"/>
            <a:r>
              <a:rPr lang="en-US" sz="2400" dirty="0"/>
              <a:t>Any additional exposures were associated with a </a:t>
            </a:r>
            <a:r>
              <a:rPr lang="en-US" sz="2400" b="1" dirty="0"/>
              <a:t>40.0%</a:t>
            </a:r>
            <a:r>
              <a:rPr lang="en-US" sz="2400" dirty="0"/>
              <a:t> increase in odds of a positive test result</a:t>
            </a:r>
          </a:p>
          <a:p>
            <a:pPr lvl="1"/>
            <a:endParaRPr lang="en-US" sz="2400" dirty="0"/>
          </a:p>
          <a:p>
            <a:pPr lvl="1"/>
            <a:r>
              <a:rPr lang="en-US" sz="1800" dirty="0"/>
              <a:t>http://dx.doi.org/10.15585/mmwr.mm7036a3external icon</a:t>
            </a:r>
          </a:p>
          <a:p>
            <a:pPr lvl="1"/>
            <a:endParaRPr lang="en-US" sz="1800" dirty="0"/>
          </a:p>
          <a:p>
            <a:endParaRPr lang="en-US" sz="2400" dirty="0"/>
          </a:p>
        </p:txBody>
      </p:sp>
    </p:spTree>
    <p:extLst>
      <p:ext uri="{BB962C8B-B14F-4D97-AF65-F5344CB8AC3E}">
        <p14:creationId xmlns:p14="http://schemas.microsoft.com/office/powerpoint/2010/main" val="313921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A2167-1F77-4AF8-AFD4-B2BD6B2A622D}"/>
              </a:ext>
            </a:extLst>
          </p:cNvPr>
          <p:cNvPicPr>
            <a:picLocks noChangeAspect="1"/>
          </p:cNvPicPr>
          <p:nvPr/>
        </p:nvPicPr>
        <p:blipFill>
          <a:blip r:embed="rId3"/>
          <a:stretch>
            <a:fillRect/>
          </a:stretch>
        </p:blipFill>
        <p:spPr>
          <a:xfrm>
            <a:off x="1180075" y="1785923"/>
            <a:ext cx="6783849" cy="4830552"/>
          </a:xfrm>
          <a:prstGeom prst="rect">
            <a:avLst/>
          </a:prstGeom>
        </p:spPr>
      </p:pic>
      <p:sp>
        <p:nvSpPr>
          <p:cNvPr id="5" name="TextBox 4">
            <a:extLst>
              <a:ext uri="{FF2B5EF4-FFF2-40B4-BE49-F238E27FC236}">
                <a16:creationId xmlns:a16="http://schemas.microsoft.com/office/drawing/2014/main" id="{563550B6-39AC-4A56-B528-4C13D2F330AF}"/>
              </a:ext>
            </a:extLst>
          </p:cNvPr>
          <p:cNvSpPr txBox="1"/>
          <p:nvPr/>
        </p:nvSpPr>
        <p:spPr>
          <a:xfrm>
            <a:off x="243191" y="1178163"/>
            <a:ext cx="4572000"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00629B"/>
                </a:solidFill>
                <a:effectLst/>
                <a:uLnTx/>
                <a:uFillTx/>
                <a:latin typeface="Montserrat"/>
                <a:ea typeface="+mj-ea"/>
                <a:cs typeface="+mj-cs"/>
              </a:rPr>
              <a:t>Masks do work</a:t>
            </a:r>
            <a:endParaRPr lang="en-US" dirty="0"/>
          </a:p>
        </p:txBody>
      </p:sp>
    </p:spTree>
    <p:extLst>
      <p:ext uri="{BB962C8B-B14F-4D97-AF65-F5344CB8AC3E}">
        <p14:creationId xmlns:p14="http://schemas.microsoft.com/office/powerpoint/2010/main" val="3358841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D523B-D77F-4491-9B69-E51EA367D52F}"/>
              </a:ext>
            </a:extLst>
          </p:cNvPr>
          <p:cNvPicPr>
            <a:picLocks noChangeAspect="1"/>
          </p:cNvPicPr>
          <p:nvPr/>
        </p:nvPicPr>
        <p:blipFill>
          <a:blip r:embed="rId2"/>
          <a:stretch>
            <a:fillRect/>
          </a:stretch>
        </p:blipFill>
        <p:spPr>
          <a:xfrm>
            <a:off x="1070041" y="1252190"/>
            <a:ext cx="7568119" cy="5605810"/>
          </a:xfrm>
          <a:prstGeom prst="rect">
            <a:avLst/>
          </a:prstGeom>
        </p:spPr>
      </p:pic>
    </p:spTree>
    <p:extLst>
      <p:ext uri="{BB962C8B-B14F-4D97-AF65-F5344CB8AC3E}">
        <p14:creationId xmlns:p14="http://schemas.microsoft.com/office/powerpoint/2010/main" val="3344334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01051-13A6-4589-B787-F4A186323AF6}"/>
              </a:ext>
            </a:extLst>
          </p:cNvPr>
          <p:cNvPicPr>
            <a:picLocks noChangeAspect="1"/>
          </p:cNvPicPr>
          <p:nvPr/>
        </p:nvPicPr>
        <p:blipFill rotWithShape="1">
          <a:blip r:embed="rId3"/>
          <a:srcRect l="19268" t="13903" r="27073" b="6314"/>
          <a:stretch/>
        </p:blipFill>
        <p:spPr>
          <a:xfrm>
            <a:off x="2308302" y="1189125"/>
            <a:ext cx="6634975" cy="5549253"/>
          </a:xfrm>
          <a:prstGeom prst="rect">
            <a:avLst/>
          </a:prstGeom>
        </p:spPr>
      </p:pic>
      <p:sp>
        <p:nvSpPr>
          <p:cNvPr id="7" name="Title 6">
            <a:extLst>
              <a:ext uri="{FF2B5EF4-FFF2-40B4-BE49-F238E27FC236}">
                <a16:creationId xmlns:a16="http://schemas.microsoft.com/office/drawing/2014/main" id="{7D3F01A8-1A6A-45C7-A2F8-8699B5AA82F1}"/>
              </a:ext>
            </a:extLst>
          </p:cNvPr>
          <p:cNvSpPr>
            <a:spLocks noGrp="1"/>
          </p:cNvSpPr>
          <p:nvPr>
            <p:ph type="title"/>
          </p:nvPr>
        </p:nvSpPr>
        <p:spPr>
          <a:xfrm>
            <a:off x="345688" y="3963751"/>
            <a:ext cx="3289609" cy="2039957"/>
          </a:xfrm>
        </p:spPr>
        <p:txBody>
          <a:bodyPr/>
          <a:lstStyle/>
          <a:p>
            <a:r>
              <a:rPr lang="en-US" sz="3600" dirty="0"/>
              <a:t>% Population aged 12+ fully vaccinated as of 9/26/21</a:t>
            </a:r>
          </a:p>
        </p:txBody>
      </p:sp>
    </p:spTree>
    <p:extLst>
      <p:ext uri="{BB962C8B-B14F-4D97-AF65-F5344CB8AC3E}">
        <p14:creationId xmlns:p14="http://schemas.microsoft.com/office/powerpoint/2010/main" val="2937141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157C4-D924-4C3D-BD04-7B99936ADA85}"/>
              </a:ext>
            </a:extLst>
          </p:cNvPr>
          <p:cNvPicPr>
            <a:picLocks noChangeAspect="1"/>
          </p:cNvPicPr>
          <p:nvPr/>
        </p:nvPicPr>
        <p:blipFill>
          <a:blip r:embed="rId2"/>
          <a:stretch>
            <a:fillRect/>
          </a:stretch>
        </p:blipFill>
        <p:spPr>
          <a:xfrm>
            <a:off x="539885" y="1687019"/>
            <a:ext cx="8064230" cy="4718922"/>
          </a:xfrm>
          <a:prstGeom prst="rect">
            <a:avLst/>
          </a:prstGeom>
        </p:spPr>
      </p:pic>
    </p:spTree>
    <p:extLst>
      <p:ext uri="{BB962C8B-B14F-4D97-AF65-F5344CB8AC3E}">
        <p14:creationId xmlns:p14="http://schemas.microsoft.com/office/powerpoint/2010/main" val="3226043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224DD-9389-4B32-B297-866B8D52EC62}"/>
              </a:ext>
            </a:extLst>
          </p:cNvPr>
          <p:cNvPicPr>
            <a:picLocks noChangeAspect="1"/>
          </p:cNvPicPr>
          <p:nvPr/>
        </p:nvPicPr>
        <p:blipFill>
          <a:blip r:embed="rId2"/>
          <a:stretch>
            <a:fillRect/>
          </a:stretch>
        </p:blipFill>
        <p:spPr>
          <a:xfrm>
            <a:off x="632298" y="1578089"/>
            <a:ext cx="7879404" cy="4710795"/>
          </a:xfrm>
          <a:prstGeom prst="rect">
            <a:avLst/>
          </a:prstGeom>
        </p:spPr>
      </p:pic>
    </p:spTree>
    <p:extLst>
      <p:ext uri="{BB962C8B-B14F-4D97-AF65-F5344CB8AC3E}">
        <p14:creationId xmlns:p14="http://schemas.microsoft.com/office/powerpoint/2010/main" val="2949805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45706-071A-49A7-AFFC-AD319E9C70FD}"/>
              </a:ext>
            </a:extLst>
          </p:cNvPr>
          <p:cNvPicPr>
            <a:picLocks noChangeAspect="1"/>
          </p:cNvPicPr>
          <p:nvPr/>
        </p:nvPicPr>
        <p:blipFill>
          <a:blip r:embed="rId3"/>
          <a:stretch>
            <a:fillRect/>
          </a:stretch>
        </p:blipFill>
        <p:spPr>
          <a:xfrm>
            <a:off x="953310" y="1348095"/>
            <a:ext cx="6668614" cy="5049868"/>
          </a:xfrm>
          <a:prstGeom prst="rect">
            <a:avLst/>
          </a:prstGeom>
        </p:spPr>
      </p:pic>
    </p:spTree>
    <p:extLst>
      <p:ext uri="{BB962C8B-B14F-4D97-AF65-F5344CB8AC3E}">
        <p14:creationId xmlns:p14="http://schemas.microsoft.com/office/powerpoint/2010/main" val="2124766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0BDBB-77E1-4A74-8104-7C1A7D5ADEC8}"/>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3"/>
              </a:rPr>
              <a:t>https://www.jointcommission.org/-/media/tjc/documents/covid19/covid-numbers-perspective-8-30-21.pdf</a:t>
            </a:r>
            <a:endParaRPr lang="en-US" sz="1200" dirty="0">
              <a:effectLst/>
              <a:latin typeface="+mj-lt"/>
              <a:ea typeface="Calibri" panose="020F0502020204030204" pitchFamily="34" charset="0"/>
            </a:endParaRPr>
          </a:p>
        </p:txBody>
      </p:sp>
      <p:pic>
        <p:nvPicPr>
          <p:cNvPr id="5" name="Picture 4">
            <a:extLst>
              <a:ext uri="{FF2B5EF4-FFF2-40B4-BE49-F238E27FC236}">
                <a16:creationId xmlns:a16="http://schemas.microsoft.com/office/drawing/2014/main" id="{0073209A-B67A-4D25-8E35-CA800EFBF347}"/>
              </a:ext>
            </a:extLst>
          </p:cNvPr>
          <p:cNvPicPr>
            <a:picLocks noChangeAspect="1"/>
          </p:cNvPicPr>
          <p:nvPr/>
        </p:nvPicPr>
        <p:blipFill rotWithShape="1">
          <a:blip r:embed="rId4"/>
          <a:srcRect l="13049" t="19972" r="13170" b="7399"/>
          <a:stretch/>
        </p:blipFill>
        <p:spPr>
          <a:xfrm>
            <a:off x="914399" y="1449658"/>
            <a:ext cx="6746488" cy="3735659"/>
          </a:xfrm>
          <a:prstGeom prst="rect">
            <a:avLst/>
          </a:prstGeom>
        </p:spPr>
      </p:pic>
    </p:spTree>
    <p:extLst>
      <p:ext uri="{BB962C8B-B14F-4D97-AF65-F5344CB8AC3E}">
        <p14:creationId xmlns:p14="http://schemas.microsoft.com/office/powerpoint/2010/main" val="91571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D8B9C-E0BF-4D18-A755-6CC371957CC3}"/>
              </a:ext>
            </a:extLst>
          </p:cNvPr>
          <p:cNvPicPr>
            <a:picLocks noChangeAspect="1"/>
          </p:cNvPicPr>
          <p:nvPr/>
        </p:nvPicPr>
        <p:blipFill rotWithShape="1">
          <a:blip r:embed="rId3"/>
          <a:srcRect l="14390" t="21491" r="16586" b="10000"/>
          <a:stretch/>
        </p:blipFill>
        <p:spPr>
          <a:xfrm>
            <a:off x="161688" y="1501511"/>
            <a:ext cx="8797088" cy="4911449"/>
          </a:xfrm>
          <a:prstGeom prst="rect">
            <a:avLst/>
          </a:prstGeom>
        </p:spPr>
      </p:pic>
      <p:sp>
        <p:nvSpPr>
          <p:cNvPr id="6" name="TextBox 5">
            <a:extLst>
              <a:ext uri="{FF2B5EF4-FFF2-40B4-BE49-F238E27FC236}">
                <a16:creationId xmlns:a16="http://schemas.microsoft.com/office/drawing/2014/main" id="{AD925470-5DC9-40D0-8F17-623F7F2578FD}"/>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1780323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85C21-A2A7-48A4-BF44-F24E6A0156D9}"/>
              </a:ext>
            </a:extLst>
          </p:cNvPr>
          <p:cNvPicPr>
            <a:picLocks noChangeAspect="1"/>
          </p:cNvPicPr>
          <p:nvPr/>
        </p:nvPicPr>
        <p:blipFill rotWithShape="1">
          <a:blip r:embed="rId3"/>
          <a:srcRect l="13537" t="20191" r="13659" b="11517"/>
          <a:stretch/>
        </p:blipFill>
        <p:spPr>
          <a:xfrm>
            <a:off x="167268" y="1338145"/>
            <a:ext cx="8797088" cy="4641681"/>
          </a:xfrm>
          <a:prstGeom prst="rect">
            <a:avLst/>
          </a:prstGeom>
        </p:spPr>
      </p:pic>
      <p:sp>
        <p:nvSpPr>
          <p:cNvPr id="4" name="TextBox 3">
            <a:extLst>
              <a:ext uri="{FF2B5EF4-FFF2-40B4-BE49-F238E27FC236}">
                <a16:creationId xmlns:a16="http://schemas.microsoft.com/office/drawing/2014/main" id="{90C31813-7217-4579-A882-EF2C7B1EDED7}"/>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65094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8DC6-9C3E-4840-9130-0931DEAEA14B}"/>
              </a:ext>
            </a:extLst>
          </p:cNvPr>
          <p:cNvSpPr>
            <a:spLocks noGrp="1"/>
          </p:cNvSpPr>
          <p:nvPr>
            <p:ph type="title"/>
          </p:nvPr>
        </p:nvSpPr>
        <p:spPr>
          <a:xfrm>
            <a:off x="133814" y="1231131"/>
            <a:ext cx="8887521" cy="898754"/>
          </a:xfrm>
        </p:spPr>
        <p:txBody>
          <a:bodyPr/>
          <a:lstStyle/>
          <a:p>
            <a:pPr algn="ctr"/>
            <a:r>
              <a:rPr lang="en-US" sz="3800" dirty="0"/>
              <a:t>DHEC Regions</a:t>
            </a:r>
          </a:p>
        </p:txBody>
      </p:sp>
      <p:pic>
        <p:nvPicPr>
          <p:cNvPr id="5" name="Picture 4" descr="Related image">
            <a:extLst>
              <a:ext uri="{FF2B5EF4-FFF2-40B4-BE49-F238E27FC236}">
                <a16:creationId xmlns:a16="http://schemas.microsoft.com/office/drawing/2014/main" id="{ABD72D17-A784-48E8-87FC-6167F2FA6C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6340" y="1878215"/>
            <a:ext cx="6969513" cy="5135902"/>
          </a:xfrm>
          <a:prstGeom prst="rect">
            <a:avLst/>
          </a:prstGeom>
          <a:noFill/>
          <a:ln>
            <a:noFill/>
          </a:ln>
        </p:spPr>
      </p:pic>
    </p:spTree>
    <p:extLst>
      <p:ext uri="{BB962C8B-B14F-4D97-AF65-F5344CB8AC3E}">
        <p14:creationId xmlns:p14="http://schemas.microsoft.com/office/powerpoint/2010/main" val="3947733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8AE23-5EB4-4A1A-8CBD-629EB1FFAC5F}"/>
              </a:ext>
            </a:extLst>
          </p:cNvPr>
          <p:cNvPicPr>
            <a:picLocks noChangeAspect="1"/>
          </p:cNvPicPr>
          <p:nvPr/>
        </p:nvPicPr>
        <p:blipFill rotWithShape="1">
          <a:blip r:embed="rId3"/>
          <a:srcRect l="12805" t="21924" r="13293" b="5881"/>
          <a:stretch/>
        </p:blipFill>
        <p:spPr>
          <a:xfrm>
            <a:off x="86037" y="1371599"/>
            <a:ext cx="9057963" cy="4977397"/>
          </a:xfrm>
          <a:prstGeom prst="rect">
            <a:avLst/>
          </a:prstGeom>
        </p:spPr>
      </p:pic>
      <p:sp>
        <p:nvSpPr>
          <p:cNvPr id="4" name="TextBox 3">
            <a:extLst>
              <a:ext uri="{FF2B5EF4-FFF2-40B4-BE49-F238E27FC236}">
                <a16:creationId xmlns:a16="http://schemas.microsoft.com/office/drawing/2014/main" id="{D1957890-5063-4D76-BA4D-A0273CB22F57}"/>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384368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1C3CA-B0DC-41A2-9585-9F702B84F8E2}"/>
              </a:ext>
            </a:extLst>
          </p:cNvPr>
          <p:cNvPicPr>
            <a:picLocks noChangeAspect="1"/>
          </p:cNvPicPr>
          <p:nvPr/>
        </p:nvPicPr>
        <p:blipFill rotWithShape="1">
          <a:blip r:embed="rId3"/>
          <a:srcRect l="13049" t="20624" r="15366" b="10217"/>
          <a:stretch/>
        </p:blipFill>
        <p:spPr>
          <a:xfrm>
            <a:off x="201316" y="1338147"/>
            <a:ext cx="8741367" cy="4750419"/>
          </a:xfrm>
          <a:prstGeom prst="rect">
            <a:avLst/>
          </a:prstGeom>
        </p:spPr>
      </p:pic>
      <p:sp>
        <p:nvSpPr>
          <p:cNvPr id="4" name="TextBox 3">
            <a:extLst>
              <a:ext uri="{FF2B5EF4-FFF2-40B4-BE49-F238E27FC236}">
                <a16:creationId xmlns:a16="http://schemas.microsoft.com/office/drawing/2014/main" id="{0E24D540-2444-4DB1-8D6C-A4EA1623588B}"/>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1137444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C1969-64A4-41CA-9E6E-9D18A382BB19}"/>
              </a:ext>
            </a:extLst>
          </p:cNvPr>
          <p:cNvPicPr>
            <a:picLocks noChangeAspect="1"/>
          </p:cNvPicPr>
          <p:nvPr/>
        </p:nvPicPr>
        <p:blipFill rotWithShape="1">
          <a:blip r:embed="rId3"/>
          <a:srcRect l="13658" t="18455" r="14512" b="9133"/>
          <a:stretch/>
        </p:blipFill>
        <p:spPr>
          <a:xfrm>
            <a:off x="226061" y="1405055"/>
            <a:ext cx="8691877" cy="4928840"/>
          </a:xfrm>
          <a:prstGeom prst="rect">
            <a:avLst/>
          </a:prstGeom>
        </p:spPr>
      </p:pic>
      <p:sp>
        <p:nvSpPr>
          <p:cNvPr id="4" name="TextBox 3">
            <a:extLst>
              <a:ext uri="{FF2B5EF4-FFF2-40B4-BE49-F238E27FC236}">
                <a16:creationId xmlns:a16="http://schemas.microsoft.com/office/drawing/2014/main" id="{211E51F2-C549-4309-95F0-ABFA526B54DC}"/>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1740850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598E5-8741-478D-A5B2-6586FBBD1695}"/>
              </a:ext>
            </a:extLst>
          </p:cNvPr>
          <p:cNvPicPr>
            <a:picLocks noChangeAspect="1"/>
          </p:cNvPicPr>
          <p:nvPr/>
        </p:nvPicPr>
        <p:blipFill rotWithShape="1">
          <a:blip r:embed="rId3"/>
          <a:srcRect l="13416" t="18455" r="15121" b="9133"/>
          <a:stretch/>
        </p:blipFill>
        <p:spPr>
          <a:xfrm>
            <a:off x="267629" y="1204772"/>
            <a:ext cx="8663273" cy="4937769"/>
          </a:xfrm>
          <a:prstGeom prst="rect">
            <a:avLst/>
          </a:prstGeom>
        </p:spPr>
      </p:pic>
      <p:sp>
        <p:nvSpPr>
          <p:cNvPr id="4" name="TextBox 3">
            <a:extLst>
              <a:ext uri="{FF2B5EF4-FFF2-40B4-BE49-F238E27FC236}">
                <a16:creationId xmlns:a16="http://schemas.microsoft.com/office/drawing/2014/main" id="{523112A2-1722-471D-ABD8-D12EB925C9A0}"/>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1879601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EF441-C05B-4689-84D4-83CA4A273DE3}"/>
              </a:ext>
            </a:extLst>
          </p:cNvPr>
          <p:cNvPicPr>
            <a:picLocks noChangeAspect="1"/>
          </p:cNvPicPr>
          <p:nvPr/>
        </p:nvPicPr>
        <p:blipFill rotWithShape="1">
          <a:blip r:embed="rId3"/>
          <a:srcRect l="13659" t="19322" r="15244" b="10217"/>
          <a:stretch/>
        </p:blipFill>
        <p:spPr>
          <a:xfrm>
            <a:off x="334536" y="1471961"/>
            <a:ext cx="8575288" cy="4780393"/>
          </a:xfrm>
          <a:prstGeom prst="rect">
            <a:avLst/>
          </a:prstGeom>
        </p:spPr>
      </p:pic>
      <p:sp>
        <p:nvSpPr>
          <p:cNvPr id="4" name="TextBox 3">
            <a:extLst>
              <a:ext uri="{FF2B5EF4-FFF2-40B4-BE49-F238E27FC236}">
                <a16:creationId xmlns:a16="http://schemas.microsoft.com/office/drawing/2014/main" id="{AD2768C6-C328-4C2E-A462-ADFFBF770E26}"/>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586387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ED24F-C964-4F41-91C8-2B9968421109}"/>
              </a:ext>
            </a:extLst>
          </p:cNvPr>
          <p:cNvPicPr>
            <a:picLocks noChangeAspect="1"/>
          </p:cNvPicPr>
          <p:nvPr/>
        </p:nvPicPr>
        <p:blipFill rotWithShape="1">
          <a:blip r:embed="rId3"/>
          <a:srcRect l="11829" t="17805" r="13537" b="7615"/>
          <a:stretch/>
        </p:blipFill>
        <p:spPr>
          <a:xfrm>
            <a:off x="133814" y="1241317"/>
            <a:ext cx="8663274" cy="4869552"/>
          </a:xfrm>
          <a:prstGeom prst="rect">
            <a:avLst/>
          </a:prstGeom>
        </p:spPr>
      </p:pic>
      <p:sp>
        <p:nvSpPr>
          <p:cNvPr id="4" name="TextBox 3">
            <a:extLst>
              <a:ext uri="{FF2B5EF4-FFF2-40B4-BE49-F238E27FC236}">
                <a16:creationId xmlns:a16="http://schemas.microsoft.com/office/drawing/2014/main" id="{0ECC0DE6-AA31-47D0-939F-572B80DE53AE}"/>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2606355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8AEBA-BAFF-4F69-9A18-E6BD2F2719BF}"/>
              </a:ext>
            </a:extLst>
          </p:cNvPr>
          <p:cNvPicPr>
            <a:picLocks noChangeAspect="1"/>
          </p:cNvPicPr>
          <p:nvPr/>
        </p:nvPicPr>
        <p:blipFill rotWithShape="1">
          <a:blip r:embed="rId3"/>
          <a:srcRect l="13049" t="19323" r="15976" b="8916"/>
          <a:stretch/>
        </p:blipFill>
        <p:spPr>
          <a:xfrm>
            <a:off x="278779" y="1326995"/>
            <a:ext cx="8705633" cy="4951142"/>
          </a:xfrm>
          <a:prstGeom prst="rect">
            <a:avLst/>
          </a:prstGeom>
        </p:spPr>
      </p:pic>
      <p:sp>
        <p:nvSpPr>
          <p:cNvPr id="4" name="TextBox 3">
            <a:extLst>
              <a:ext uri="{FF2B5EF4-FFF2-40B4-BE49-F238E27FC236}">
                <a16:creationId xmlns:a16="http://schemas.microsoft.com/office/drawing/2014/main" id="{5ADCD81D-0BDA-48F4-8821-E61CAC533215}"/>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4006147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5BEC1-B3DF-45D4-8220-C9CC384A9E2F}"/>
              </a:ext>
            </a:extLst>
          </p:cNvPr>
          <p:cNvPicPr>
            <a:picLocks noChangeAspect="1"/>
          </p:cNvPicPr>
          <p:nvPr/>
        </p:nvPicPr>
        <p:blipFill rotWithShape="1">
          <a:blip r:embed="rId3"/>
          <a:srcRect l="12805" t="19973" r="15244" b="10000"/>
          <a:stretch/>
        </p:blipFill>
        <p:spPr>
          <a:xfrm>
            <a:off x="234174" y="1527717"/>
            <a:ext cx="8758715" cy="4795025"/>
          </a:xfrm>
          <a:prstGeom prst="rect">
            <a:avLst/>
          </a:prstGeom>
        </p:spPr>
      </p:pic>
      <p:sp>
        <p:nvSpPr>
          <p:cNvPr id="4" name="TextBox 3">
            <a:extLst>
              <a:ext uri="{FF2B5EF4-FFF2-40B4-BE49-F238E27FC236}">
                <a16:creationId xmlns:a16="http://schemas.microsoft.com/office/drawing/2014/main" id="{F8367443-31B3-4DAE-A330-D3CDC1F9B521}"/>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1724510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E52D1-6619-4E56-BB68-F29A58436580}"/>
              </a:ext>
            </a:extLst>
          </p:cNvPr>
          <p:cNvPicPr>
            <a:picLocks noChangeAspect="1"/>
          </p:cNvPicPr>
          <p:nvPr/>
        </p:nvPicPr>
        <p:blipFill rotWithShape="1">
          <a:blip r:embed="rId3"/>
          <a:srcRect l="14683" t="21050" r="13877" b="7723"/>
          <a:stretch/>
        </p:blipFill>
        <p:spPr>
          <a:xfrm>
            <a:off x="579864" y="1416204"/>
            <a:ext cx="8371206" cy="4694664"/>
          </a:xfrm>
          <a:prstGeom prst="rect">
            <a:avLst/>
          </a:prstGeom>
        </p:spPr>
      </p:pic>
      <p:sp>
        <p:nvSpPr>
          <p:cNvPr id="4" name="TextBox 3">
            <a:extLst>
              <a:ext uri="{FF2B5EF4-FFF2-40B4-BE49-F238E27FC236}">
                <a16:creationId xmlns:a16="http://schemas.microsoft.com/office/drawing/2014/main" id="{4F270FD6-0F72-4A67-985B-D95F03A00637}"/>
              </a:ext>
            </a:extLst>
          </p:cNvPr>
          <p:cNvSpPr txBox="1"/>
          <p:nvPr/>
        </p:nvSpPr>
        <p:spPr>
          <a:xfrm>
            <a:off x="0" y="6471660"/>
            <a:ext cx="8797088" cy="276999"/>
          </a:xfrm>
          <a:prstGeom prst="rect">
            <a:avLst/>
          </a:prstGeom>
          <a:noFill/>
        </p:spPr>
        <p:txBody>
          <a:bodyPr wrap="none" rtlCol="0">
            <a:spAutoFit/>
          </a:bodyPr>
          <a:lstStyle/>
          <a:p>
            <a:r>
              <a:rPr lang="en-US" sz="1200" dirty="0">
                <a:latin typeface="+mj-lt"/>
              </a:rPr>
              <a:t>Source: </a:t>
            </a:r>
            <a:r>
              <a:rPr lang="en-US" sz="1200" u="sng" dirty="0">
                <a:solidFill>
                  <a:srgbClr val="000000"/>
                </a:solidFill>
                <a:effectLst/>
                <a:latin typeface="+mj-lt"/>
                <a:ea typeface="Times New Roman" panose="02020603050405020304" pitchFamily="18" charset="0"/>
                <a:hlinkClick r:id="rId4"/>
              </a:rPr>
              <a:t>https://www.jointcommission.org/-/media/tjc/documents/covid19/covid-numbers-perspective-8-30-21.pdf</a:t>
            </a:r>
            <a:endParaRPr lang="en-US" sz="1200" dirty="0">
              <a:effectLst/>
              <a:latin typeface="+mj-lt"/>
              <a:ea typeface="Calibri" panose="020F0502020204030204" pitchFamily="34" charset="0"/>
            </a:endParaRPr>
          </a:p>
        </p:txBody>
      </p:sp>
    </p:spTree>
    <p:extLst>
      <p:ext uri="{BB962C8B-B14F-4D97-AF65-F5344CB8AC3E}">
        <p14:creationId xmlns:p14="http://schemas.microsoft.com/office/powerpoint/2010/main" val="3944947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C566-D8D5-4AB2-89E8-9FF446B546C3}"/>
              </a:ext>
            </a:extLst>
          </p:cNvPr>
          <p:cNvSpPr>
            <a:spLocks noGrp="1"/>
          </p:cNvSpPr>
          <p:nvPr>
            <p:ph type="title"/>
          </p:nvPr>
        </p:nvSpPr>
        <p:spPr/>
        <p:txBody>
          <a:bodyPr/>
          <a:lstStyle/>
          <a:p>
            <a:pPr algn="ctr"/>
            <a:r>
              <a:rPr lang="en-US" dirty="0"/>
              <a:t>Boosters vs. 3</a:t>
            </a:r>
            <a:r>
              <a:rPr lang="en-US" baseline="30000" dirty="0"/>
              <a:t>rd</a:t>
            </a:r>
            <a:r>
              <a:rPr lang="en-US" dirty="0"/>
              <a:t> doses</a:t>
            </a:r>
          </a:p>
        </p:txBody>
      </p:sp>
      <p:sp>
        <p:nvSpPr>
          <p:cNvPr id="3" name="Content Placeholder 2">
            <a:extLst>
              <a:ext uri="{FF2B5EF4-FFF2-40B4-BE49-F238E27FC236}">
                <a16:creationId xmlns:a16="http://schemas.microsoft.com/office/drawing/2014/main" id="{E28E28DE-7A6E-4EA5-9BC8-F2D40114C5A2}"/>
              </a:ext>
            </a:extLst>
          </p:cNvPr>
          <p:cNvSpPr>
            <a:spLocks noGrp="1"/>
          </p:cNvSpPr>
          <p:nvPr>
            <p:ph idx="1"/>
          </p:nvPr>
        </p:nvSpPr>
        <p:spPr>
          <a:xfrm>
            <a:off x="628650" y="2603365"/>
            <a:ext cx="7886700" cy="3278188"/>
          </a:xfrm>
        </p:spPr>
        <p:txBody>
          <a:bodyPr/>
          <a:lstStyle/>
          <a:p>
            <a:r>
              <a:rPr lang="en-US" dirty="0"/>
              <a:t>“Booster doses” are for individuals who likely had a good immune response to the initial vaccine but now those immune responses are waning</a:t>
            </a:r>
          </a:p>
          <a:p>
            <a:pPr marL="0" indent="0">
              <a:buNone/>
            </a:pPr>
            <a:endParaRPr lang="en-US" dirty="0"/>
          </a:p>
          <a:p>
            <a:r>
              <a:rPr lang="en-US" dirty="0"/>
              <a:t>“3</a:t>
            </a:r>
            <a:r>
              <a:rPr lang="en-US" baseline="30000" dirty="0"/>
              <a:t>rd</a:t>
            </a:r>
            <a:r>
              <a:rPr lang="en-US" dirty="0"/>
              <a:t> doses” are for when the first 2 mRNA doses are not likely to be adequate </a:t>
            </a:r>
          </a:p>
          <a:p>
            <a:endParaRPr lang="en-US" dirty="0"/>
          </a:p>
          <a:p>
            <a:endParaRPr lang="en-US" dirty="0"/>
          </a:p>
        </p:txBody>
      </p:sp>
    </p:spTree>
    <p:extLst>
      <p:ext uri="{BB962C8B-B14F-4D97-AF65-F5344CB8AC3E}">
        <p14:creationId xmlns:p14="http://schemas.microsoft.com/office/powerpoint/2010/main" val="402241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6151-7388-40C5-A9A7-DB70884CC9F6}"/>
              </a:ext>
            </a:extLst>
          </p:cNvPr>
          <p:cNvSpPr>
            <a:spLocks noGrp="1"/>
          </p:cNvSpPr>
          <p:nvPr>
            <p:ph type="title"/>
          </p:nvPr>
        </p:nvSpPr>
        <p:spPr/>
        <p:txBody>
          <a:bodyPr/>
          <a:lstStyle/>
          <a:p>
            <a:r>
              <a:rPr lang="en-US" dirty="0"/>
              <a:t>DHEC’s Role in the Response</a:t>
            </a:r>
          </a:p>
        </p:txBody>
      </p:sp>
      <p:sp>
        <p:nvSpPr>
          <p:cNvPr id="3" name="Content Placeholder 2">
            <a:extLst>
              <a:ext uri="{FF2B5EF4-FFF2-40B4-BE49-F238E27FC236}">
                <a16:creationId xmlns:a16="http://schemas.microsoft.com/office/drawing/2014/main" id="{4F0F1F7B-04A2-48BD-AE4B-5FA8B0E40930}"/>
              </a:ext>
            </a:extLst>
          </p:cNvPr>
          <p:cNvSpPr>
            <a:spLocks noGrp="1"/>
          </p:cNvSpPr>
          <p:nvPr>
            <p:ph idx="1"/>
          </p:nvPr>
        </p:nvSpPr>
        <p:spPr/>
        <p:txBody>
          <a:bodyPr/>
          <a:lstStyle/>
          <a:p>
            <a:r>
              <a:rPr lang="en-US" dirty="0"/>
              <a:t>Case Investigations</a:t>
            </a:r>
          </a:p>
          <a:p>
            <a:r>
              <a:rPr lang="en-US" dirty="0"/>
              <a:t>Contact Tracing</a:t>
            </a:r>
          </a:p>
          <a:p>
            <a:r>
              <a:rPr lang="en-US" dirty="0"/>
              <a:t>Supporting Testing Clinics</a:t>
            </a:r>
          </a:p>
          <a:p>
            <a:r>
              <a:rPr lang="en-US" dirty="0"/>
              <a:t>Supporting Vaccine Clinics</a:t>
            </a:r>
          </a:p>
          <a:p>
            <a:r>
              <a:rPr lang="en-US" dirty="0"/>
              <a:t>Community Education</a:t>
            </a:r>
          </a:p>
          <a:p>
            <a:r>
              <a:rPr lang="en-US" dirty="0"/>
              <a:t>Partnership and Systems Collaborations</a:t>
            </a:r>
          </a:p>
          <a:p>
            <a:r>
              <a:rPr lang="en-US" dirty="0"/>
              <a:t>Providing general guidance and support</a:t>
            </a:r>
          </a:p>
        </p:txBody>
      </p:sp>
    </p:spTree>
    <p:extLst>
      <p:ext uri="{BB962C8B-B14F-4D97-AF65-F5344CB8AC3E}">
        <p14:creationId xmlns:p14="http://schemas.microsoft.com/office/powerpoint/2010/main" val="3056052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C566-D8D5-4AB2-89E8-9FF446B546C3}"/>
              </a:ext>
            </a:extLst>
          </p:cNvPr>
          <p:cNvSpPr>
            <a:spLocks noGrp="1"/>
          </p:cNvSpPr>
          <p:nvPr>
            <p:ph type="title"/>
          </p:nvPr>
        </p:nvSpPr>
        <p:spPr>
          <a:xfrm>
            <a:off x="628650" y="1277802"/>
            <a:ext cx="7886700" cy="1325563"/>
          </a:xfrm>
        </p:spPr>
        <p:txBody>
          <a:bodyPr/>
          <a:lstStyle/>
          <a:p>
            <a:pPr algn="ctr"/>
            <a:r>
              <a:rPr lang="en-US" dirty="0"/>
              <a:t>3</a:t>
            </a:r>
            <a:r>
              <a:rPr lang="en-US" baseline="30000" dirty="0"/>
              <a:t>rd</a:t>
            </a:r>
            <a:r>
              <a:rPr lang="en-US" dirty="0"/>
              <a:t> doses</a:t>
            </a:r>
          </a:p>
        </p:txBody>
      </p:sp>
      <p:sp>
        <p:nvSpPr>
          <p:cNvPr id="3" name="Content Placeholder 2">
            <a:extLst>
              <a:ext uri="{FF2B5EF4-FFF2-40B4-BE49-F238E27FC236}">
                <a16:creationId xmlns:a16="http://schemas.microsoft.com/office/drawing/2014/main" id="{E28E28DE-7A6E-4EA5-9BC8-F2D40114C5A2}"/>
              </a:ext>
            </a:extLst>
          </p:cNvPr>
          <p:cNvSpPr>
            <a:spLocks noGrp="1"/>
          </p:cNvSpPr>
          <p:nvPr>
            <p:ph idx="1"/>
          </p:nvPr>
        </p:nvSpPr>
        <p:spPr>
          <a:xfrm>
            <a:off x="628650" y="2302010"/>
            <a:ext cx="7886700" cy="3278188"/>
          </a:xfrm>
        </p:spPr>
        <p:txBody>
          <a:bodyPr/>
          <a:lstStyle/>
          <a:p>
            <a:r>
              <a:rPr lang="en-US" dirty="0"/>
              <a:t>Given after Pfizer </a:t>
            </a:r>
            <a:r>
              <a:rPr lang="en-US" i="1" dirty="0"/>
              <a:t>or</a:t>
            </a:r>
            <a:r>
              <a:rPr lang="en-US" dirty="0"/>
              <a:t> </a:t>
            </a:r>
            <a:r>
              <a:rPr lang="en-US" dirty="0" err="1"/>
              <a:t>Moderna</a:t>
            </a:r>
            <a:r>
              <a:rPr lang="en-US" dirty="0"/>
              <a:t> vaccine series</a:t>
            </a:r>
          </a:p>
          <a:p>
            <a:endParaRPr lang="en-US" dirty="0"/>
          </a:p>
          <a:p>
            <a:r>
              <a:rPr lang="en-US" dirty="0"/>
              <a:t>For ages 12+ who are moderate to severely immunocompromised</a:t>
            </a:r>
          </a:p>
          <a:p>
            <a:pPr lvl="1"/>
            <a:r>
              <a:rPr lang="en-US" dirty="0"/>
              <a:t>Organ transplant recipients, advanced HIV, immunosuppressing medications for autoimmune disease or cancers</a:t>
            </a:r>
          </a:p>
          <a:p>
            <a:pPr lvl="1"/>
            <a:endParaRPr lang="en-US" dirty="0"/>
          </a:p>
          <a:p>
            <a:r>
              <a:rPr lang="en-US" dirty="0"/>
              <a:t>28 days or more after the primary series</a:t>
            </a:r>
          </a:p>
          <a:p>
            <a:endParaRPr lang="en-US" dirty="0"/>
          </a:p>
          <a:p>
            <a:endParaRPr lang="en-US" dirty="0"/>
          </a:p>
        </p:txBody>
      </p:sp>
    </p:spTree>
    <p:extLst>
      <p:ext uri="{BB962C8B-B14F-4D97-AF65-F5344CB8AC3E}">
        <p14:creationId xmlns:p14="http://schemas.microsoft.com/office/powerpoint/2010/main" val="1434637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C566-D8D5-4AB2-89E8-9FF446B546C3}"/>
              </a:ext>
            </a:extLst>
          </p:cNvPr>
          <p:cNvSpPr>
            <a:spLocks noGrp="1"/>
          </p:cNvSpPr>
          <p:nvPr>
            <p:ph type="title"/>
          </p:nvPr>
        </p:nvSpPr>
        <p:spPr>
          <a:xfrm>
            <a:off x="628650" y="1249869"/>
            <a:ext cx="7886700" cy="1325563"/>
          </a:xfrm>
        </p:spPr>
        <p:txBody>
          <a:bodyPr/>
          <a:lstStyle/>
          <a:p>
            <a:pPr algn="ctr"/>
            <a:r>
              <a:rPr lang="en-US" dirty="0"/>
              <a:t>Boosters</a:t>
            </a:r>
          </a:p>
        </p:txBody>
      </p:sp>
      <p:sp>
        <p:nvSpPr>
          <p:cNvPr id="3" name="Content Placeholder 2">
            <a:extLst>
              <a:ext uri="{FF2B5EF4-FFF2-40B4-BE49-F238E27FC236}">
                <a16:creationId xmlns:a16="http://schemas.microsoft.com/office/drawing/2014/main" id="{E28E28DE-7A6E-4EA5-9BC8-F2D40114C5A2}"/>
              </a:ext>
            </a:extLst>
          </p:cNvPr>
          <p:cNvSpPr>
            <a:spLocks noGrp="1"/>
          </p:cNvSpPr>
          <p:nvPr>
            <p:ph idx="1"/>
          </p:nvPr>
        </p:nvSpPr>
        <p:spPr>
          <a:xfrm>
            <a:off x="369651" y="2110901"/>
            <a:ext cx="8287966" cy="4542817"/>
          </a:xfrm>
        </p:spPr>
        <p:txBody>
          <a:bodyPr/>
          <a:lstStyle/>
          <a:p>
            <a:pPr marL="0" marR="0">
              <a:spcBef>
                <a:spcPts val="0"/>
              </a:spcBef>
              <a:spcAft>
                <a:spcPts val="0"/>
              </a:spcAft>
            </a:pPr>
            <a:r>
              <a:rPr lang="en-US" dirty="0">
                <a:solidFill>
                  <a:schemeClr val="accent1"/>
                </a:solidFill>
                <a:effectLst/>
                <a:ea typeface="Calibri" panose="020F0502020204030204" pitchFamily="34" charset="0"/>
              </a:rPr>
              <a:t>Pfizer vaccine </a:t>
            </a:r>
          </a:p>
          <a:p>
            <a:pPr marL="0" marR="0">
              <a:spcBef>
                <a:spcPts val="0"/>
              </a:spcBef>
              <a:spcAft>
                <a:spcPts val="0"/>
              </a:spcAft>
            </a:pPr>
            <a:endParaRPr lang="en-US" dirty="0">
              <a:solidFill>
                <a:schemeClr val="accent1"/>
              </a:solidFill>
              <a:effectLst/>
              <a:ea typeface="Calibri" panose="020F0502020204030204" pitchFamily="34" charset="0"/>
            </a:endParaRPr>
          </a:p>
          <a:p>
            <a:pPr marL="0" marR="0">
              <a:spcBef>
                <a:spcPts val="0"/>
              </a:spcBef>
              <a:spcAft>
                <a:spcPts val="0"/>
              </a:spcAft>
            </a:pPr>
            <a:r>
              <a:rPr lang="en-US" dirty="0">
                <a:solidFill>
                  <a:schemeClr val="accent1"/>
                </a:solidFill>
                <a:effectLst/>
                <a:ea typeface="Calibri" panose="020F0502020204030204" pitchFamily="34" charset="0"/>
              </a:rPr>
              <a:t>6 or more months after receipt of first 2 doses</a:t>
            </a:r>
          </a:p>
          <a:p>
            <a:pPr marL="0" marR="0">
              <a:spcBef>
                <a:spcPts val="0"/>
              </a:spcBef>
              <a:spcAft>
                <a:spcPts val="0"/>
              </a:spcAft>
            </a:pPr>
            <a:endParaRPr lang="en-US" dirty="0">
              <a:solidFill>
                <a:schemeClr val="accent1"/>
              </a:solidFill>
              <a:effectLst/>
              <a:ea typeface="Calibri" panose="020F0502020204030204" pitchFamily="34" charset="0"/>
            </a:endParaRPr>
          </a:p>
          <a:p>
            <a:pPr marL="0" marR="0">
              <a:spcBef>
                <a:spcPts val="0"/>
              </a:spcBef>
              <a:spcAft>
                <a:spcPts val="0"/>
              </a:spcAft>
            </a:pPr>
            <a:r>
              <a:rPr lang="en-US" dirty="0">
                <a:solidFill>
                  <a:schemeClr val="accent1"/>
                </a:solidFill>
                <a:ea typeface="Calibri" panose="020F0502020204030204" pitchFamily="34" charset="0"/>
              </a:rPr>
              <a:t>Categories of individuals for boosters</a:t>
            </a:r>
          </a:p>
          <a:p>
            <a:pPr marL="0" marR="0">
              <a:spcBef>
                <a:spcPts val="0"/>
              </a:spcBef>
              <a:spcAft>
                <a:spcPts val="0"/>
              </a:spcAft>
            </a:pPr>
            <a:endParaRPr lang="en-US" dirty="0">
              <a:solidFill>
                <a:schemeClr val="accent1"/>
              </a:solidFill>
              <a:ea typeface="Calibri" panose="020F0502020204030204" pitchFamily="34" charset="0"/>
            </a:endParaRPr>
          </a:p>
          <a:p>
            <a:pPr marL="457200" lvl="1">
              <a:spcBef>
                <a:spcPts val="0"/>
              </a:spcBef>
              <a:spcAft>
                <a:spcPts val="0"/>
              </a:spcAft>
            </a:pPr>
            <a:r>
              <a:rPr lang="en-US" sz="2800" dirty="0">
                <a:solidFill>
                  <a:schemeClr val="accent1"/>
                </a:solidFill>
                <a:effectLst/>
                <a:ea typeface="Calibri" panose="020F0502020204030204" pitchFamily="34" charset="0"/>
              </a:rPr>
              <a:t>Age 65 +</a:t>
            </a:r>
          </a:p>
          <a:p>
            <a:pPr marL="457200" lvl="1">
              <a:spcBef>
                <a:spcPts val="0"/>
              </a:spcBef>
              <a:spcAft>
                <a:spcPts val="0"/>
              </a:spcAft>
            </a:pPr>
            <a:r>
              <a:rPr lang="en-US" sz="2800" dirty="0">
                <a:solidFill>
                  <a:schemeClr val="accent1"/>
                </a:solidFill>
                <a:ea typeface="Calibri" panose="020F0502020204030204" pitchFamily="34" charset="0"/>
              </a:rPr>
              <a:t>High risk of severe disease ages 18 to 64 yrs. </a:t>
            </a:r>
          </a:p>
          <a:p>
            <a:pPr marL="457200" lvl="1">
              <a:spcBef>
                <a:spcPts val="0"/>
              </a:spcBef>
              <a:spcAft>
                <a:spcPts val="0"/>
              </a:spcAft>
            </a:pPr>
            <a:r>
              <a:rPr lang="en-US" sz="2800" dirty="0">
                <a:solidFill>
                  <a:schemeClr val="accent1"/>
                </a:solidFill>
                <a:ea typeface="Calibri" panose="020F0502020204030204" pitchFamily="34" charset="0"/>
              </a:rPr>
              <a:t>High risk of catching or transmitting COVID-19</a:t>
            </a:r>
            <a:endParaRPr lang="en-US" sz="2800" dirty="0">
              <a:solidFill>
                <a:schemeClr val="accent1"/>
              </a:solidFill>
              <a:effectLst/>
              <a:ea typeface="Calibri" panose="020F0502020204030204" pitchFamily="34" charset="0"/>
            </a:endParaRPr>
          </a:p>
        </p:txBody>
      </p:sp>
    </p:spTree>
    <p:extLst>
      <p:ext uri="{BB962C8B-B14F-4D97-AF65-F5344CB8AC3E}">
        <p14:creationId xmlns:p14="http://schemas.microsoft.com/office/powerpoint/2010/main" val="1603373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C566-D8D5-4AB2-89E8-9FF446B546C3}"/>
              </a:ext>
            </a:extLst>
          </p:cNvPr>
          <p:cNvSpPr>
            <a:spLocks noGrp="1"/>
          </p:cNvSpPr>
          <p:nvPr>
            <p:ph type="title"/>
          </p:nvPr>
        </p:nvSpPr>
        <p:spPr>
          <a:xfrm>
            <a:off x="628650" y="1249869"/>
            <a:ext cx="7886700" cy="1325563"/>
          </a:xfrm>
        </p:spPr>
        <p:txBody>
          <a:bodyPr/>
          <a:lstStyle/>
          <a:p>
            <a:pPr algn="ctr"/>
            <a:r>
              <a:rPr lang="en-US" dirty="0"/>
              <a:t>Boosters</a:t>
            </a:r>
          </a:p>
        </p:txBody>
      </p:sp>
      <p:sp>
        <p:nvSpPr>
          <p:cNvPr id="3" name="Content Placeholder 2">
            <a:extLst>
              <a:ext uri="{FF2B5EF4-FFF2-40B4-BE49-F238E27FC236}">
                <a16:creationId xmlns:a16="http://schemas.microsoft.com/office/drawing/2014/main" id="{E28E28DE-7A6E-4EA5-9BC8-F2D40114C5A2}"/>
              </a:ext>
            </a:extLst>
          </p:cNvPr>
          <p:cNvSpPr>
            <a:spLocks noGrp="1"/>
          </p:cNvSpPr>
          <p:nvPr>
            <p:ph idx="1"/>
          </p:nvPr>
        </p:nvSpPr>
        <p:spPr>
          <a:xfrm>
            <a:off x="369651" y="2110901"/>
            <a:ext cx="8287966" cy="4542817"/>
          </a:xfrm>
        </p:spPr>
        <p:txBody>
          <a:bodyPr/>
          <a:lstStyle/>
          <a:p>
            <a:pPr marL="0" marR="0">
              <a:spcBef>
                <a:spcPts val="0"/>
              </a:spcBef>
              <a:spcAft>
                <a:spcPts val="0"/>
              </a:spcAft>
            </a:pPr>
            <a:r>
              <a:rPr lang="en-US" sz="2000" dirty="0">
                <a:solidFill>
                  <a:schemeClr val="accent1"/>
                </a:solidFill>
                <a:effectLst/>
                <a:ea typeface="Calibri" panose="020F0502020204030204" pitchFamily="34" charset="0"/>
              </a:rPr>
              <a:t>65+</a:t>
            </a:r>
          </a:p>
          <a:p>
            <a:pPr marL="0" marR="0">
              <a:spcBef>
                <a:spcPts val="0"/>
              </a:spcBef>
              <a:spcAft>
                <a:spcPts val="0"/>
              </a:spcAft>
            </a:pPr>
            <a:endParaRPr lang="en-US" sz="2000" dirty="0">
              <a:solidFill>
                <a:schemeClr val="accent1"/>
              </a:solidFill>
              <a:effectLst/>
              <a:ea typeface="Calibri" panose="020F0502020204030204" pitchFamily="34" charset="0"/>
            </a:endParaRPr>
          </a:p>
          <a:p>
            <a:pPr marL="0" marR="0">
              <a:spcBef>
                <a:spcPts val="0"/>
              </a:spcBef>
              <a:spcAft>
                <a:spcPts val="0"/>
              </a:spcAft>
            </a:pPr>
            <a:r>
              <a:rPr lang="en-US" sz="2000" dirty="0">
                <a:solidFill>
                  <a:schemeClr val="accent1"/>
                </a:solidFill>
                <a:effectLst/>
                <a:ea typeface="Calibri" panose="020F0502020204030204" pitchFamily="34" charset="0"/>
              </a:rPr>
              <a:t>18+ years</a:t>
            </a:r>
            <a:r>
              <a:rPr lang="en-US" sz="2000" dirty="0">
                <a:solidFill>
                  <a:schemeClr val="accent1"/>
                </a:solidFill>
                <a:ea typeface="Calibri" panose="020F0502020204030204" pitchFamily="34" charset="0"/>
              </a:rPr>
              <a:t> with medical conditions that predispose them to severe disease </a:t>
            </a:r>
          </a:p>
          <a:p>
            <a:pPr marL="457200" lvl="1">
              <a:spcBef>
                <a:spcPts val="0"/>
              </a:spcBef>
              <a:spcAft>
                <a:spcPts val="0"/>
              </a:spcAft>
            </a:pPr>
            <a:r>
              <a:rPr lang="en-US" sz="2000" dirty="0">
                <a:solidFill>
                  <a:schemeClr val="accent1"/>
                </a:solidFill>
                <a:ea typeface="Times New Roman" panose="02020603050405020304" pitchFamily="18" charset="0"/>
              </a:rPr>
              <a:t>I</a:t>
            </a:r>
            <a:r>
              <a:rPr lang="en-US" sz="2000" dirty="0">
                <a:solidFill>
                  <a:schemeClr val="accent1"/>
                </a:solidFill>
                <a:effectLst/>
                <a:ea typeface="Times New Roman" panose="02020603050405020304" pitchFamily="18" charset="0"/>
              </a:rPr>
              <a:t>mmune suppression, cancer, diabetes, Down syndrome, high blood pressure, history of heart attacks, HIV, liver disease, overweight/obesity, pregnancy, sickle cell disease, smoker, stroke, dementia, and substance use disorders</a:t>
            </a:r>
          </a:p>
          <a:p>
            <a:pPr marL="0">
              <a:spcBef>
                <a:spcPts val="0"/>
              </a:spcBef>
              <a:spcAft>
                <a:spcPts val="0"/>
              </a:spcAft>
            </a:pPr>
            <a:endParaRPr lang="en-US" sz="2000" dirty="0">
              <a:solidFill>
                <a:schemeClr val="accent1"/>
              </a:solidFill>
              <a:ea typeface="Calibri" panose="020F0502020204030204" pitchFamily="34" charset="0"/>
            </a:endParaRPr>
          </a:p>
          <a:p>
            <a:pPr marL="0">
              <a:spcBef>
                <a:spcPts val="0"/>
              </a:spcBef>
              <a:spcAft>
                <a:spcPts val="0"/>
              </a:spcAft>
            </a:pPr>
            <a:r>
              <a:rPr lang="en-US" sz="2000" dirty="0">
                <a:solidFill>
                  <a:schemeClr val="accent1"/>
                </a:solidFill>
                <a:ea typeface="Calibri" panose="020F0502020204030204" pitchFamily="34" charset="0"/>
              </a:rPr>
              <a:t>18+ years and </a:t>
            </a:r>
            <a:r>
              <a:rPr lang="en-US" sz="2000" dirty="0">
                <a:solidFill>
                  <a:schemeClr val="accent1"/>
                </a:solidFill>
                <a:effectLst/>
                <a:ea typeface="Calibri" panose="020F0502020204030204" pitchFamily="34" charset="0"/>
              </a:rPr>
              <a:t>at high risk of catching COVID-19 or transmitting it to others at risk </a:t>
            </a:r>
          </a:p>
          <a:p>
            <a:pPr marL="457200" lvl="1">
              <a:spcBef>
                <a:spcPts val="0"/>
              </a:spcBef>
              <a:spcAft>
                <a:spcPts val="0"/>
              </a:spcAft>
            </a:pPr>
            <a:r>
              <a:rPr lang="en-US" sz="2000" dirty="0">
                <a:solidFill>
                  <a:schemeClr val="accent1"/>
                </a:solidFill>
                <a:ea typeface="Calibri" panose="020F0502020204030204" pitchFamily="34" charset="0"/>
              </a:rPr>
              <a:t>healthcare workers, teachers, residents of nursing homes, and incarcerated</a:t>
            </a:r>
            <a:endParaRPr lang="en-US" sz="2000" dirty="0">
              <a:solidFill>
                <a:schemeClr val="accent1"/>
              </a:solidFill>
              <a:effectLst/>
              <a:ea typeface="Calibri" panose="020F0502020204030204" pitchFamily="34" charset="0"/>
            </a:endParaRPr>
          </a:p>
        </p:txBody>
      </p:sp>
    </p:spTree>
    <p:extLst>
      <p:ext uri="{BB962C8B-B14F-4D97-AF65-F5344CB8AC3E}">
        <p14:creationId xmlns:p14="http://schemas.microsoft.com/office/powerpoint/2010/main" val="3576831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75238BD-A1C0-493C-9DAC-1FBA6B1A8E71}"/>
              </a:ext>
            </a:extLst>
          </p:cNvPr>
          <p:cNvGraphicFramePr>
            <a:graphicFrameLocks noChangeAspect="1"/>
          </p:cNvGraphicFramePr>
          <p:nvPr>
            <p:extLst>
              <p:ext uri="{D42A27DB-BD31-4B8C-83A1-F6EECF244321}">
                <p14:modId xmlns:p14="http://schemas.microsoft.com/office/powerpoint/2010/main" val="1554762068"/>
              </p:ext>
            </p:extLst>
          </p:nvPr>
        </p:nvGraphicFramePr>
        <p:xfrm>
          <a:off x="730431" y="1962868"/>
          <a:ext cx="8949806" cy="4291062"/>
        </p:xfrm>
        <a:graphic>
          <a:graphicData uri="http://schemas.openxmlformats.org/presentationml/2006/ole">
            <mc:AlternateContent xmlns:mc="http://schemas.openxmlformats.org/markup-compatibility/2006">
              <mc:Choice xmlns:v="urn:schemas-microsoft-com:vml" Requires="v">
                <p:oleObj name="Document" r:id="rId2" imgW="6684940" imgH="3205942" progId="Word.Document.12">
                  <p:embed/>
                </p:oleObj>
              </mc:Choice>
              <mc:Fallback>
                <p:oleObj name="Document" r:id="rId2" imgW="6684940" imgH="3205942" progId="Word.Document.12">
                  <p:embed/>
                  <p:pic>
                    <p:nvPicPr>
                      <p:cNvPr id="2" name="Object 1">
                        <a:extLst>
                          <a:ext uri="{FF2B5EF4-FFF2-40B4-BE49-F238E27FC236}">
                            <a16:creationId xmlns:a16="http://schemas.microsoft.com/office/drawing/2014/main" id="{D75238BD-A1C0-493C-9DAC-1FBA6B1A8E71}"/>
                          </a:ext>
                        </a:extLst>
                      </p:cNvPr>
                      <p:cNvPicPr/>
                      <p:nvPr/>
                    </p:nvPicPr>
                    <p:blipFill>
                      <a:blip r:embed="rId3"/>
                      <a:stretch>
                        <a:fillRect/>
                      </a:stretch>
                    </p:blipFill>
                    <p:spPr>
                      <a:xfrm>
                        <a:off x="730431" y="1962868"/>
                        <a:ext cx="8949806" cy="4291062"/>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DAAEB8B-3E51-4CB4-9612-13CC7D82C76B}"/>
              </a:ext>
            </a:extLst>
          </p:cNvPr>
          <p:cNvSpPr txBox="1"/>
          <p:nvPr/>
        </p:nvSpPr>
        <p:spPr>
          <a:xfrm>
            <a:off x="4947431" y="6000015"/>
            <a:ext cx="4013343" cy="507831"/>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From Lancet April 9, 2021 Re-infection risk in Denmark</a:t>
            </a:r>
          </a:p>
          <a:p>
            <a:pPr defTabSz="685800" eaLnBrk="1" fontAlgn="auto" hangingPunct="1">
              <a:spcBef>
                <a:spcPts val="0"/>
              </a:spcBef>
              <a:spcAft>
                <a:spcPts val="0"/>
              </a:spcAft>
            </a:pPr>
            <a:r>
              <a:rPr lang="en-US" sz="1350" dirty="0">
                <a:solidFill>
                  <a:prstClr val="black"/>
                </a:solidFill>
                <a:latin typeface="Calibri" panose="020F0502020204030204"/>
              </a:rPr>
              <a:t>Hansen, et al.  The Lancet. 397:  pages 1204-1212.</a:t>
            </a:r>
          </a:p>
        </p:txBody>
      </p:sp>
      <p:sp>
        <p:nvSpPr>
          <p:cNvPr id="4" name="Title 3">
            <a:extLst>
              <a:ext uri="{FF2B5EF4-FFF2-40B4-BE49-F238E27FC236}">
                <a16:creationId xmlns:a16="http://schemas.microsoft.com/office/drawing/2014/main" id="{F7B90D31-CFDE-41E0-8E7C-203FBF5C675F}"/>
              </a:ext>
            </a:extLst>
          </p:cNvPr>
          <p:cNvSpPr>
            <a:spLocks noGrp="1"/>
          </p:cNvSpPr>
          <p:nvPr>
            <p:ph type="title"/>
          </p:nvPr>
        </p:nvSpPr>
        <p:spPr/>
        <p:txBody>
          <a:bodyPr>
            <a:normAutofit/>
          </a:bodyPr>
          <a:lstStyle/>
          <a:p>
            <a:r>
              <a:rPr lang="en-US" dirty="0"/>
              <a:t>What about natural immunity? </a:t>
            </a:r>
            <a:br>
              <a:rPr lang="en-US" dirty="0"/>
            </a:br>
            <a:r>
              <a:rPr lang="en-US" sz="2200" dirty="0"/>
              <a:t>Risk of Re-infection 78.8% from first to second waves in 2020 and may be up to 47% in older persons per study from Denmark</a:t>
            </a:r>
          </a:p>
        </p:txBody>
      </p:sp>
    </p:spTree>
    <p:extLst>
      <p:ext uri="{BB962C8B-B14F-4D97-AF65-F5344CB8AC3E}">
        <p14:creationId xmlns:p14="http://schemas.microsoft.com/office/powerpoint/2010/main" val="1619866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A84B-4084-4741-B64B-327F807B50F1}"/>
              </a:ext>
            </a:extLst>
          </p:cNvPr>
          <p:cNvSpPr>
            <a:spLocks noGrp="1"/>
          </p:cNvSpPr>
          <p:nvPr>
            <p:ph type="title"/>
          </p:nvPr>
        </p:nvSpPr>
        <p:spPr/>
        <p:txBody>
          <a:bodyPr/>
          <a:lstStyle/>
          <a:p>
            <a:r>
              <a:rPr lang="en-US" dirty="0"/>
              <a:t>Flu	</a:t>
            </a:r>
          </a:p>
        </p:txBody>
      </p:sp>
      <p:sp>
        <p:nvSpPr>
          <p:cNvPr id="3" name="Content Placeholder 2">
            <a:extLst>
              <a:ext uri="{FF2B5EF4-FFF2-40B4-BE49-F238E27FC236}">
                <a16:creationId xmlns:a16="http://schemas.microsoft.com/office/drawing/2014/main" id="{775E519B-77D4-4B4A-800F-0178CDD1DE25}"/>
              </a:ext>
            </a:extLst>
          </p:cNvPr>
          <p:cNvSpPr>
            <a:spLocks noGrp="1"/>
          </p:cNvSpPr>
          <p:nvPr>
            <p:ph idx="1"/>
          </p:nvPr>
        </p:nvSpPr>
        <p:spPr/>
        <p:txBody>
          <a:bodyPr/>
          <a:lstStyle/>
          <a:p>
            <a:r>
              <a:rPr lang="en-US" dirty="0"/>
              <a:t>Don’t forget about your annual Flu shot!!!</a:t>
            </a:r>
          </a:p>
        </p:txBody>
      </p:sp>
    </p:spTree>
    <p:extLst>
      <p:ext uri="{BB962C8B-B14F-4D97-AF65-F5344CB8AC3E}">
        <p14:creationId xmlns:p14="http://schemas.microsoft.com/office/powerpoint/2010/main" val="3853997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080C78-40CD-4261-BF99-0DE234DF0437}"/>
              </a:ext>
            </a:extLst>
          </p:cNvPr>
          <p:cNvSpPr>
            <a:spLocks noGrp="1"/>
          </p:cNvSpPr>
          <p:nvPr>
            <p:ph type="ctrTitle"/>
          </p:nvPr>
        </p:nvSpPr>
        <p:spPr/>
        <p:txBody>
          <a:bodyPr/>
          <a:lstStyle/>
          <a:p>
            <a:r>
              <a:rPr lang="en-US" dirty="0"/>
              <a:t>Impact of the Disease</a:t>
            </a:r>
          </a:p>
        </p:txBody>
      </p:sp>
    </p:spTree>
    <p:extLst>
      <p:ext uri="{BB962C8B-B14F-4D97-AF65-F5344CB8AC3E}">
        <p14:creationId xmlns:p14="http://schemas.microsoft.com/office/powerpoint/2010/main" val="3062124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F4DB8-5A25-40DF-AE97-4DB031575968}"/>
              </a:ext>
            </a:extLst>
          </p:cNvPr>
          <p:cNvPicPr>
            <a:picLocks noChangeAspect="1"/>
          </p:cNvPicPr>
          <p:nvPr/>
        </p:nvPicPr>
        <p:blipFill>
          <a:blip r:embed="rId2"/>
          <a:stretch>
            <a:fillRect/>
          </a:stretch>
        </p:blipFill>
        <p:spPr>
          <a:xfrm>
            <a:off x="661481" y="1501694"/>
            <a:ext cx="7996136" cy="4705143"/>
          </a:xfrm>
          <a:prstGeom prst="rect">
            <a:avLst/>
          </a:prstGeom>
        </p:spPr>
      </p:pic>
    </p:spTree>
    <p:extLst>
      <p:ext uri="{BB962C8B-B14F-4D97-AF65-F5344CB8AC3E}">
        <p14:creationId xmlns:p14="http://schemas.microsoft.com/office/powerpoint/2010/main" val="210993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FE11A-0109-4F25-8FFE-8C1727942A24}"/>
              </a:ext>
            </a:extLst>
          </p:cNvPr>
          <p:cNvPicPr>
            <a:picLocks noChangeAspect="1"/>
          </p:cNvPicPr>
          <p:nvPr/>
        </p:nvPicPr>
        <p:blipFill>
          <a:blip r:embed="rId2"/>
          <a:stretch>
            <a:fillRect/>
          </a:stretch>
        </p:blipFill>
        <p:spPr>
          <a:xfrm>
            <a:off x="1466850" y="1121628"/>
            <a:ext cx="6210300" cy="4181475"/>
          </a:xfrm>
          <a:prstGeom prst="rect">
            <a:avLst/>
          </a:prstGeom>
        </p:spPr>
      </p:pic>
      <p:pic>
        <p:nvPicPr>
          <p:cNvPr id="5" name="Picture 4">
            <a:extLst>
              <a:ext uri="{FF2B5EF4-FFF2-40B4-BE49-F238E27FC236}">
                <a16:creationId xmlns:a16="http://schemas.microsoft.com/office/drawing/2014/main" id="{DDC2A30A-0335-4F10-AA29-95C2703FABE3}"/>
              </a:ext>
            </a:extLst>
          </p:cNvPr>
          <p:cNvPicPr>
            <a:picLocks noChangeAspect="1"/>
          </p:cNvPicPr>
          <p:nvPr/>
        </p:nvPicPr>
        <p:blipFill>
          <a:blip r:embed="rId3"/>
          <a:stretch>
            <a:fillRect/>
          </a:stretch>
        </p:blipFill>
        <p:spPr>
          <a:xfrm>
            <a:off x="0" y="5303103"/>
            <a:ext cx="9144000" cy="1854926"/>
          </a:xfrm>
          <a:prstGeom prst="rect">
            <a:avLst/>
          </a:prstGeom>
        </p:spPr>
      </p:pic>
    </p:spTree>
    <p:extLst>
      <p:ext uri="{BB962C8B-B14F-4D97-AF65-F5344CB8AC3E}">
        <p14:creationId xmlns:p14="http://schemas.microsoft.com/office/powerpoint/2010/main" val="221398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A916-9A5C-4DFA-BCDC-D1398E579536}"/>
              </a:ext>
            </a:extLst>
          </p:cNvPr>
          <p:cNvSpPr>
            <a:spLocks noGrp="1"/>
          </p:cNvSpPr>
          <p:nvPr>
            <p:ph type="title"/>
          </p:nvPr>
        </p:nvSpPr>
        <p:spPr/>
        <p:txBody>
          <a:bodyPr/>
          <a:lstStyle/>
          <a:p>
            <a:pPr algn="ctr"/>
            <a:r>
              <a:rPr lang="en-US" dirty="0"/>
              <a:t>South Carolina      10/3/2021</a:t>
            </a:r>
          </a:p>
        </p:txBody>
      </p:sp>
      <p:sp>
        <p:nvSpPr>
          <p:cNvPr id="3" name="Content Placeholder 2">
            <a:extLst>
              <a:ext uri="{FF2B5EF4-FFF2-40B4-BE49-F238E27FC236}">
                <a16:creationId xmlns:a16="http://schemas.microsoft.com/office/drawing/2014/main" id="{1ABE3ED0-78D8-4478-B12B-38CAC48FDFB8}"/>
              </a:ext>
            </a:extLst>
          </p:cNvPr>
          <p:cNvSpPr>
            <a:spLocks noGrp="1"/>
          </p:cNvSpPr>
          <p:nvPr>
            <p:ph sz="half" idx="1"/>
          </p:nvPr>
        </p:nvSpPr>
        <p:spPr/>
        <p:txBody>
          <a:bodyPr/>
          <a:lstStyle/>
          <a:p>
            <a:r>
              <a:rPr lang="en-US" dirty="0"/>
              <a:t>867,326 </a:t>
            </a:r>
          </a:p>
          <a:p>
            <a:pPr lvl="1"/>
            <a:r>
              <a:rPr lang="en-US" dirty="0"/>
              <a:t>confirmed &amp; probable cases</a:t>
            </a:r>
          </a:p>
          <a:p>
            <a:pPr lvl="1"/>
            <a:endParaRPr lang="en-US" dirty="0"/>
          </a:p>
          <a:p>
            <a:r>
              <a:rPr lang="en-US" dirty="0"/>
              <a:t>29,363 hospitalizations</a:t>
            </a:r>
          </a:p>
          <a:p>
            <a:pPr lvl="1"/>
            <a:r>
              <a:rPr lang="en-US" dirty="0"/>
              <a:t>3.39% of known cases</a:t>
            </a:r>
          </a:p>
          <a:p>
            <a:pPr lvl="1"/>
            <a:endParaRPr lang="en-US" dirty="0"/>
          </a:p>
          <a:p>
            <a:endParaRPr lang="en-US" dirty="0"/>
          </a:p>
          <a:p>
            <a:endParaRPr lang="en-US" dirty="0"/>
          </a:p>
        </p:txBody>
      </p:sp>
      <p:sp>
        <p:nvSpPr>
          <p:cNvPr id="4" name="Content Placeholder 3">
            <a:extLst>
              <a:ext uri="{FF2B5EF4-FFF2-40B4-BE49-F238E27FC236}">
                <a16:creationId xmlns:a16="http://schemas.microsoft.com/office/drawing/2014/main" id="{9ED27701-DE03-42E1-81DC-941AB89BF876}"/>
              </a:ext>
            </a:extLst>
          </p:cNvPr>
          <p:cNvSpPr>
            <a:spLocks noGrp="1"/>
          </p:cNvSpPr>
          <p:nvPr>
            <p:ph sz="half" idx="2"/>
          </p:nvPr>
        </p:nvSpPr>
        <p:spPr/>
        <p:txBody>
          <a:bodyPr/>
          <a:lstStyle/>
          <a:p>
            <a:r>
              <a:rPr lang="en-US" dirty="0"/>
              <a:t>12,729 deaths</a:t>
            </a:r>
          </a:p>
          <a:p>
            <a:endParaRPr lang="en-US" dirty="0"/>
          </a:p>
          <a:p>
            <a:pPr lvl="1"/>
            <a:r>
              <a:rPr lang="en-US" dirty="0"/>
              <a:t>1.47% of known cases</a:t>
            </a:r>
          </a:p>
          <a:p>
            <a:pPr lvl="1"/>
            <a:endParaRPr lang="en-US" dirty="0"/>
          </a:p>
        </p:txBody>
      </p:sp>
    </p:spTree>
    <p:extLst>
      <p:ext uri="{BB962C8B-B14F-4D97-AF65-F5344CB8AC3E}">
        <p14:creationId xmlns:p14="http://schemas.microsoft.com/office/powerpoint/2010/main" val="4125986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953477-DE2F-459F-9EF0-816B503BAD38}"/>
              </a:ext>
            </a:extLst>
          </p:cNvPr>
          <p:cNvPicPr>
            <a:picLocks noChangeAspect="1"/>
          </p:cNvPicPr>
          <p:nvPr/>
        </p:nvPicPr>
        <p:blipFill rotWithShape="1">
          <a:blip r:embed="rId3"/>
          <a:srcRect l="5488" t="23874" r="50000" b="16939"/>
          <a:stretch/>
        </p:blipFill>
        <p:spPr>
          <a:xfrm>
            <a:off x="2026751" y="1248937"/>
            <a:ext cx="7117250" cy="5323313"/>
          </a:xfrm>
          <a:prstGeom prst="rect">
            <a:avLst/>
          </a:prstGeom>
        </p:spPr>
      </p:pic>
      <p:sp>
        <p:nvSpPr>
          <p:cNvPr id="2" name="Title 1">
            <a:extLst>
              <a:ext uri="{FF2B5EF4-FFF2-40B4-BE49-F238E27FC236}">
                <a16:creationId xmlns:a16="http://schemas.microsoft.com/office/drawing/2014/main" id="{FF3FDAF5-59EC-4465-B1BF-A86A9FCF3C2A}"/>
              </a:ext>
            </a:extLst>
          </p:cNvPr>
          <p:cNvSpPr>
            <a:spLocks noGrp="1"/>
          </p:cNvSpPr>
          <p:nvPr>
            <p:ph type="title"/>
          </p:nvPr>
        </p:nvSpPr>
        <p:spPr>
          <a:xfrm>
            <a:off x="289932" y="3584034"/>
            <a:ext cx="4572000" cy="2794464"/>
          </a:xfrm>
        </p:spPr>
        <p:txBody>
          <a:bodyPr/>
          <a:lstStyle/>
          <a:p>
            <a:r>
              <a:rPr lang="en-US" sz="3200" dirty="0"/>
              <a:t>Rate of COVID-19 Cases per 10,000 population </a:t>
            </a:r>
            <a:br>
              <a:rPr lang="en-US" sz="3200" dirty="0"/>
            </a:br>
            <a:r>
              <a:rPr lang="en-US" sz="2000" dirty="0"/>
              <a:t>8/28/21-9/28/21</a:t>
            </a:r>
            <a:endParaRPr lang="en-US" sz="3200" dirty="0"/>
          </a:p>
        </p:txBody>
      </p:sp>
      <p:sp>
        <p:nvSpPr>
          <p:cNvPr id="6" name="TextBox 5">
            <a:extLst>
              <a:ext uri="{FF2B5EF4-FFF2-40B4-BE49-F238E27FC236}">
                <a16:creationId xmlns:a16="http://schemas.microsoft.com/office/drawing/2014/main" id="{AB6C7CF4-473C-4A1B-9EB7-D4E34336108F}"/>
              </a:ext>
            </a:extLst>
          </p:cNvPr>
          <p:cNvSpPr txBox="1"/>
          <p:nvPr/>
        </p:nvSpPr>
        <p:spPr>
          <a:xfrm>
            <a:off x="6598751" y="6378498"/>
            <a:ext cx="2365135" cy="369332"/>
          </a:xfrm>
          <a:prstGeom prst="rect">
            <a:avLst/>
          </a:prstGeom>
          <a:noFill/>
        </p:spPr>
        <p:txBody>
          <a:bodyPr wrap="none" rtlCol="0">
            <a:spAutoFit/>
          </a:bodyPr>
          <a:lstStyle/>
          <a:p>
            <a:r>
              <a:rPr lang="en-US" dirty="0"/>
              <a:t>Source: SCDHEC.gov</a:t>
            </a:r>
          </a:p>
        </p:txBody>
      </p:sp>
    </p:spTree>
    <p:extLst>
      <p:ext uri="{BB962C8B-B14F-4D97-AF65-F5344CB8AC3E}">
        <p14:creationId xmlns:p14="http://schemas.microsoft.com/office/powerpoint/2010/main" val="1094249925"/>
      </p:ext>
    </p:extLst>
  </p:cSld>
  <p:clrMapOvr>
    <a:masterClrMapping/>
  </p:clrMapOvr>
</p:sld>
</file>

<file path=ppt/theme/theme1.xml><?xml version="1.0" encoding="utf-8"?>
<a:theme xmlns:a="http://schemas.openxmlformats.org/drawingml/2006/main" name="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 [Read-Only] [Compatibility Mode]" id="{C210F3FB-9BF7-460E-B5BC-52338E6734F9}" vid="{4A642A16-C698-4DAE-894C-3B0DF56C3C00}"/>
    </a:ext>
  </a:extLst>
</a:theme>
</file>

<file path=ppt/theme/theme2.xml><?xml version="1.0" encoding="utf-8"?>
<a:theme xmlns:a="http://schemas.openxmlformats.org/drawingml/2006/main" name="Custom Design">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 [Read-Only] [Compatibility Mode]" id="{C210F3FB-9BF7-460E-B5BC-52338E6734F9}" vid="{8CC20108-FFCE-45DB-8B5E-1E42E2269AAA}"/>
    </a:ext>
  </a:extLst>
</a:theme>
</file>

<file path=ppt/theme/theme3.xml><?xml version="1.0" encoding="utf-8"?>
<a:theme xmlns:a="http://schemas.openxmlformats.org/drawingml/2006/main" name="Contact U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 [Read-Only] [Compatibility Mode]" id="{C210F3FB-9BF7-460E-B5BC-52338E6734F9}" vid="{DE938F73-9D22-41A7-8576-6E3E22D75E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4835CDE2F7914F9210A37E626A3B72" ma:contentTypeVersion="11" ma:contentTypeDescription="Create a new document." ma:contentTypeScope="" ma:versionID="ea0255ff9011e85b3874a54c6cd0f857">
  <xsd:schema xmlns:xsd="http://www.w3.org/2001/XMLSchema" xmlns:xs="http://www.w3.org/2001/XMLSchema" xmlns:p="http://schemas.microsoft.com/office/2006/metadata/properties" xmlns:ns3="019a943b-e4b5-4db5-bfef-def2a7273b4d" xmlns:ns4="b3d6d4a1-2e58-4041-831d-a527c6dd2855" targetNamespace="http://schemas.microsoft.com/office/2006/metadata/properties" ma:root="true" ma:fieldsID="51c6fdd20ea0b50fe4659530a4c70346" ns3:_="" ns4:_="">
    <xsd:import namespace="019a943b-e4b5-4db5-bfef-def2a7273b4d"/>
    <xsd:import namespace="b3d6d4a1-2e58-4041-831d-a527c6dd285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9a943b-e4b5-4db5-bfef-def2a7273b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d6d4a1-2e58-4041-831d-a527c6dd285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5C67ED-BC5A-4326-A73D-FC0A805DE972}">
  <ds:schemaRefs>
    <ds:schemaRef ds:uri="http://schemas.microsoft.com/office/infopath/2007/PartnerControls"/>
    <ds:schemaRef ds:uri="http://purl.org/dc/elements/1.1/"/>
    <ds:schemaRef ds:uri="http://schemas.microsoft.com/office/2006/metadata/properties"/>
    <ds:schemaRef ds:uri="019a943b-e4b5-4db5-bfef-def2a7273b4d"/>
    <ds:schemaRef ds:uri="http://purl.org/dc/terms/"/>
    <ds:schemaRef ds:uri="b3d6d4a1-2e58-4041-831d-a527c6dd2855"/>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EACF115-1FAD-42E4-A094-7F676783CE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9a943b-e4b5-4db5-bfef-def2a7273b4d"/>
    <ds:schemaRef ds:uri="b3d6d4a1-2e58-4041-831d-a527c6dd28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0988DF-4396-4AD3-88C3-30565A9835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DHEC_White_Standard (2)</Template>
  <TotalTime>11667</TotalTime>
  <Words>2104</Words>
  <Application>Microsoft Office PowerPoint</Application>
  <PresentationFormat>On-screen Show (4:3)</PresentationFormat>
  <Paragraphs>254</Paragraphs>
  <Slides>44</Slides>
  <Notes>36</Notes>
  <HiddenSlides>3</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44</vt:i4>
      </vt:variant>
    </vt:vector>
  </HeadingPairs>
  <TitlesOfParts>
    <vt:vector size="59" baseType="lpstr">
      <vt:lpstr>Montserrat</vt:lpstr>
      <vt:lpstr>Calibri Light</vt:lpstr>
      <vt:lpstr>Open Sans</vt:lpstr>
      <vt:lpstr>Century Gothic</vt:lpstr>
      <vt:lpstr>Calibri</vt:lpstr>
      <vt:lpstr>Merriweather</vt:lpstr>
      <vt:lpstr>Symbol</vt:lpstr>
      <vt:lpstr>Arial</vt:lpstr>
      <vt:lpstr>Courier New</vt:lpstr>
      <vt:lpstr>Cover (Title Slide)</vt:lpstr>
      <vt:lpstr>Custom Design</vt:lpstr>
      <vt:lpstr>Contact Us</vt:lpstr>
      <vt:lpstr>Office Theme</vt:lpstr>
      <vt:lpstr>Office Theme</vt:lpstr>
      <vt:lpstr>Document</vt:lpstr>
      <vt:lpstr>PowerPoint Presentation</vt:lpstr>
      <vt:lpstr>COVID-19 Response 10/8/2021</vt:lpstr>
      <vt:lpstr>DHEC Regions</vt:lpstr>
      <vt:lpstr>DHEC’s Role in the Response</vt:lpstr>
      <vt:lpstr>Impact of the Disease</vt:lpstr>
      <vt:lpstr>PowerPoint Presentation</vt:lpstr>
      <vt:lpstr>PowerPoint Presentation</vt:lpstr>
      <vt:lpstr>South Carolina      10/3/2021</vt:lpstr>
      <vt:lpstr>Rate of COVID-19 Cases per 10,000 population  8/28/21-9/28/21</vt:lpstr>
      <vt:lpstr>PowerPoint Presentation</vt:lpstr>
      <vt:lpstr>% COVID-19 Cases ever Hospitalized 3/4/2020-9/28/2021</vt:lpstr>
      <vt:lpstr>Acute Hospital Bed Occupancy 9/29/21</vt:lpstr>
      <vt:lpstr>Long Term Care Facilities with at least one case of COVID-19 in the last 2 weeks as of 9/28/21</vt:lpstr>
      <vt:lpstr>12,729 Lives Lost to COVID-19</vt:lpstr>
      <vt:lpstr>Reported Deaths due to COVID-19, total</vt:lpstr>
      <vt:lpstr>PowerPoint Presentation</vt:lpstr>
      <vt:lpstr>Prevention</vt:lpstr>
      <vt:lpstr>Best Prevention Measures</vt:lpstr>
      <vt:lpstr>PowerPoint Presentation</vt:lpstr>
      <vt:lpstr> Masks do work</vt:lpstr>
      <vt:lpstr>PowerPoint Presentation</vt:lpstr>
      <vt:lpstr>PowerPoint Presentation</vt:lpstr>
      <vt:lpstr>% Population aged 12+ fully vaccinated as of 9/26/21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Boosters vs. 3rd doses</vt:lpstr>
      <vt:lpstr>3rd doses</vt:lpstr>
      <vt:lpstr>Boosters</vt:lpstr>
      <vt:lpstr>Boosters</vt:lpstr>
      <vt:lpstr>What about natural immunity?  Risk of Re-infection 78.8% from first to second waves in 2020 and may be up to 47% in older persons per study from Denmark</vt:lpstr>
      <vt:lpstr>Flu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Guess that Pathogen?</dc:title>
  <dc:creator>Radcliffe, Rachel</dc:creator>
  <cp:lastModifiedBy>Justine Allen</cp:lastModifiedBy>
  <cp:revision>436</cp:revision>
  <cp:lastPrinted>2020-08-26T13:53:14Z</cp:lastPrinted>
  <dcterms:created xsi:type="dcterms:W3CDTF">2018-05-21T18:21:20Z</dcterms:created>
  <dcterms:modified xsi:type="dcterms:W3CDTF">2021-10-07T18:41:18Z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0x010100504835CDE2F7914F9210A37E626A3B72</vt:lpwstr>
  </property>
</Properties>
</file>