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3"/>
    <p:sldMasterId id="2147483699" r:id="rId4"/>
    <p:sldMasterId id="2147483679" r:id="rId5"/>
    <p:sldMasterId id="2147483682" r:id="rId6"/>
    <p:sldMasterId id="2147483700" r:id="rId7"/>
  </p:sldMasterIdLst>
  <p:notesMasterIdLst>
    <p:notesMasterId r:id="rId12"/>
  </p:notesMasterIdLst>
  <p:sldIdLst>
    <p:sldId id="4220" r:id="rId8"/>
    <p:sldId id="256" r:id="rId9"/>
    <p:sldId id="257" r:id="rId10"/>
    <p:sldId id="258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Black" panose="00000A00000000000000" pitchFamily="2" charset="0"/>
      <p:bold r:id="rId27"/>
    </p:embeddedFont>
    <p:embeddedFont>
      <p:font typeface="Montserrat Medium" pitchFamily="2" charset="0"/>
      <p:regular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Playfair Display" panose="00000500000000000000" pitchFamily="2" charset="0"/>
      <p:regular r:id="rId33"/>
      <p:bold r:id="rId34"/>
      <p:italic r:id="rId35"/>
      <p:boldItalic r:id="rId36"/>
    </p:embeddedFont>
    <p:embeddedFont>
      <p:font typeface="Tinos" panose="020B060402020202020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CF670-6DB8-4156-9B08-25E6191C9F65}" v="7" dt="2023-07-13T18:00:51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9" Type="http://schemas.openxmlformats.org/officeDocument/2006/relationships/font" Target="fonts/font17.fntdata"/><Relationship Id="rId11" Type="http://schemas.openxmlformats.org/officeDocument/2006/relationships/slide" Target="slides/slide4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49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font" Target="fonts/font32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font" Target="fonts/font31.fntdata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viewProps" Target="viewProps.xml"/><Relationship Id="rId20" Type="http://schemas.openxmlformats.org/officeDocument/2006/relationships/font" Target="fonts/font8.fntdata"/><Relationship Id="rId41" Type="http://schemas.openxmlformats.org/officeDocument/2006/relationships/font" Target="fonts/font2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Allen" userId="74a19456-9297-4ccb-83db-a0ad0cec6ea4" providerId="ADAL" clId="{08ECF670-6DB8-4156-9B08-25E6191C9F65}"/>
    <pc:docChg chg="undo custSel addSld delSld modSld delMainMaster">
      <pc:chgData name="Justine Allen" userId="74a19456-9297-4ccb-83db-a0ad0cec6ea4" providerId="ADAL" clId="{08ECF670-6DB8-4156-9B08-25E6191C9F65}" dt="2023-07-13T18:01:51.997" v="182" actId="14100"/>
      <pc:docMkLst>
        <pc:docMk/>
      </pc:docMkLst>
      <pc:sldChg chg="modSp add del mod">
        <pc:chgData name="Justine Allen" userId="74a19456-9297-4ccb-83db-a0ad0cec6ea4" providerId="ADAL" clId="{08ECF670-6DB8-4156-9B08-25E6191C9F65}" dt="2023-07-13T18:00:48.450" v="177"/>
        <pc:sldMkLst>
          <pc:docMk/>
          <pc:sldMk cId="429890097" sldId="256"/>
        </pc:sldMkLst>
        <pc:spChg chg="mod">
          <ac:chgData name="Justine Allen" userId="74a19456-9297-4ccb-83db-a0ad0cec6ea4" providerId="ADAL" clId="{08ECF670-6DB8-4156-9B08-25E6191C9F65}" dt="2023-07-13T18:00:48.450" v="177"/>
          <ac:spMkLst>
            <pc:docMk/>
            <pc:sldMk cId="429890097" sldId="256"/>
            <ac:spMk id="2" creationId="{0097C44C-598C-8BA5-616E-D7A858EE5BA1}"/>
          </ac:spMkLst>
        </pc:spChg>
      </pc:sldChg>
      <pc:sldChg chg="modSp add del mod">
        <pc:chgData name="Justine Allen" userId="74a19456-9297-4ccb-83db-a0ad0cec6ea4" providerId="ADAL" clId="{08ECF670-6DB8-4156-9B08-25E6191C9F65}" dt="2023-07-13T18:00:48.450" v="177"/>
        <pc:sldMkLst>
          <pc:docMk/>
          <pc:sldMk cId="3566271896" sldId="257"/>
        </pc:sldMkLst>
        <pc:spChg chg="mod">
          <ac:chgData name="Justine Allen" userId="74a19456-9297-4ccb-83db-a0ad0cec6ea4" providerId="ADAL" clId="{08ECF670-6DB8-4156-9B08-25E6191C9F65}" dt="2023-07-13T18:00:48.450" v="177"/>
          <ac:spMkLst>
            <pc:docMk/>
            <pc:sldMk cId="3566271896" sldId="257"/>
            <ac:spMk id="3" creationId="{274E6431-137D-55FD-FE6F-1A033E086EDC}"/>
          </ac:spMkLst>
        </pc:spChg>
      </pc:sldChg>
      <pc:sldChg chg="add del">
        <pc:chgData name="Justine Allen" userId="74a19456-9297-4ccb-83db-a0ad0cec6ea4" providerId="ADAL" clId="{08ECF670-6DB8-4156-9B08-25E6191C9F65}" dt="2023-07-13T18:00:48.450" v="177"/>
        <pc:sldMkLst>
          <pc:docMk/>
          <pc:sldMk cId="13504984" sldId="258"/>
        </pc:sldMkLst>
      </pc:sldChg>
      <pc:sldChg chg="addSp delSp modSp mod">
        <pc:chgData name="Justine Allen" userId="74a19456-9297-4ccb-83db-a0ad0cec6ea4" providerId="ADAL" clId="{08ECF670-6DB8-4156-9B08-25E6191C9F65}" dt="2023-07-13T18:01:51.997" v="182" actId="14100"/>
        <pc:sldMkLst>
          <pc:docMk/>
          <pc:sldMk cId="1769625664" sldId="4220"/>
        </pc:sldMkLst>
        <pc:spChg chg="mod">
          <ac:chgData name="Justine Allen" userId="74a19456-9297-4ccb-83db-a0ad0cec6ea4" providerId="ADAL" clId="{08ECF670-6DB8-4156-9B08-25E6191C9F65}" dt="2023-07-13T18:01:33.423" v="178" actId="2711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Justine Allen" userId="74a19456-9297-4ccb-83db-a0ad0cec6ea4" providerId="ADAL" clId="{08ECF670-6DB8-4156-9B08-25E6191C9F65}" dt="2023-07-13T18:01:51.997" v="182" actId="14100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Justine Allen" userId="74a19456-9297-4ccb-83db-a0ad0cec6ea4" providerId="ADAL" clId="{08ECF670-6DB8-4156-9B08-25E6191C9F65}" dt="2023-07-13T17:58:55.046" v="151" actId="6549"/>
          <ac:spMkLst>
            <pc:docMk/>
            <pc:sldMk cId="1769625664" sldId="4220"/>
            <ac:spMk id="12" creationId="{36492090-DDEF-40FC-BCE6-8DC048D8E8F5}"/>
          </ac:spMkLst>
        </pc:spChg>
        <pc:spChg chg="mod">
          <ac:chgData name="Justine Allen" userId="74a19456-9297-4ccb-83db-a0ad0cec6ea4" providerId="ADAL" clId="{08ECF670-6DB8-4156-9B08-25E6191C9F65}" dt="2023-07-13T18:01:45.764" v="180" actId="2711"/>
          <ac:spMkLst>
            <pc:docMk/>
            <pc:sldMk cId="1769625664" sldId="4220"/>
            <ac:spMk id="16" creationId="{FD0C9544-2421-4646-A492-FA7D52C9D353}"/>
          </ac:spMkLst>
        </pc:spChg>
        <pc:picChg chg="add del mod">
          <ac:chgData name="Justine Allen" userId="74a19456-9297-4ccb-83db-a0ad0cec6ea4" providerId="ADAL" clId="{08ECF670-6DB8-4156-9B08-25E6191C9F65}" dt="2023-07-13T17:56:59.584" v="65"/>
          <ac:picMkLst>
            <pc:docMk/>
            <pc:sldMk cId="1769625664" sldId="4220"/>
            <ac:picMk id="3" creationId="{E939D952-A67F-4926-3CBF-EDF618350E54}"/>
          </ac:picMkLst>
        </pc:picChg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3672843582" sldId="4221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1276086501" sldId="4222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2647066805" sldId="4223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1095548554" sldId="4224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1306950655" sldId="4225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1223208227" sldId="4226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4023252934" sldId="4227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1668861887" sldId="4228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638541805" sldId="4229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1506236937" sldId="4230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2901771779" sldId="4231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2898714456" sldId="4232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1637225815" sldId="4233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1067962333" sldId="4234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696734081" sldId="4235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3256877838" sldId="4236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2141255792" sldId="4237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3535393223" sldId="4238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1587307687" sldId="4239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2832025115" sldId="4240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1111520685" sldId="4241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1853150529" sldId="4242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1767325151" sldId="4243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3589051065" sldId="4244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4011321157" sldId="4245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2677429987" sldId="4246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2727496617" sldId="4247"/>
        </pc:sldMkLst>
      </pc:sldChg>
      <pc:sldChg chg="del">
        <pc:chgData name="Justine Allen" userId="74a19456-9297-4ccb-83db-a0ad0cec6ea4" providerId="ADAL" clId="{08ECF670-6DB8-4156-9B08-25E6191C9F65}" dt="2023-07-13T17:54:34.281" v="0" actId="47"/>
        <pc:sldMkLst>
          <pc:docMk/>
          <pc:sldMk cId="329104045" sldId="4248"/>
        </pc:sldMkLst>
      </pc:sldChg>
      <pc:sldMasterChg chg="del delSldLayout">
        <pc:chgData name="Justine Allen" userId="74a19456-9297-4ccb-83db-a0ad0cec6ea4" providerId="ADAL" clId="{08ECF670-6DB8-4156-9B08-25E6191C9F65}" dt="2023-07-13T17:54:34.281" v="0" actId="47"/>
        <pc:sldMasterMkLst>
          <pc:docMk/>
          <pc:sldMasterMk cId="0" sldId="2147483671"/>
        </pc:sldMasterMkLst>
        <pc:sldLayoutChg chg="del">
          <pc:chgData name="Justine Allen" userId="74a19456-9297-4ccb-83db-a0ad0cec6ea4" providerId="ADAL" clId="{08ECF670-6DB8-4156-9B08-25E6191C9F65}" dt="2023-07-13T17:54:34.281" v="0" actId="47"/>
          <pc:sldLayoutMkLst>
            <pc:docMk/>
            <pc:sldMasterMk cId="0" sldId="2147483671"/>
            <pc:sldLayoutMk cId="0" sldId="2147483660"/>
          </pc:sldLayoutMkLst>
        </pc:sldLayoutChg>
        <pc:sldLayoutChg chg="del">
          <pc:chgData name="Justine Allen" userId="74a19456-9297-4ccb-83db-a0ad0cec6ea4" providerId="ADAL" clId="{08ECF670-6DB8-4156-9B08-25E6191C9F65}" dt="2023-07-13T17:54:34.281" v="0" actId="47"/>
          <pc:sldLayoutMkLst>
            <pc:docMk/>
            <pc:sldMasterMk cId="0" sldId="2147483671"/>
            <pc:sldLayoutMk cId="0" sldId="2147483665"/>
          </pc:sldLayoutMkLst>
        </pc:sldLayoutChg>
        <pc:sldLayoutChg chg="del">
          <pc:chgData name="Justine Allen" userId="74a19456-9297-4ccb-83db-a0ad0cec6ea4" providerId="ADAL" clId="{08ECF670-6DB8-4156-9B08-25E6191C9F65}" dt="2023-07-13T17:54:34.281" v="0" actId="47"/>
          <pc:sldLayoutMkLst>
            <pc:docMk/>
            <pc:sldMasterMk cId="0" sldId="2147483671"/>
            <pc:sldLayoutMk cId="0" sldId="2147483666"/>
          </pc:sldLayoutMkLst>
        </pc:sldLayoutChg>
        <pc:sldLayoutChg chg="del">
          <pc:chgData name="Justine Allen" userId="74a19456-9297-4ccb-83db-a0ad0cec6ea4" providerId="ADAL" clId="{08ECF670-6DB8-4156-9B08-25E6191C9F65}" dt="2023-07-13T17:54:34.281" v="0" actId="47"/>
          <pc:sldLayoutMkLst>
            <pc:docMk/>
            <pc:sldMasterMk cId="0" sldId="2147483671"/>
            <pc:sldLayoutMk cId="0" sldId="2147483667"/>
          </pc:sldLayoutMkLst>
        </pc:sldLayoutChg>
        <pc:sldLayoutChg chg="del">
          <pc:chgData name="Justine Allen" userId="74a19456-9297-4ccb-83db-a0ad0cec6ea4" providerId="ADAL" clId="{08ECF670-6DB8-4156-9B08-25E6191C9F65}" dt="2023-07-13T17:54:34.281" v="0" actId="47"/>
          <pc:sldLayoutMkLst>
            <pc:docMk/>
            <pc:sldMasterMk cId="0" sldId="2147483671"/>
            <pc:sldLayoutMk cId="0" sldId="2147483668"/>
          </pc:sldLayoutMkLst>
        </pc:sldLayoutChg>
        <pc:sldLayoutChg chg="del">
          <pc:chgData name="Justine Allen" userId="74a19456-9297-4ccb-83db-a0ad0cec6ea4" providerId="ADAL" clId="{08ECF670-6DB8-4156-9B08-25E6191C9F65}" dt="2023-07-13T17:54:34.281" v="0" actId="47"/>
          <pc:sldLayoutMkLst>
            <pc:docMk/>
            <pc:sldMasterMk cId="0" sldId="2147483671"/>
            <pc:sldLayoutMk cId="0" sldId="2147483700"/>
          </pc:sldLayoutMkLst>
        </pc:sldLayoutChg>
        <pc:sldLayoutChg chg="del">
          <pc:chgData name="Justine Allen" userId="74a19456-9297-4ccb-83db-a0ad0cec6ea4" providerId="ADAL" clId="{08ECF670-6DB8-4156-9B08-25E6191C9F65}" dt="2023-07-13T17:54:34.281" v="0" actId="47"/>
          <pc:sldLayoutMkLst>
            <pc:docMk/>
            <pc:sldMasterMk cId="0" sldId="2147483671"/>
            <pc:sldLayoutMk cId="0" sldId="214748370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organic-02.png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4D4A56"/>
                </a:solidFill>
              </a:defRPr>
            </a:lvl1pPr>
            <a:lvl2pPr lvl="1" algn="ctr">
              <a:buNone/>
              <a:defRPr>
                <a:solidFill>
                  <a:srgbClr val="4D4A56"/>
                </a:solidFill>
              </a:defRPr>
            </a:lvl2pPr>
            <a:lvl3pPr lvl="2" algn="ctr">
              <a:buNone/>
              <a:defRPr>
                <a:solidFill>
                  <a:srgbClr val="4D4A56"/>
                </a:solidFill>
              </a:defRPr>
            </a:lvl3pPr>
            <a:lvl4pPr lvl="3" algn="ctr">
              <a:buNone/>
              <a:defRPr>
                <a:solidFill>
                  <a:srgbClr val="4D4A56"/>
                </a:solidFill>
              </a:defRPr>
            </a:lvl4pPr>
            <a:lvl5pPr lvl="4" algn="ctr">
              <a:buNone/>
              <a:defRPr>
                <a:solidFill>
                  <a:srgbClr val="4D4A56"/>
                </a:solidFill>
              </a:defRPr>
            </a:lvl5pPr>
            <a:lvl6pPr lvl="5" algn="ctr">
              <a:buNone/>
              <a:defRPr>
                <a:solidFill>
                  <a:srgbClr val="4D4A56"/>
                </a:solidFill>
              </a:defRPr>
            </a:lvl6pPr>
            <a:lvl7pPr lvl="6" algn="ctr">
              <a:buNone/>
              <a:defRPr>
                <a:solidFill>
                  <a:srgbClr val="4D4A56"/>
                </a:solidFill>
              </a:defRPr>
            </a:lvl7pPr>
            <a:lvl8pPr lvl="7" algn="ctr">
              <a:buNone/>
              <a:defRPr>
                <a:solidFill>
                  <a:srgbClr val="4D4A56"/>
                </a:solidFill>
              </a:defRPr>
            </a:lvl8pPr>
            <a:lvl9pPr lvl="8" algn="ctr">
              <a:buNone/>
              <a:defRPr>
                <a:solidFill>
                  <a:srgbClr val="4D4A5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s">
  <p:cSld name="BLANK_1_1_1"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CB138F-5A14-49FF-BF8B-4696FF65210D}" type="datetimeFigureOut">
              <a:rPr lang="en-US"/>
              <a:t>7/13/2023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D2DB14D-9FE4-4290-8DFB-6D7A976C3B2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320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79997"/>
            <a:ext cx="3886200" cy="27367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79997"/>
            <a:ext cx="3886200" cy="27367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020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67733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54761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2695"/>
            <a:ext cx="3868340" cy="2763441"/>
          </a:xfrm>
        </p:spPr>
        <p:txBody>
          <a:bodyPr/>
          <a:lstStyle>
            <a:lvl1pPr>
              <a:defRPr sz="2100">
                <a:solidFill>
                  <a:srgbClr val="84BD00"/>
                </a:solidFill>
              </a:defRPr>
            </a:lvl1pPr>
            <a:lvl2pPr>
              <a:defRPr sz="1800">
                <a:solidFill>
                  <a:srgbClr val="84BD00"/>
                </a:solidFill>
              </a:defRPr>
            </a:lvl2pPr>
            <a:lvl3pPr>
              <a:defRPr sz="1500">
                <a:solidFill>
                  <a:srgbClr val="84BD00"/>
                </a:solidFill>
              </a:defRPr>
            </a:lvl3pPr>
            <a:lvl4pPr>
              <a:defRPr sz="1350"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54761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72695"/>
            <a:ext cx="3887391" cy="2763441"/>
          </a:xfrm>
        </p:spPr>
        <p:txBody>
          <a:bodyPr/>
          <a:lstStyle>
            <a:lvl1pPr>
              <a:defRPr sz="2100"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4835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61055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8724"/>
            <a:ext cx="4629150" cy="3572194"/>
          </a:xfrm>
        </p:spPr>
        <p:txBody>
          <a:bodyPr/>
          <a:lstStyle>
            <a:lvl1pPr>
              <a:defRPr sz="2100">
                <a:solidFill>
                  <a:srgbClr val="84BD00"/>
                </a:solidFill>
              </a:defRPr>
            </a:lvl1pPr>
            <a:lvl2pPr>
              <a:defRPr sz="1800">
                <a:solidFill>
                  <a:srgbClr val="84BD00"/>
                </a:solidFill>
              </a:defRPr>
            </a:lvl2pPr>
            <a:lvl3pPr>
              <a:defRPr sz="1500">
                <a:solidFill>
                  <a:srgbClr val="84BD00"/>
                </a:solidFill>
              </a:defRPr>
            </a:lvl3pPr>
            <a:lvl4pPr>
              <a:defRPr sz="1350">
                <a:solidFill>
                  <a:srgbClr val="84BD00"/>
                </a:solidFill>
              </a:defRPr>
            </a:lvl4pPr>
            <a:lvl5pPr>
              <a:defRPr sz="1200">
                <a:solidFill>
                  <a:srgbClr val="84BD00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61205"/>
            <a:ext cx="2949178" cy="2769713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16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68125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065794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68275"/>
            <a:ext cx="2949178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808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3375" y="452887"/>
            <a:ext cx="4382218" cy="1714500"/>
          </a:xfrm>
        </p:spPr>
        <p:txBody>
          <a:bodyPr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375" y="2264434"/>
            <a:ext cx="4382218" cy="56287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D38DE4-1F2B-4C0D-ADEE-21C620B866B0}" type="datetimeFigureOut">
              <a:rPr lang="en-US"/>
              <a:pPr>
                <a:defRPr/>
              </a:pPr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D40DEFE-E6EC-4511-987E-2546E8837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05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D021C3-2519-4F06-A446-B38230B5787B}" type="datetimeFigureOut">
              <a:rPr lang="en-US"/>
              <a:pPr>
                <a:defRPr/>
              </a:pPr>
              <a:t>7/13/2023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A5F5263-F606-441B-B3C1-4AB5A2399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91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37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 b="1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EBD47-7D41-4C8C-8C8A-87B9A3962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4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rgbClr val="01A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40030"/>
            <a:ext cx="8366760" cy="630936"/>
          </a:xfrm>
        </p:spPr>
        <p:txBody>
          <a:bodyPr/>
          <a:lstStyle>
            <a:lvl1pPr algn="l">
              <a:defRPr sz="195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4" y="1304925"/>
            <a:ext cx="8339137" cy="3281363"/>
          </a:xfrm>
        </p:spPr>
        <p:txBody>
          <a:bodyPr/>
          <a:lstStyle>
            <a:lvl1pPr marL="342900" indent="-342900">
              <a:spcBef>
                <a:spcPts val="396"/>
              </a:spcBef>
              <a:buFont typeface="+mj-lt"/>
              <a:buAutoNum type="arabicPeriod"/>
              <a:defRPr sz="1650" b="1" cap="all" baseline="0">
                <a:solidFill>
                  <a:schemeClr val="bg1"/>
                </a:solidFill>
              </a:defRPr>
            </a:lvl1pPr>
            <a:lvl2pPr marL="555498" indent="-212598">
              <a:spcBef>
                <a:spcPts val="396"/>
              </a:spcBef>
              <a:buSzPct val="100000"/>
              <a:buFont typeface="Verdana" pitchFamily="34" charset="0"/>
              <a:buChar char="–"/>
              <a:defRPr sz="1650" baseline="0">
                <a:solidFill>
                  <a:schemeClr val="bg1"/>
                </a:solidFill>
              </a:defRPr>
            </a:lvl2pPr>
            <a:lvl3pPr marL="857250">
              <a:spcBef>
                <a:spcPts val="396"/>
              </a:spcBef>
              <a:buFont typeface="Arial" pitchFamily="34" charset="0"/>
              <a:buChar char="•"/>
              <a:defRPr sz="1650" baseline="0">
                <a:solidFill>
                  <a:schemeClr val="bg1"/>
                </a:solidFill>
              </a:defRPr>
            </a:lvl3pPr>
            <a:lvl4pPr>
              <a:spcBef>
                <a:spcPts val="396"/>
              </a:spcBef>
              <a:defRPr sz="1650" baseline="0">
                <a:solidFill>
                  <a:schemeClr val="bg1"/>
                </a:solidFill>
              </a:defRPr>
            </a:lvl4pPr>
            <a:lvl5pPr>
              <a:spcBef>
                <a:spcPts val="396"/>
              </a:spcBef>
              <a:defRPr sz="16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DAB349-3667-49C9-9F9B-4DC9940C3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81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1A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81178"/>
            <a:ext cx="8732520" cy="1227582"/>
          </a:xfrm>
        </p:spPr>
        <p:txBody>
          <a:bodyPr/>
          <a:lstStyle>
            <a:lvl1pPr algn="l">
              <a:lnSpc>
                <a:spcPct val="80000"/>
              </a:lnSpc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1302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rgbClr val="01A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50044"/>
            <a:ext cx="1376362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067116"/>
            <a:ext cx="8732520" cy="711803"/>
          </a:xfrm>
        </p:spPr>
        <p:txBody>
          <a:bodyPr/>
          <a:lstStyle>
            <a:lvl1pPr algn="l">
              <a:lnSpc>
                <a:spcPct val="80000"/>
              </a:lnSpc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6225" y="3350419"/>
            <a:ext cx="7048500" cy="1443038"/>
          </a:xfrm>
        </p:spPr>
        <p:txBody>
          <a:bodyPr/>
          <a:lstStyle>
            <a:lvl1pPr>
              <a:spcBef>
                <a:spcPts val="15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02990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4" y="1304925"/>
            <a:ext cx="4092575" cy="3281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304925"/>
            <a:ext cx="4094162" cy="3281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9DD8-B5B8-45BF-B751-AE7B6043C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94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EC4F-1626-4135-8EDD-5B4EF05A8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10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E29F2-2124-40A7-9370-38AC51F2A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00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6991-A4C7-4D9B-B0CA-17664F831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5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2551-B5D1-4998-BDE3-627E5FBCE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53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C829-48A4-4EFD-87DB-0616E93FF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26FF-A929-452C-A618-3EEE81BE3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36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1" y="246460"/>
            <a:ext cx="2092325" cy="43398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246460"/>
            <a:ext cx="6129337" cy="4339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9392-59BB-4024-ADA1-A33B534F6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80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401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544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573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8739-8D45-4601-A739-B13535B5F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566F8-C52C-CC29-1AFD-5BC183FCA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DC819-261C-DA52-F07B-463BAE57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A3AF-FC0D-4E9D-8A8E-698E54EC9A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0C5F1-5187-D468-9A23-0CA5D3CC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996A0-E734-36D6-D5F7-856F0636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A453-0B7E-466A-91FF-9980AF54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48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1B80-8DDC-F110-8990-5C0EE20C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44C37-1383-83A2-86FB-3B7CBB311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F95FD-BA8D-330E-6A18-799692D6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A3AF-FC0D-4E9D-8A8E-698E54EC9A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A87D2-BBB8-584F-2C1D-FB89BEF2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F1946-DDA4-D35E-DF19-49C26430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A453-0B7E-466A-91FF-9980AF54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67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AF1C-C75D-8F6E-F44F-FF096862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36B3C-50FE-B8F8-7E22-B8875589C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56A0F-D700-9612-B6AB-F7C91AE3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A3AF-FC0D-4E9D-8A8E-698E54EC9A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0227E-B82D-099A-D48A-1F7C7BA2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1FCCF-D91C-E506-CE97-9B9CBC7C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A453-0B7E-466A-91FF-9980AF54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24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1F10-6448-3641-CE3C-B6E6D3C2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D2FF-9A81-1523-676B-C3C0A95CD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3CB32-4C59-5BCE-EC88-EA75A88F7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E68F7-FC44-C837-1350-C8E0D3ED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A3AF-FC0D-4E9D-8A8E-698E54EC9A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63880-525E-143D-25A8-D7795D93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9C979-0FBB-BB73-4432-5DBC7176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A453-0B7E-466A-91FF-9980AF54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05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6651-8569-FFF7-5AA1-4E3D3589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18496-906A-10E1-FC87-8F6372EB0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F343E-FFCB-5AFB-972E-2DD1BD900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BB6BD-C7EE-9B5E-8187-6488E5FD6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7008C-738C-6064-F08D-5BF17DA65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4C5D1-67CF-15CF-E89A-72CBD8E7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A3AF-FC0D-4E9D-8A8E-698E54EC9A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29A55-3EA4-DF23-E603-726363E8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63C7FC-AA2A-FD99-4854-D64EC52A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A453-0B7E-466A-91FF-9980AF54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2652481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603343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554205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D803-3D55-04FD-3377-E446B8D8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2D7C2-9935-B4FB-FC5A-73DC99AF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A3AF-FC0D-4E9D-8A8E-698E54EC9A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12FD-C3A8-D4FB-AF1B-A150AC95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1F0EC-6220-001D-6F9D-1C3120EE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A453-0B7E-466A-91FF-9980AF54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86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C0DFFB-5332-0623-CB29-3AD11934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A3AF-FC0D-4E9D-8A8E-698E54EC9A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B957E-251F-AEB2-6877-67172D6B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6A4E3-DD54-4117-89C8-F22B267D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A453-0B7E-466A-91FF-9980AF54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EEAC-C122-418D-D856-8A79F6D0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04FE0-AC1C-F92D-719A-D85FFE0E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DB84B-FF30-C0EA-73AF-160953D31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50523-5829-EEBA-CCD0-DFDD0340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A3AF-FC0D-4E9D-8A8E-698E54EC9A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1FC7F-9F49-15DC-1ABE-BB87D50D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8F472-D542-7D71-2664-09704678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A453-0B7E-466A-91FF-9980AF54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78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ED5A-D9A9-3744-9A94-7A5DCDC5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4D039-7646-D121-191C-8DC95038D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570A3-7C11-ABD8-9D27-75BB9DE9F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49CAE-79C7-F992-58D1-9F9924A0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A3AF-FC0D-4E9D-8A8E-698E54EC9A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4A238-6727-A899-D2F0-58D7420A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3F650-2C03-68E7-AE12-4A32FC73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A453-0B7E-466A-91FF-9980AF54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56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1463-89B1-321F-35C1-8FF9E66D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4D050-E8F9-4AE4-DC2B-D24560C1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9695A-658B-5C7D-50A2-D3F70CF8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A3AF-FC0D-4E9D-8A8E-698E54EC9A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BD724-72FF-CE63-2FCD-89BC24F8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D213C-3EE6-E81F-B922-9EF14E5F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A453-0B7E-466A-91FF-9980AF54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04BE12-3CA9-B4EE-F867-82E860006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ABAD6-FDA4-B35F-B726-AE5477831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4A42B-3FAA-A661-3753-74DCE08C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A3AF-FC0D-4E9D-8A8E-698E54EC9A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3245-7EFC-F502-C123-66D84CFB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3BBA7-E638-16DE-8A3B-D4AC5137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A453-0B7E-466A-91FF-9980AF54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9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9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Title only">
  <p:cSld name="TITLE_ONLY_1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404975" y="441145"/>
            <a:ext cx="1980300" cy="671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1794900" y="4199456"/>
            <a:ext cx="5554200" cy="6291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794900" y="4192781"/>
            <a:ext cx="5554200" cy="629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aves">
  <p:cSld name="BLANK_1"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zigzag">
  <p:cSld name="BLANK_1_1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▹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▸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◦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9" r:id="rId9"/>
    <p:sldLayoutId id="2147483661" r:id="rId10"/>
    <p:sldLayoutId id="214748366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483109C-41B8-4DBC-8B54-35A6E3F04F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882253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1E1EAAC-41B9-4693-8D3B-84976E735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977629"/>
            <a:ext cx="7886700" cy="26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908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rgbClr val="0062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00A9CE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00A9CE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00A9CE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A9CE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33889" y="273845"/>
            <a:ext cx="4081462" cy="18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33889" y="2426494"/>
            <a:ext cx="4081462" cy="43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9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defRPr sz="1800" kern="1200">
          <a:solidFill>
            <a:srgbClr val="00A9CE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246460"/>
            <a:ext cx="83740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4" y="1304925"/>
            <a:ext cx="8339137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9" y="4767263"/>
            <a:ext cx="409575" cy="1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smtClean="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CBAF7012-B5EE-4193-9BDC-59AC61AD4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6" y="4767262"/>
            <a:ext cx="8137525" cy="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smtClean="0">
                <a:solidFill>
                  <a:schemeClr val="tx2"/>
                </a:solidFill>
                <a:latin typeface="Verdana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8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1950" b="1" cap="all">
          <a:solidFill>
            <a:srgbClr val="01A49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167879" indent="-166688" algn="l" rtl="0" fontAlgn="base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520304" indent="-17145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840581" indent="-171450" algn="l" rtl="0" fontAlgn="base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206104" indent="-17145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15490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18919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2348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25777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327EDB-E1D2-BF68-6D37-D5DE551A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1C96F-E9ED-78A1-6B1C-A6C63EB2A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AB5A4-6D6E-B04A-CA06-CA26089AA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A3AF-FC0D-4E9D-8A8E-698E54EC9A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7A657-3EA0-ACDF-A72E-4CDA66BEC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4BB5-2D7E-F2DF-3C33-521F1E809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3A453-0B7E-466A-91FF-9980AF54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5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natthetop.org/hughes-investments-elevate-upstate-grants-initiative/" TargetMode="Externa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reeform: Shape 3"/>
          <p:cNvSpPr/>
          <p:nvPr/>
        </p:nvSpPr>
        <p:spPr bwMode="auto">
          <a:xfrm>
            <a:off x="601980" y="139817"/>
            <a:ext cx="5089685" cy="432767"/>
          </a:xfrm>
          <a:custGeom>
            <a:avLst/>
            <a:gdLst>
              <a:gd name="connsiteX0" fmla="*/ 0 w 9539785"/>
              <a:gd name="connsiteY0" fmla="*/ 0 h 1160059"/>
              <a:gd name="connsiteX1" fmla="*/ 0 w 9539785"/>
              <a:gd name="connsiteY1" fmla="*/ 1160059 h 1160059"/>
              <a:gd name="connsiteX2" fmla="*/ 9539785 w 9539785"/>
              <a:gd name="connsiteY2" fmla="*/ 1160059 h 1160059"/>
              <a:gd name="connsiteX3" fmla="*/ 8379726 w 9539785"/>
              <a:gd name="connsiteY3" fmla="*/ 0 h 1160059"/>
              <a:gd name="connsiteX4" fmla="*/ 0 w 9539785"/>
              <a:gd name="connsiteY4" fmla="*/ 0 h 1160059"/>
              <a:gd name="connsiteX0" fmla="*/ 0 w 9149260"/>
              <a:gd name="connsiteY0" fmla="*/ 0 h 1160059"/>
              <a:gd name="connsiteX1" fmla="*/ 0 w 9149260"/>
              <a:gd name="connsiteY1" fmla="*/ 1160059 h 1160059"/>
              <a:gd name="connsiteX2" fmla="*/ 9149260 w 9149260"/>
              <a:gd name="connsiteY2" fmla="*/ 1160059 h 1160059"/>
              <a:gd name="connsiteX3" fmla="*/ 8379726 w 9149260"/>
              <a:gd name="connsiteY3" fmla="*/ 0 h 1160059"/>
              <a:gd name="connsiteX4" fmla="*/ 0 w 9149260"/>
              <a:gd name="connsiteY4" fmla="*/ 0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9260" h="1160059" extrusionOk="0">
                <a:moveTo>
                  <a:pt x="0" y="0"/>
                </a:moveTo>
                <a:lnTo>
                  <a:pt x="0" y="1160059"/>
                </a:lnTo>
                <a:lnTo>
                  <a:pt x="9149260" y="1160059"/>
                </a:lnTo>
                <a:lnTo>
                  <a:pt x="8379726" y="0"/>
                </a:lnTo>
                <a:lnTo>
                  <a:pt x="0" y="0"/>
                </a:lnTo>
                <a:close/>
              </a:path>
            </a:pathLst>
          </a:cu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6" name="Title 7"/>
          <p:cNvSpPr>
            <a:spLocks/>
          </p:cNvSpPr>
          <p:nvPr/>
        </p:nvSpPr>
        <p:spPr bwMode="auto">
          <a:xfrm>
            <a:off x="449478" y="270051"/>
            <a:ext cx="4739368" cy="294994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50">
              <a:buClrTx/>
              <a:defRPr/>
            </a:pPr>
            <a:r>
              <a:rPr lang="en-US" sz="2250" kern="1200" dirty="0">
                <a:solidFill>
                  <a:prstClr val="white"/>
                </a:solidFill>
                <a:latin typeface="Montserrat Medium" pitchFamily="2" charset="0"/>
                <a:cs typeface="Arial"/>
              </a:rPr>
              <a:t>TATT CHAT – JULY 13, 2023</a:t>
            </a:r>
          </a:p>
        </p:txBody>
      </p:sp>
      <p:pic>
        <p:nvPicPr>
          <p:cNvPr id="7" name="Picture 5" descr="A picture containing game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56582" y="174961"/>
            <a:ext cx="671140" cy="452115"/>
          </a:xfrm>
          <a:prstGeom prst="rect">
            <a:avLst/>
          </a:prstGeom>
        </p:spPr>
      </p:pic>
      <p:sp>
        <p:nvSpPr>
          <p:cNvPr id="9" name="TextBox 8"/>
          <p:cNvSpPr>
            <a:spLocks/>
          </p:cNvSpPr>
          <p:nvPr/>
        </p:nvSpPr>
        <p:spPr bwMode="auto">
          <a:xfrm>
            <a:off x="601980" y="4634899"/>
            <a:ext cx="2973843" cy="333641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>
              <a:defRPr/>
            </a:pPr>
            <a:r>
              <a:rPr lang="en-US" sz="1013" kern="1200" dirty="0">
                <a:latin typeface="Montserrat Medium" pitchFamily="2" charset="0"/>
                <a:cs typeface="Arial"/>
              </a:rPr>
              <a:t>NEXT TATT CHAT – AUGUST 10,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92090-DDEF-40FC-BCE6-8DC048D8E8F5}"/>
              </a:ext>
            </a:extLst>
          </p:cNvPr>
          <p:cNvSpPr txBox="1"/>
          <p:nvPr/>
        </p:nvSpPr>
        <p:spPr>
          <a:xfrm>
            <a:off x="256309" y="876660"/>
            <a:ext cx="447477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105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Welcome</a:t>
            </a:r>
            <a:r>
              <a:rPr lang="en-US" sz="105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   </a:t>
            </a:r>
          </a:p>
          <a:p>
            <a:pPr defTabSz="685800">
              <a:buClrTx/>
              <a:defRPr/>
            </a:pPr>
            <a:r>
              <a:rPr lang="en-US" sz="105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   </a:t>
            </a:r>
            <a:endParaRPr lang="en-US" sz="1200" kern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lvl="4" indent="-171450" defTabSz="685800">
              <a:buClrTx/>
              <a:buFont typeface="Wingdings" panose="05000000000000000000" pitchFamily="2" charset="2"/>
              <a:buChar char="§"/>
              <a:defRPr/>
            </a:pP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David Feild, TATT Board of Directors Chair</a:t>
            </a:r>
          </a:p>
          <a:p>
            <a:pPr defTabSz="685800">
              <a:buClrTx/>
              <a:defRPr/>
            </a:pPr>
            <a:endParaRPr lang="en-US" sz="1200" kern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buClrTx/>
              <a:defRPr/>
            </a:pPr>
            <a:r>
              <a:rPr lang="en-US" sz="120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Guest Speaker</a:t>
            </a:r>
          </a:p>
          <a:p>
            <a:pPr defTabSz="685800">
              <a:buClrTx/>
              <a:defRPr/>
            </a:pPr>
            <a:endParaRPr lang="en-US" sz="1200" b="1" kern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Jenny Boulware, Main Street South Carolina</a:t>
            </a:r>
          </a:p>
          <a:p>
            <a:pPr defTabSz="685800">
              <a:buClrTx/>
              <a:defRPr/>
            </a:pP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                                                                                                                                    </a:t>
            </a:r>
          </a:p>
          <a:p>
            <a:pPr defTabSz="685800">
              <a:buClrTx/>
              <a:defRPr/>
            </a:pPr>
            <a:r>
              <a:rPr lang="en-US" sz="120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Resource Updates</a:t>
            </a:r>
          </a:p>
          <a:p>
            <a:pPr defTabSz="685800">
              <a:buClrTx/>
              <a:defRPr/>
            </a:pPr>
            <a:r>
              <a:rPr lang="en-US" sz="120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</a:p>
          <a:p>
            <a:pPr marL="171450" indent="-17145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Regan Freeman, ECHO Project</a:t>
            </a:r>
          </a:p>
          <a:p>
            <a:pPr marL="171450" indent="-17145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Karen Dudley-Culbreath, Period Project</a:t>
            </a:r>
          </a:p>
          <a:p>
            <a:pPr defTabSz="685800">
              <a:buClrTx/>
              <a:defRPr/>
            </a:pPr>
            <a:r>
              <a:rPr lang="en-US" sz="120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</a:p>
          <a:p>
            <a:pPr defTabSz="685800">
              <a:buClrTx/>
              <a:defRPr/>
            </a:pPr>
            <a:r>
              <a:rPr lang="en-US" sz="120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Adjourn                                                                                    </a:t>
            </a:r>
          </a:p>
          <a:p>
            <a:pPr defTabSz="685800">
              <a:buClrTx/>
              <a:defRPr/>
            </a:pPr>
            <a:endParaRPr lang="en-US" sz="1200" kern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David Feild, TATT Board of Directors Chair</a:t>
            </a:r>
          </a:p>
          <a:p>
            <a:pPr defTabSz="685800">
              <a:buClrTx/>
              <a:defRPr/>
            </a:pPr>
            <a:endParaRPr lang="en-US" sz="900" kern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FD0C9544-2421-4646-A492-FA7D52C9D353}"/>
              </a:ext>
            </a:extLst>
          </p:cNvPr>
          <p:cNvSpPr>
            <a:spLocks/>
          </p:cNvSpPr>
          <p:nvPr/>
        </p:nvSpPr>
        <p:spPr bwMode="auto">
          <a:xfrm>
            <a:off x="5691665" y="4634899"/>
            <a:ext cx="2424793" cy="333641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>
              <a:defRPr/>
            </a:pPr>
            <a:r>
              <a:rPr lang="en-US" sz="1013" kern="1200" dirty="0">
                <a:latin typeface="Montserrat Medium" pitchFamily="2" charset="0"/>
                <a:cs typeface="Arial"/>
              </a:rPr>
              <a:t>LEADERSHIP LEVEL PARTNERS</a:t>
            </a:r>
          </a:p>
        </p:txBody>
      </p:sp>
      <p:pic>
        <p:nvPicPr>
          <p:cNvPr id="10" name="Picture 9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32D70FF9-D64C-4425-1A74-A2359669B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080" y="884199"/>
            <a:ext cx="4078550" cy="36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2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7C44C-598C-8BA5-616E-D7A858EE5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896" y="1826276"/>
            <a:ext cx="5990208" cy="1490948"/>
          </a:xfrm>
        </p:spPr>
        <p:txBody>
          <a:bodyPr>
            <a:normAutofit/>
          </a:bodyPr>
          <a:lstStyle/>
          <a:p>
            <a:r>
              <a:rPr lang="en-US" sz="4950" dirty="0">
                <a:solidFill>
                  <a:schemeClr val="accent6"/>
                </a:solidFill>
                <a:latin typeface="Montserrat Black" panose="00000A00000000000000" pitchFamily="2" charset="0"/>
              </a:rPr>
              <a:t>2023 Elevate </a:t>
            </a:r>
            <a:br>
              <a:rPr lang="en-US" sz="4950" dirty="0">
                <a:solidFill>
                  <a:schemeClr val="accent6"/>
                </a:solidFill>
                <a:latin typeface="Montserrat Black" panose="00000A00000000000000" pitchFamily="2" charset="0"/>
              </a:rPr>
            </a:br>
            <a:r>
              <a:rPr lang="en-US" sz="4950" dirty="0">
                <a:solidFill>
                  <a:schemeClr val="accent6"/>
                </a:solidFill>
                <a:latin typeface="Montserrat Black" panose="00000A00000000000000" pitchFamily="2" charset="0"/>
              </a:rPr>
              <a:t>Upstate Grants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29BB2D-59ED-5408-4074-C03D37549C72}"/>
              </a:ext>
            </a:extLst>
          </p:cNvPr>
          <p:cNvSpPr/>
          <p:nvPr/>
        </p:nvSpPr>
        <p:spPr>
          <a:xfrm>
            <a:off x="0" y="0"/>
            <a:ext cx="9144000" cy="4993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D18303-9868-C368-076B-9A0D4DE00EC7}"/>
              </a:ext>
            </a:extLst>
          </p:cNvPr>
          <p:cNvSpPr/>
          <p:nvPr/>
        </p:nvSpPr>
        <p:spPr>
          <a:xfrm>
            <a:off x="0" y="4644132"/>
            <a:ext cx="9144000" cy="4993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A logo with a green and white outline&#10;&#10;Description automatically generated">
            <a:extLst>
              <a:ext uri="{FF2B5EF4-FFF2-40B4-BE49-F238E27FC236}">
                <a16:creationId xmlns:a16="http://schemas.microsoft.com/office/drawing/2014/main" id="{C00907F0-5A5F-835F-4B2A-CAC05EEE2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2"/>
          <a:stretch/>
        </p:blipFill>
        <p:spPr>
          <a:xfrm>
            <a:off x="8103013" y="3669545"/>
            <a:ext cx="1040987" cy="864725"/>
          </a:xfrm>
          <a:prstGeom prst="rect">
            <a:avLst/>
          </a:prstGeom>
        </p:spPr>
      </p:pic>
      <p:pic>
        <p:nvPicPr>
          <p:cNvPr id="11" name="Picture 10" descr="A logo with a letter h in a circle&#10;&#10;Description automatically generated">
            <a:extLst>
              <a:ext uri="{FF2B5EF4-FFF2-40B4-BE49-F238E27FC236}">
                <a16:creationId xmlns:a16="http://schemas.microsoft.com/office/drawing/2014/main" id="{D44B5BBB-51BD-E515-39C4-C2C7A640D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67" y="3855129"/>
            <a:ext cx="577547" cy="7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9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7B3225-CF1A-F8C5-54B9-D4DD58382CBC}"/>
              </a:ext>
            </a:extLst>
          </p:cNvPr>
          <p:cNvSpPr/>
          <p:nvPr/>
        </p:nvSpPr>
        <p:spPr>
          <a:xfrm>
            <a:off x="-102093" y="0"/>
            <a:ext cx="4674093" cy="5150158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7B4D5-12BE-0BD9-2FB7-DD0FEA4B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100" y="-4386"/>
            <a:ext cx="2429708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Montserrat Black" panose="00000A00000000000000" pitchFamily="2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E6431-137D-55FD-FE6F-1A033E08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69" y="934840"/>
            <a:ext cx="4122569" cy="4092380"/>
          </a:xfrm>
        </p:spPr>
        <p:txBody>
          <a:bodyPr>
            <a:normAutofit lnSpcReduction="10000"/>
          </a:bodyPr>
          <a:lstStyle/>
          <a:p>
            <a:pPr>
              <a:buFont typeface="Montserrat Medium" panose="00000600000000000000" pitchFamily="2" charset="0"/>
              <a:buChar char="→"/>
            </a:pPr>
            <a:r>
              <a:rPr lang="en-US" sz="1350" dirty="0">
                <a:solidFill>
                  <a:schemeClr val="bg1"/>
                </a:solidFill>
                <a:latin typeface="Montserrat Medium" panose="00000600000000000000" pitchFamily="2" charset="0"/>
              </a:rPr>
              <a:t>The grant exists to identify and provide initial funding support for community-based programs.</a:t>
            </a:r>
          </a:p>
          <a:p>
            <a:pPr>
              <a:buFont typeface="Montserrat Medium" panose="00000600000000000000" pitchFamily="2" charset="0"/>
              <a:buChar char="→"/>
            </a:pPr>
            <a:r>
              <a:rPr lang="en-US" sz="1350" dirty="0">
                <a:solidFill>
                  <a:schemeClr val="bg1"/>
                </a:solidFill>
                <a:latin typeface="Montserrat Medium" panose="00000600000000000000" pitchFamily="2" charset="0"/>
              </a:rPr>
              <a:t>The initiative will award three grants of up to $5,000 each (total of $15,000).</a:t>
            </a:r>
          </a:p>
          <a:p>
            <a:pPr>
              <a:buFont typeface="Montserrat Medium" panose="00000600000000000000" pitchFamily="2" charset="0"/>
              <a:buChar char="→"/>
            </a:pPr>
            <a:r>
              <a:rPr lang="en-US" sz="1350" dirty="0">
                <a:solidFill>
                  <a:schemeClr val="bg1"/>
                </a:solidFill>
                <a:latin typeface="Montserrat Medium" panose="00000600000000000000" pitchFamily="2" charset="0"/>
              </a:rPr>
              <a:t>Two of the grants will be awarded using the same format and criteria as in past years. The third grant will be awarded for a project implemented at the new Bridgeway Station development in Mauldin, SC.</a:t>
            </a:r>
          </a:p>
          <a:p>
            <a:pPr>
              <a:buFont typeface="Montserrat Medium" panose="00000600000000000000" pitchFamily="2" charset="0"/>
              <a:buChar char="→"/>
            </a:pPr>
            <a:r>
              <a:rPr lang="en-US" sz="1350" dirty="0">
                <a:solidFill>
                  <a:schemeClr val="bg1"/>
                </a:solidFill>
                <a:latin typeface="Montserrat Medium" panose="00000600000000000000" pitchFamily="2" charset="0"/>
              </a:rPr>
              <a:t>Applicants must be located in and do their work within one of the ten Upstate counties: Abbeville, Anderson, Cherokee, Greenville, Greenwood, Laurens, Oconee, Pickens, Spartanburg, or Union.</a:t>
            </a:r>
          </a:p>
          <a:p>
            <a:pPr>
              <a:buFont typeface="Montserrat Medium" panose="00000600000000000000" pitchFamily="2" charset="0"/>
              <a:buChar char="→"/>
            </a:pPr>
            <a:r>
              <a:rPr lang="en-US" sz="1350" dirty="0">
                <a:solidFill>
                  <a:schemeClr val="bg1"/>
                </a:solidFill>
                <a:latin typeface="Montserrat Medium" panose="00000600000000000000" pitchFamily="2" charset="0"/>
              </a:rPr>
              <a:t>Finalists will be announced in October and will be asked to give a brief summary of their project before the recipients are announced at the Ten at the Top Celebrating Successes Event of 2023.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501A0-2E08-1BE0-D873-E0FD1E22F7B1}"/>
              </a:ext>
            </a:extLst>
          </p:cNvPr>
          <p:cNvSpPr/>
          <p:nvPr/>
        </p:nvSpPr>
        <p:spPr>
          <a:xfrm>
            <a:off x="4572000" y="1"/>
            <a:ext cx="4674093" cy="514349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9421AD-B75C-C470-D493-63E7FD765AD2}"/>
              </a:ext>
            </a:extLst>
          </p:cNvPr>
          <p:cNvSpPr txBox="1">
            <a:spLocks/>
          </p:cNvSpPr>
          <p:nvPr/>
        </p:nvSpPr>
        <p:spPr>
          <a:xfrm>
            <a:off x="4892843" y="1"/>
            <a:ext cx="416626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buClrTx/>
            </a:pPr>
            <a:r>
              <a:rPr lang="en-US" sz="3300" dirty="0">
                <a:solidFill>
                  <a:srgbClr val="002060"/>
                </a:solidFill>
                <a:latin typeface="Montserrat Black" panose="00000A00000000000000" pitchFamily="2" charset="0"/>
              </a:rPr>
              <a:t>Important Dates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A7267-4EB4-84A2-EE8A-BCDCE9505366}"/>
              </a:ext>
            </a:extLst>
          </p:cNvPr>
          <p:cNvSpPr/>
          <p:nvPr/>
        </p:nvSpPr>
        <p:spPr>
          <a:xfrm>
            <a:off x="6207084" y="820606"/>
            <a:ext cx="1491865" cy="804120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D77268-BC0D-92EE-C366-BAB29B327EEC}"/>
              </a:ext>
            </a:extLst>
          </p:cNvPr>
          <p:cNvSpPr/>
          <p:nvPr/>
        </p:nvSpPr>
        <p:spPr>
          <a:xfrm>
            <a:off x="6207084" y="1973459"/>
            <a:ext cx="1491865" cy="804120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FFF9BE-3577-4B25-B02B-A4FA38F6E5C1}"/>
              </a:ext>
            </a:extLst>
          </p:cNvPr>
          <p:cNvSpPr/>
          <p:nvPr/>
        </p:nvSpPr>
        <p:spPr>
          <a:xfrm>
            <a:off x="6214695" y="3118786"/>
            <a:ext cx="1491865" cy="798960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AF4F0-2B2E-AAA4-C720-E12DC948912A}"/>
              </a:ext>
            </a:extLst>
          </p:cNvPr>
          <p:cNvSpPr/>
          <p:nvPr/>
        </p:nvSpPr>
        <p:spPr>
          <a:xfrm>
            <a:off x="6211953" y="4233248"/>
            <a:ext cx="1491865" cy="798959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7834AF-9256-7AFD-BF37-65294B5AA6BD}"/>
              </a:ext>
            </a:extLst>
          </p:cNvPr>
          <p:cNvSpPr txBox="1">
            <a:spLocks/>
          </p:cNvSpPr>
          <p:nvPr/>
        </p:nvSpPr>
        <p:spPr>
          <a:xfrm>
            <a:off x="6138209" y="822701"/>
            <a:ext cx="1629609" cy="6788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1500" b="1" u="sng" dirty="0">
                <a:solidFill>
                  <a:prstClr val="white"/>
                </a:solidFill>
                <a:latin typeface="Montserrat Medium" panose="00000600000000000000" pitchFamily="2" charset="0"/>
              </a:rPr>
              <a:t>August 2</a:t>
            </a:r>
            <a:r>
              <a:rPr lang="en-US" sz="1500" b="1" u="sng" baseline="30000" dirty="0">
                <a:solidFill>
                  <a:prstClr val="white"/>
                </a:solidFill>
                <a:latin typeface="Montserrat Medium" panose="00000600000000000000" pitchFamily="2" charset="0"/>
              </a:rPr>
              <a:t>nd</a:t>
            </a:r>
            <a:endParaRPr lang="en-US" sz="1500" b="1" u="sng" dirty="0">
              <a:solidFill>
                <a:prstClr val="white"/>
              </a:solidFill>
              <a:latin typeface="Montserrat Medium" panose="00000600000000000000" pitchFamily="2" charset="0"/>
            </a:endParaRPr>
          </a:p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1500" dirty="0">
                <a:solidFill>
                  <a:prstClr val="white"/>
                </a:solidFill>
                <a:latin typeface="Montserrat Medium" panose="00000600000000000000" pitchFamily="2" charset="0"/>
              </a:rPr>
              <a:t>EU Grant Workshop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6E170C9-7942-E00E-1B1C-D6ED51E60BD1}"/>
              </a:ext>
            </a:extLst>
          </p:cNvPr>
          <p:cNvSpPr txBox="1">
            <a:spLocks/>
          </p:cNvSpPr>
          <p:nvPr/>
        </p:nvSpPr>
        <p:spPr>
          <a:xfrm>
            <a:off x="6214694" y="1990684"/>
            <a:ext cx="1537781" cy="6487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1500" b="1" u="sng" dirty="0">
                <a:solidFill>
                  <a:prstClr val="white"/>
                </a:solidFill>
                <a:latin typeface="Montserrat Medium" panose="00000600000000000000" pitchFamily="2" charset="0"/>
              </a:rPr>
              <a:t>August 7</a:t>
            </a:r>
            <a:r>
              <a:rPr lang="en-US" sz="1500" b="1" u="sng" baseline="30000" dirty="0">
                <a:solidFill>
                  <a:prstClr val="white"/>
                </a:solidFill>
                <a:latin typeface="Montserrat Medium" panose="00000600000000000000" pitchFamily="2" charset="0"/>
              </a:rPr>
              <a:t>th</a:t>
            </a:r>
            <a:r>
              <a:rPr lang="en-US" sz="1500" b="1" u="sng" dirty="0">
                <a:solidFill>
                  <a:prstClr val="white"/>
                </a:solidFill>
                <a:latin typeface="Montserrat Medium" panose="00000600000000000000" pitchFamily="2" charset="0"/>
              </a:rPr>
              <a:t> </a:t>
            </a:r>
          </a:p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1500" dirty="0">
                <a:solidFill>
                  <a:prstClr val="white"/>
                </a:solidFill>
                <a:latin typeface="Montserrat Medium" panose="00000600000000000000" pitchFamily="2" charset="0"/>
              </a:rPr>
              <a:t>Interest Form Due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5E7866F-B2F7-21CD-5E3D-11F927D5DBFF}"/>
              </a:ext>
            </a:extLst>
          </p:cNvPr>
          <p:cNvSpPr txBox="1">
            <a:spLocks/>
          </p:cNvSpPr>
          <p:nvPr/>
        </p:nvSpPr>
        <p:spPr>
          <a:xfrm>
            <a:off x="6176653" y="3148798"/>
            <a:ext cx="1570103" cy="7795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1425" b="1" u="sng" dirty="0">
                <a:solidFill>
                  <a:prstClr val="white"/>
                </a:solidFill>
                <a:latin typeface="Montserrat Medium" panose="00000600000000000000" pitchFamily="2" charset="0"/>
              </a:rPr>
              <a:t>September 22</a:t>
            </a:r>
            <a:r>
              <a:rPr lang="en-US" sz="1425" b="1" u="sng" baseline="30000" dirty="0">
                <a:solidFill>
                  <a:prstClr val="white"/>
                </a:solidFill>
                <a:latin typeface="Montserrat Medium" panose="00000600000000000000" pitchFamily="2" charset="0"/>
              </a:rPr>
              <a:t>nd</a:t>
            </a:r>
            <a:r>
              <a:rPr lang="en-US" sz="1425" b="1" u="sng" dirty="0">
                <a:solidFill>
                  <a:prstClr val="white"/>
                </a:solidFill>
                <a:latin typeface="Montserrat Medium" panose="00000600000000000000" pitchFamily="2" charset="0"/>
              </a:rPr>
              <a:t> </a:t>
            </a:r>
          </a:p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1425" dirty="0">
                <a:solidFill>
                  <a:prstClr val="white"/>
                </a:solidFill>
                <a:latin typeface="Montserrat Medium" panose="00000600000000000000" pitchFamily="2" charset="0"/>
              </a:rPr>
              <a:t>Application Due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807F3A4-42FE-7F55-6E32-FE8DBEDC454F}"/>
              </a:ext>
            </a:extLst>
          </p:cNvPr>
          <p:cNvSpPr txBox="1">
            <a:spLocks/>
          </p:cNvSpPr>
          <p:nvPr/>
        </p:nvSpPr>
        <p:spPr>
          <a:xfrm>
            <a:off x="6184125" y="4260695"/>
            <a:ext cx="1537780" cy="6487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1425" b="1" u="sng" dirty="0">
                <a:solidFill>
                  <a:prstClr val="white"/>
                </a:solidFill>
                <a:latin typeface="Montserrat Medium" panose="00000600000000000000" pitchFamily="2" charset="0"/>
              </a:rPr>
              <a:t>November 15</a:t>
            </a:r>
            <a:r>
              <a:rPr lang="en-US" sz="1425" b="1" u="sng" baseline="30000" dirty="0">
                <a:solidFill>
                  <a:prstClr val="white"/>
                </a:solidFill>
                <a:latin typeface="Montserrat Medium" panose="00000600000000000000" pitchFamily="2" charset="0"/>
              </a:rPr>
              <a:t>th</a:t>
            </a:r>
            <a:r>
              <a:rPr lang="en-US" sz="1425" b="1" u="sng" dirty="0">
                <a:solidFill>
                  <a:prstClr val="white"/>
                </a:solidFill>
                <a:latin typeface="Montserrat Medium" panose="00000600000000000000" pitchFamily="2" charset="0"/>
              </a:rPr>
              <a:t> </a:t>
            </a:r>
          </a:p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1425" dirty="0">
                <a:solidFill>
                  <a:prstClr val="white"/>
                </a:solidFill>
                <a:latin typeface="Montserrat Medium" panose="00000600000000000000" pitchFamily="2" charset="0"/>
              </a:rPr>
              <a:t>Celebrating Successes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5A84BE2-A7AB-A99E-5204-39854A362E84}"/>
              </a:ext>
            </a:extLst>
          </p:cNvPr>
          <p:cNvSpPr/>
          <p:nvPr/>
        </p:nvSpPr>
        <p:spPr>
          <a:xfrm>
            <a:off x="6893698" y="3953239"/>
            <a:ext cx="179773" cy="239697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F9140BC-EBFD-078A-C77D-82B2E782F1B8}"/>
              </a:ext>
            </a:extLst>
          </p:cNvPr>
          <p:cNvSpPr/>
          <p:nvPr/>
        </p:nvSpPr>
        <p:spPr>
          <a:xfrm>
            <a:off x="6893698" y="2828334"/>
            <a:ext cx="179773" cy="239697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DED6AA7-A814-22A8-4E0B-64335FFBA639}"/>
              </a:ext>
            </a:extLst>
          </p:cNvPr>
          <p:cNvSpPr/>
          <p:nvPr/>
        </p:nvSpPr>
        <p:spPr>
          <a:xfrm>
            <a:off x="6863129" y="1679244"/>
            <a:ext cx="179773" cy="239697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627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7D8F03-9935-E7D6-DF7A-5704C4B8335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9A2F8C-75D1-2703-6655-1EBF27B8E421}"/>
              </a:ext>
            </a:extLst>
          </p:cNvPr>
          <p:cNvSpPr/>
          <p:nvPr/>
        </p:nvSpPr>
        <p:spPr>
          <a:xfrm>
            <a:off x="1362168" y="866405"/>
            <a:ext cx="6419665" cy="341069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300" kern="1200" dirty="0">
                <a:solidFill>
                  <a:prstClr val="white"/>
                </a:solidFill>
                <a:latin typeface="Montserrat Medium" panose="00000600000000000000" pitchFamily="2" charset="0"/>
              </a:rPr>
              <a:t>Find more information about the Elevate Upstate Grants here:</a:t>
            </a:r>
          </a:p>
          <a:p>
            <a:pPr algn="ctr" defTabSz="685800">
              <a:buClrTx/>
            </a:pPr>
            <a:endParaRPr lang="en-US" sz="3300" kern="1200" dirty="0">
              <a:solidFill>
                <a:prstClr val="white"/>
              </a:solidFill>
              <a:latin typeface="Montserrat Medium" panose="00000600000000000000" pitchFamily="2" charset="0"/>
            </a:endParaRPr>
          </a:p>
          <a:p>
            <a:pPr algn="ctr" defTabSz="685800">
              <a:buClrTx/>
            </a:pPr>
            <a:endParaRPr lang="en-US" sz="3300" kern="1200" dirty="0">
              <a:solidFill>
                <a:prstClr val="white"/>
              </a:solidFill>
              <a:latin typeface="Montserrat Medium" panose="00000600000000000000" pitchFamily="2" charset="0"/>
            </a:endParaRPr>
          </a:p>
          <a:p>
            <a:pPr algn="ctr" defTabSz="685800">
              <a:buClrTx/>
            </a:pPr>
            <a:endParaRPr lang="en-US" sz="3300" kern="1200" dirty="0">
              <a:solidFill>
                <a:prstClr val="white"/>
              </a:solidFill>
              <a:latin typeface="Montserrat Medium" panose="00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4A9B4-550A-11A3-3C8D-C9524243DC59}"/>
              </a:ext>
            </a:extLst>
          </p:cNvPr>
          <p:cNvSpPr txBox="1"/>
          <p:nvPr/>
        </p:nvSpPr>
        <p:spPr>
          <a:xfrm>
            <a:off x="1989381" y="2689935"/>
            <a:ext cx="5165237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100" kern="1200" dirty="0">
                <a:solidFill>
                  <a:prstClr val="white"/>
                </a:solidFill>
                <a:latin typeface="Montserrat Medium" panose="00000600000000000000" pitchFamily="2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https://tenatthetop.org/hughes-investments-elevate-upstate-grants-initiative/</a:t>
            </a:r>
            <a:endParaRPr lang="en-US" sz="2100" kern="1200" dirty="0">
              <a:solidFill>
                <a:prstClr val="white"/>
              </a:solidFill>
              <a:latin typeface="Montserrat Medium" panose="00000600000000000000" pitchFamily="2" charset="0"/>
              <a:ea typeface="+mn-ea"/>
              <a:cs typeface="+mn-cs"/>
            </a:endParaRPr>
          </a:p>
          <a:p>
            <a:pPr defTabSz="685800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984"/>
      </p:ext>
    </p:extLst>
  </p:cSld>
  <p:clrMapOvr>
    <a:masterClrMapping/>
  </p:clrMapOvr>
</p:sld>
</file>

<file path=ppt/theme/theme1.xml><?xml version="1.0" encoding="utf-8"?>
<a:theme xmlns:a="http://schemas.openxmlformats.org/drawingml/2006/main" name="Ophelia template">
  <a:themeElements>
    <a:clrScheme name="Custom 347">
      <a:dk1>
        <a:srgbClr val="4D4A56"/>
      </a:dk1>
      <a:lt1>
        <a:srgbClr val="FFFFFF"/>
      </a:lt1>
      <a:dk2>
        <a:srgbClr val="888394"/>
      </a:dk2>
      <a:lt2>
        <a:srgbClr val="E7E7EC"/>
      </a:lt2>
      <a:accent1>
        <a:srgbClr val="ECC1C8"/>
      </a:accent1>
      <a:accent2>
        <a:srgbClr val="E48DA3"/>
      </a:accent2>
      <a:accent3>
        <a:srgbClr val="AEA4CC"/>
      </a:accent3>
      <a:accent4>
        <a:srgbClr val="8F86AC"/>
      </a:accent4>
      <a:accent5>
        <a:srgbClr val="F0DFAE"/>
      </a:accent5>
      <a:accent6>
        <a:srgbClr val="E0B88E"/>
      </a:accent6>
      <a:hlink>
        <a:srgbClr val="4D4A5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i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 Blue Widescreen.pptx" id="{2DC12E0D-CA4A-4CC3-AAFE-7B0F2EFD7898}" vid="{D33DE91D-A1F7-47C1-A18D-D225B65E1E2C}"/>
    </a:ext>
  </a:extLst>
</a:theme>
</file>

<file path=ppt/theme/theme3.xml><?xml version="1.0" encoding="utf-8"?>
<a:theme xmlns:a="http://schemas.openxmlformats.org/drawingml/2006/main" name="DHEC_Photos_Standard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F51287-4672-41F9-A057-8D78352F8B35}" vid="{422EF0E1-A3C6-44BA-9D96-4A2ECC02210D}"/>
    </a:ext>
  </a:extLst>
</a:theme>
</file>

<file path=ppt/theme/theme4.xml><?xml version="1.0" encoding="utf-8"?>
<a:theme xmlns:a="http://schemas.openxmlformats.org/drawingml/2006/main" name="YMCA-Green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BDC8A4DCE9D4B90E2ABFFE714037C" ma:contentTypeVersion="16" ma:contentTypeDescription="Create a new document." ma:contentTypeScope="" ma:versionID="0617f0a2682973f375b398870a957118">
  <xsd:schema xmlns:xsd="http://www.w3.org/2001/XMLSchema" xmlns:xs="http://www.w3.org/2001/XMLSchema" xmlns:p="http://schemas.microsoft.com/office/2006/metadata/properties" xmlns:ns2="1534a23f-d0cd-4ef3-b36c-f5375c80445c" xmlns:ns3="3b183aac-699a-4125-b6e7-984211f4a549" targetNamespace="http://schemas.microsoft.com/office/2006/metadata/properties" ma:root="true" ma:fieldsID="cd96e3609218d1997fd35c7877fd7e52" ns2:_="" ns3:_="">
    <xsd:import namespace="1534a23f-d0cd-4ef3-b36c-f5375c80445c"/>
    <xsd:import namespace="3b183aac-699a-4125-b6e7-984211f4a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4a23f-d0cd-4ef3-b36c-f5375c804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0ab49ec-2853-4106-9827-913de7df17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83aac-699a-4125-b6e7-984211f4a54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cfe6ce-0cb2-4845-ad35-55d8d8a59bb8}" ma:internalName="TaxCatchAll" ma:showField="CatchAllData" ma:web="3b183aac-699a-4125-b6e7-984211f4a5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8E45CB-ACB7-4FE3-AF04-583765577D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935905-8244-451A-871E-06A0523ED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34a23f-d0cd-4ef3-b36c-f5375c80445c"/>
    <ds:schemaRef ds:uri="3b183aac-699a-4125-b6e7-984211f4a5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249</Words>
  <Application>Microsoft Office PowerPoint</Application>
  <PresentationFormat>On-screen Show (16:9)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Century Gothic</vt:lpstr>
      <vt:lpstr>Open Sans</vt:lpstr>
      <vt:lpstr>Calibri Light</vt:lpstr>
      <vt:lpstr>Wingdings</vt:lpstr>
      <vt:lpstr>Montserrat Black</vt:lpstr>
      <vt:lpstr>Montserrat</vt:lpstr>
      <vt:lpstr>Arial</vt:lpstr>
      <vt:lpstr>Tinos</vt:lpstr>
      <vt:lpstr>Montserrat Medium</vt:lpstr>
      <vt:lpstr>Verdana</vt:lpstr>
      <vt:lpstr>Playfair Display</vt:lpstr>
      <vt:lpstr>Calibri</vt:lpstr>
      <vt:lpstr>Ophelia template</vt:lpstr>
      <vt:lpstr>Interior</vt:lpstr>
      <vt:lpstr>DHEC_Photos_Standard</vt:lpstr>
      <vt:lpstr>YMCA-Green</vt:lpstr>
      <vt:lpstr>Office Theme</vt:lpstr>
      <vt:lpstr>PowerPoint Presentation</vt:lpstr>
      <vt:lpstr>2023 Elevate  Upstate Grants</vt:lpstr>
      <vt:lpstr>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Allen</dc:creator>
  <cp:lastModifiedBy>Justine Allen</cp:lastModifiedBy>
  <cp:revision>5</cp:revision>
  <dcterms:modified xsi:type="dcterms:W3CDTF">2023-07-13T18:01:55Z</dcterms:modified>
</cp:coreProperties>
</file>