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media/image25.jpg" ContentType="image/jpg"/>
  <Override PartName="/ppt/media/image26.jpg" ContentType="image/jpg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4"/>
    <p:sldMasterId id="2147483774" r:id="rId5"/>
    <p:sldMasterId id="2147483764" r:id="rId6"/>
    <p:sldMasterId id="2147483759" r:id="rId7"/>
    <p:sldMasterId id="2147483741" r:id="rId8"/>
    <p:sldMasterId id="2147483688" r:id="rId9"/>
    <p:sldMasterId id="2147483746" r:id="rId10"/>
    <p:sldMasterId id="2147483778" r:id="rId11"/>
  </p:sldMasterIdLst>
  <p:notesMasterIdLst>
    <p:notesMasterId r:id="rId41"/>
  </p:notesMasterIdLst>
  <p:handoutMasterIdLst>
    <p:handoutMasterId r:id="rId42"/>
  </p:handoutMasterIdLst>
  <p:sldIdLst>
    <p:sldId id="291" r:id="rId12"/>
    <p:sldId id="32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FDF7B-B249-41A0-8AC6-CA68DE03FA4E}" v="1" dt="2024-03-05T20:29:22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8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Hybl" userId="75555c9bc936a86f" providerId="LiveId" clId="{F21FDF7B-B249-41A0-8AC6-CA68DE03FA4E}"/>
    <pc:docChg chg="addSld modSld">
      <pc:chgData name="Dean Hybl" userId="75555c9bc936a86f" providerId="LiveId" clId="{F21FDF7B-B249-41A0-8AC6-CA68DE03FA4E}" dt="2024-03-05T20:29:22.258" v="0"/>
      <pc:docMkLst>
        <pc:docMk/>
      </pc:docMkLst>
      <pc:sldChg chg="add">
        <pc:chgData name="Dean Hybl" userId="75555c9bc936a86f" providerId="LiveId" clId="{F21FDF7B-B249-41A0-8AC6-CA68DE03FA4E}" dt="2024-03-05T20:29:22.258" v="0"/>
        <pc:sldMkLst>
          <pc:docMk/>
          <pc:sldMk cId="0" sldId="283"/>
        </pc:sldMkLst>
      </pc:sldChg>
      <pc:sldChg chg="add">
        <pc:chgData name="Dean Hybl" userId="75555c9bc936a86f" providerId="LiveId" clId="{F21FDF7B-B249-41A0-8AC6-CA68DE03FA4E}" dt="2024-03-05T20:29:22.258" v="0"/>
        <pc:sldMkLst>
          <pc:docMk/>
          <pc:sldMk cId="0" sldId="284"/>
        </pc:sldMkLst>
      </pc:sldChg>
      <pc:sldChg chg="add">
        <pc:chgData name="Dean Hybl" userId="75555c9bc936a86f" providerId="LiveId" clId="{F21FDF7B-B249-41A0-8AC6-CA68DE03FA4E}" dt="2024-03-05T20:29:22.258" v="0"/>
        <pc:sldMkLst>
          <pc:docMk/>
          <pc:sldMk cId="0" sldId="285"/>
        </pc:sldMkLst>
      </pc:sldChg>
      <pc:sldChg chg="add">
        <pc:chgData name="Dean Hybl" userId="75555c9bc936a86f" providerId="LiveId" clId="{F21FDF7B-B249-41A0-8AC6-CA68DE03FA4E}" dt="2024-03-05T20:29:22.258" v="0"/>
        <pc:sldMkLst>
          <pc:docMk/>
          <pc:sldMk cId="0" sldId="286"/>
        </pc:sldMkLst>
      </pc:sldChg>
      <pc:sldChg chg="add">
        <pc:chgData name="Dean Hybl" userId="75555c9bc936a86f" providerId="LiveId" clId="{F21FDF7B-B249-41A0-8AC6-CA68DE03FA4E}" dt="2024-03-05T20:29:22.258" v="0"/>
        <pc:sldMkLst>
          <pc:docMk/>
          <pc:sldMk cId="0" sldId="287"/>
        </pc:sldMkLst>
      </pc:sldChg>
      <pc:sldChg chg="add">
        <pc:chgData name="Dean Hybl" userId="75555c9bc936a86f" providerId="LiveId" clId="{F21FDF7B-B249-41A0-8AC6-CA68DE03FA4E}" dt="2024-03-05T20:29:22.258" v="0"/>
        <pc:sldMkLst>
          <pc:docMk/>
          <pc:sldMk cId="0" sldId="288"/>
        </pc:sldMkLst>
      </pc:sldChg>
      <pc:sldChg chg="add">
        <pc:chgData name="Dean Hybl" userId="75555c9bc936a86f" providerId="LiveId" clId="{F21FDF7B-B249-41A0-8AC6-CA68DE03FA4E}" dt="2024-03-05T20:29:22.258" v="0"/>
        <pc:sldMkLst>
          <pc:docMk/>
          <pc:sldMk cId="0" sldId="289"/>
        </pc:sldMkLst>
      </pc:sldChg>
    </pc:docChg>
  </pc:docChgLst>
  <pc:docChgLst>
    <pc:chgData name="Justine Allen" userId="74a19456-9297-4ccb-83db-a0ad0cec6ea4" providerId="ADAL" clId="{D5158B9C-C7F5-496C-96D9-00FE1100B39C}"/>
    <pc:docChg chg="addSld delSld modSld sldOrd delMainMaster">
      <pc:chgData name="Justine Allen" userId="74a19456-9297-4ccb-83db-a0ad0cec6ea4" providerId="ADAL" clId="{D5158B9C-C7F5-496C-96D9-00FE1100B39C}" dt="2024-03-01T14:22:16.323" v="226"/>
      <pc:docMkLst>
        <pc:docMk/>
      </pc:docMkLst>
      <pc:sldChg chg="modSp mod">
        <pc:chgData name="Justine Allen" userId="74a19456-9297-4ccb-83db-a0ad0cec6ea4" providerId="ADAL" clId="{D5158B9C-C7F5-496C-96D9-00FE1100B39C}" dt="2024-02-26T18:41:18.492" v="140" actId="20577"/>
        <pc:sldMkLst>
          <pc:docMk/>
          <pc:sldMk cId="2585766635" sldId="291"/>
        </pc:sldMkLst>
        <pc:spChg chg="mod">
          <ac:chgData name="Justine Allen" userId="74a19456-9297-4ccb-83db-a0ad0cec6ea4" providerId="ADAL" clId="{D5158B9C-C7F5-496C-96D9-00FE1100B39C}" dt="2024-02-26T18:41:18.492" v="140" actId="20577"/>
          <ac:spMkLst>
            <pc:docMk/>
            <pc:sldMk cId="2585766635" sldId="291"/>
            <ac:spMk id="2" creationId="{00000000-0000-0000-0000-000000000000}"/>
          </ac:spMkLst>
        </pc:spChg>
      </pc:sldChg>
      <pc:sldChg chg="modSp mod ord">
        <pc:chgData name="Justine Allen" userId="74a19456-9297-4ccb-83db-a0ad0cec6ea4" providerId="ADAL" clId="{D5158B9C-C7F5-496C-96D9-00FE1100B39C}" dt="2024-03-01T14:22:16.323" v="226"/>
        <pc:sldMkLst>
          <pc:docMk/>
          <pc:sldMk cId="1363242701" sldId="321"/>
        </pc:sldMkLst>
        <pc:graphicFrameChg chg="mod modGraphic">
          <ac:chgData name="Justine Allen" userId="74a19456-9297-4ccb-83db-a0ad0cec6ea4" providerId="ADAL" clId="{D5158B9C-C7F5-496C-96D9-00FE1100B39C}" dt="2024-03-01T14:18:31.989" v="222" actId="14734"/>
          <ac:graphicFrameMkLst>
            <pc:docMk/>
            <pc:sldMk cId="1363242701" sldId="321"/>
            <ac:graphicFrameMk id="3" creationId="{29139604-AA5C-4A38-B17C-BF630D57F556}"/>
          </ac:graphicFrameMkLst>
        </pc:graphicFrameChg>
      </pc:sldChg>
      <pc:sldChg chg="add del">
        <pc:chgData name="Justine Allen" userId="74a19456-9297-4ccb-83db-a0ad0cec6ea4" providerId="ADAL" clId="{D5158B9C-C7F5-496C-96D9-00FE1100B39C}" dt="2024-03-01T14:22:00.417" v="224"/>
        <pc:sldMkLst>
          <pc:docMk/>
          <pc:sldMk cId="1182185914" sldId="322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067775934" sldId="323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3321879060" sldId="323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63027779" sldId="324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067775934" sldId="324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63027779" sldId="325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516120061" sldId="325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01161231" sldId="326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65549723" sldId="326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040831405" sldId="327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4239969625" sldId="327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01161231" sldId="328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300182698" sldId="328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606671908" sldId="329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3189143413" sldId="329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248931433" sldId="330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664638944" sldId="330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3516120061" sldId="331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738303792" sldId="331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467937207" sldId="332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906475130" sldId="332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272517608" sldId="333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300182698" sldId="333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248931433" sldId="334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588886779" sldId="334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225227230" sldId="335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3738303792" sldId="335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467937207" sldId="336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037828250" sldId="336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1606671908" sldId="337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977483478" sldId="337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033125960" sldId="338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977483478" sldId="338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2588886779" sldId="339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459128590" sldId="339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718294041" sldId="340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1033125960" sldId="340"/>
        </pc:sldMkLst>
      </pc:sldChg>
      <pc:sldChg chg="add">
        <pc:chgData name="Justine Allen" userId="74a19456-9297-4ccb-83db-a0ad0cec6ea4" providerId="ADAL" clId="{D5158B9C-C7F5-496C-96D9-00FE1100B39C}" dt="2024-03-01T14:22:00.417" v="224"/>
        <pc:sldMkLst>
          <pc:docMk/>
          <pc:sldMk cId="1830966668" sldId="341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683836878" sldId="341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536495821" sldId="342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4148633792" sldId="343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309701402" sldId="344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501786482" sldId="345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886414794" sldId="346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095984498" sldId="347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930251823" sldId="348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688091960" sldId="349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843923035" sldId="350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448640996" sldId="351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4216095307" sldId="352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666158745" sldId="353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920383332" sldId="354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618162233" sldId="355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401447195" sldId="356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858929561" sldId="357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209554378" sldId="358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747983476" sldId="359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894605413" sldId="360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246777377" sldId="361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341673183" sldId="362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1712854705" sldId="363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892545389" sldId="364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768956200" sldId="365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540759576" sldId="366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774057325" sldId="367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3507930043" sldId="368"/>
        </pc:sldMkLst>
      </pc:sldChg>
      <pc:sldChg chg="del">
        <pc:chgData name="Justine Allen" userId="74a19456-9297-4ccb-83db-a0ad0cec6ea4" providerId="ADAL" clId="{D5158B9C-C7F5-496C-96D9-00FE1100B39C}" dt="2024-02-26T18:39:47.592" v="0" actId="47"/>
        <pc:sldMkLst>
          <pc:docMk/>
          <pc:sldMk cId="2150171947" sldId="369"/>
        </pc:sldMkLst>
      </pc:sldChg>
      <pc:sldMasterChg chg="del delSldLayout">
        <pc:chgData name="Justine Allen" userId="74a19456-9297-4ccb-83db-a0ad0cec6ea4" providerId="ADAL" clId="{D5158B9C-C7F5-496C-96D9-00FE1100B39C}" dt="2024-02-26T18:39:47.592" v="0" actId="47"/>
        <pc:sldMasterMkLst>
          <pc:docMk/>
          <pc:sldMasterMk cId="3054993287" sldId="2147483654"/>
        </pc:sldMasterMkLst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687236156" sldId="2147483655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468046377" sldId="214748365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089685917" sldId="2147483657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698884972" sldId="2147483659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716792962" sldId="2147483660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608789533" sldId="2147483661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875006534" sldId="2147483663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964022505" sldId="2147483664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438424826" sldId="2147483665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584208566" sldId="214748366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315800140" sldId="2147483667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097021486" sldId="2147483668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4274231259" sldId="2147483669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859228289" sldId="2147483670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364838668" sldId="2147483671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755603372" sldId="2147483672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031133797" sldId="2147483673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260312654" sldId="2147483675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687145454" sldId="214748367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954853600" sldId="2147483678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877377134" sldId="2147483679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113988294" sldId="2147483680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203543273" sldId="2147483681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86951598" sldId="2147483682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303925353" sldId="2147483683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337150560" sldId="2147483684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624074981" sldId="2147483685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90120491" sldId="214748368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935841346" sldId="2147483687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80624721" sldId="2147483692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631444693" sldId="2147483693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498433447" sldId="2147483694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953597879" sldId="2147483695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003734587" sldId="214748369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814572768" sldId="2147483697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600279749" sldId="2147483698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025924791" sldId="2147483699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155416181" sldId="2147483700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845523328" sldId="2147483701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553280908" sldId="2147483702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704896537" sldId="2147483703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854438810" sldId="2147483704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639064137" sldId="2147483705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972584905" sldId="214748370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261002712" sldId="2147483707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803868564" sldId="2147483708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774259702" sldId="2147483709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31159424" sldId="2147483710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129831978" sldId="2147483711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418610280" sldId="2147483712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531464365" sldId="2147483713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452069062" sldId="2147483714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1545243212" sldId="2147483716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2295999299" sldId="2147483717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4073350479" sldId="2147483719"/>
          </pc:sldLayoutMkLst>
        </pc:sldLayoutChg>
        <pc:sldLayoutChg chg="del">
          <pc:chgData name="Justine Allen" userId="74a19456-9297-4ccb-83db-a0ad0cec6ea4" providerId="ADAL" clId="{D5158B9C-C7F5-496C-96D9-00FE1100B39C}" dt="2024-02-26T18:39:47.592" v="0" actId="47"/>
          <pc:sldLayoutMkLst>
            <pc:docMk/>
            <pc:sldMasterMk cId="3054993287" sldId="2147483654"/>
            <pc:sldLayoutMk cId="3724721226" sldId="2147483720"/>
          </pc:sldLayoutMkLst>
        </pc:sldLayoutChg>
      </pc:sldMasterChg>
      <pc:sldMasterChg chg="addSldLayout">
        <pc:chgData name="Justine Allen" userId="74a19456-9297-4ccb-83db-a0ad0cec6ea4" providerId="ADAL" clId="{D5158B9C-C7F5-496C-96D9-00FE1100B39C}" dt="2024-03-01T14:22:00.377" v="223" actId="27028"/>
        <pc:sldMasterMkLst>
          <pc:docMk/>
          <pc:sldMasterMk cId="0" sldId="2147483746"/>
        </pc:sldMasterMkLst>
        <pc:sldLayoutChg chg="add">
          <pc:chgData name="Justine Allen" userId="74a19456-9297-4ccb-83db-a0ad0cec6ea4" providerId="ADAL" clId="{D5158B9C-C7F5-496C-96D9-00FE1100B39C}" dt="2024-03-01T14:22:00.377" v="223" actId="27028"/>
          <pc:sldLayoutMkLst>
            <pc:docMk/>
            <pc:sldMasterMk cId="0" sldId="2147483746"/>
            <pc:sldLayoutMk cId="0" sldId="2147483679"/>
          </pc:sldLayoutMkLst>
        </pc:sldLayoutChg>
        <pc:sldLayoutChg chg="add">
          <pc:chgData name="Justine Allen" userId="74a19456-9297-4ccb-83db-a0ad0cec6ea4" providerId="ADAL" clId="{D5158B9C-C7F5-496C-96D9-00FE1100B39C}" dt="2024-03-01T14:22:00.377" v="223" actId="27028"/>
          <pc:sldLayoutMkLst>
            <pc:docMk/>
            <pc:sldMasterMk cId="0" sldId="2147483746"/>
            <pc:sldLayoutMk cId="0" sldId="2147483681"/>
          </pc:sldLayoutMkLst>
        </pc:sldLayoutChg>
        <pc:sldLayoutChg chg="add">
          <pc:chgData name="Justine Allen" userId="74a19456-9297-4ccb-83db-a0ad0cec6ea4" providerId="ADAL" clId="{D5158B9C-C7F5-496C-96D9-00FE1100B39C}" dt="2024-03-01T14:22:00.377" v="223" actId="27028"/>
          <pc:sldLayoutMkLst>
            <pc:docMk/>
            <pc:sldMasterMk cId="0" sldId="2147483746"/>
            <pc:sldLayoutMk cId="0" sldId="214748368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6FE72-50AC-44F7-92CD-A5287F889FD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F96F-49C0-4E34-BBFB-45473816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CEA59D-DBAF-49CB-B123-7BAEB8E1A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58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EA59D-DBAF-49CB-B123-7BAEB8E1A39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50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67A6-9268-40B3-A729-81C08C37C66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67A6-9268-40B3-A729-81C08C37C66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4440C-C601-8022-EE35-5B8B7C4D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986F1-8A2D-69E2-D63C-7581FA400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3A5E2-2F48-6FDF-80A6-8EB02EFD8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EB457-A107-191D-C20C-CE61FA9D8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67A6-9268-40B3-A729-81C08C37C66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90BA52-F13D-4D21-B09A-3833801BC4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38809" y="-176611"/>
            <a:ext cx="4066383" cy="8229602"/>
          </a:xfr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0C2FD6-04A6-4DC2-80B0-74EDCC1C38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52125A-48F5-48E0-B8E7-436F5B59C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4" y="603849"/>
            <a:ext cx="4382218" cy="2286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4" y="3019246"/>
            <a:ext cx="4382218" cy="750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628365-BDE0-48D3-B782-18B2EF7060A7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EDC682-A39B-4C9F-BD6A-461D74ADD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19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7E348A-B36D-4330-A769-DB83762AE040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636FAB-9187-4E42-9A19-B74DF0614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08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65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4" y="603849"/>
            <a:ext cx="4382218" cy="2286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4" y="3019246"/>
            <a:ext cx="4382218" cy="750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2628365-BDE0-48D3-B782-18B2EF7060A7}" type="datetimeFigureOut">
              <a:rPr lang="en-US">
                <a:solidFill>
                  <a:srgbClr val="00629B"/>
                </a:solidFill>
              </a:rPr>
              <a:pPr defTabSz="457200">
                <a:defRPr/>
              </a:pPr>
              <a:t>3/5/2024</a:t>
            </a:fld>
            <a:endParaRPr lang="en-US">
              <a:solidFill>
                <a:srgbClr val="0062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62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1EDC682-A39B-4C9F-BD6A-461D74ADD749}" type="slidenum">
              <a:rPr lang="en-US">
                <a:solidFill>
                  <a:srgbClr val="00629B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006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599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F7E348A-B36D-4330-A769-DB83762AE040}" type="datetimeFigureOut">
              <a:rPr lang="en-US">
                <a:solidFill>
                  <a:srgbClr val="00629B"/>
                </a:solidFill>
              </a:rPr>
              <a:pPr defTabSz="457200">
                <a:defRPr/>
              </a:pPr>
              <a:t>3/5/2024</a:t>
            </a:fld>
            <a:endParaRPr lang="en-US">
              <a:solidFill>
                <a:srgbClr val="00629B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629B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9636FAB-9187-4E42-9A19-B74DF0614D90}" type="slidenum">
              <a:rPr lang="en-US">
                <a:solidFill>
                  <a:srgbClr val="00629B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006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30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5572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50F139-588F-4EAF-82B7-DE73AE6920F6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7742EA-9191-4956-A934-B7B244B4D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75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A050F139-588F-4EAF-82B7-DE73AE6920F6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3/5/2024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57742EA-9191-4956-A934-B7B244B4D5C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176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86342"/>
            <a:ext cx="3867150" cy="3807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6342"/>
            <a:ext cx="3867150" cy="3807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5541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5875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474793"/>
            <a:ext cx="386873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298705"/>
            <a:ext cx="3868737" cy="2877808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74793"/>
            <a:ext cx="38877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98705"/>
            <a:ext cx="3887788" cy="2877808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3639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9804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121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41441"/>
            <a:ext cx="4629150" cy="434370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11415"/>
            <a:ext cx="2949575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73616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121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41441"/>
            <a:ext cx="4629150" cy="43437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11415"/>
            <a:ext cx="2949575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8568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1486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366712" y="5634002"/>
            <a:ext cx="2007972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25" b="1" i="0" baseline="0">
                <a:solidFill>
                  <a:schemeClr val="tx1"/>
                </a:solidFill>
                <a:latin typeface="BMW Group Condensed Bold"/>
                <a:ea typeface="BMW Type Global Pro Regular" pitchFamily="2" charset="0"/>
                <a:cs typeface="BMW Group Condensed Bold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noProof="0" dirty="0"/>
              <a:t>Department | Date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61" y="6137292"/>
            <a:ext cx="869719" cy="361604"/>
          </a:xfrm>
          <a:prstGeom prst="rect">
            <a:avLst/>
          </a:prstGeom>
        </p:spPr>
      </p:pic>
      <p:pic>
        <p:nvPicPr>
          <p:cNvPr id="16" name="Bild 7" descr="WortmarkeBMWGROUP Kopi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48" y="6138899"/>
            <a:ext cx="568297" cy="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-3810" y="-6668"/>
            <a:ext cx="9147810" cy="6870440"/>
          </a:xfrm>
          <a:custGeom>
            <a:avLst/>
            <a:gdLst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0 w 9144000"/>
              <a:gd name="connsiteY6" fmla="*/ 5159495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190500 w 9144000"/>
              <a:gd name="connsiteY6" fmla="*/ 4493539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3891 w 9144000"/>
              <a:gd name="connsiteY5" fmla="*/ 562818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71516 w 9144000"/>
              <a:gd name="connsiteY5" fmla="*/ 5818461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19166 w 9144000"/>
              <a:gd name="connsiteY5" fmla="*/ 5847002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00116 w 9144000"/>
              <a:gd name="connsiteY5" fmla="*/ 5942139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894012 w 9144000"/>
              <a:gd name="connsiteY3" fmla="*/ 6818497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18497"/>
              <a:gd name="connsiteX1" fmla="*/ 9144000 w 9144000"/>
              <a:gd name="connsiteY1" fmla="*/ 0 h 6818497"/>
              <a:gd name="connsiteX2" fmla="*/ 9144000 w 9144000"/>
              <a:gd name="connsiteY2" fmla="*/ 4928377 h 6818497"/>
              <a:gd name="connsiteX3" fmla="*/ 3894012 w 9144000"/>
              <a:gd name="connsiteY3" fmla="*/ 6818497 h 6818497"/>
              <a:gd name="connsiteX4" fmla="*/ 3701776 w 9144000"/>
              <a:gd name="connsiteY4" fmla="*/ 6702094 h 6818497"/>
              <a:gd name="connsiteX5" fmla="*/ 6022210 w 9144000"/>
              <a:gd name="connsiteY5" fmla="*/ 5928708 h 6818497"/>
              <a:gd name="connsiteX6" fmla="*/ 9525 w 9144000"/>
              <a:gd name="connsiteY6" fmla="*/ 4769436 h 6818497"/>
              <a:gd name="connsiteX7" fmla="*/ 0 w 9144000"/>
              <a:gd name="connsiteY7" fmla="*/ 0 h 6818497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928377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842754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47039"/>
              <a:gd name="connsiteX1" fmla="*/ 9144000 w 9144000"/>
              <a:gd name="connsiteY1" fmla="*/ 28541 h 6847039"/>
              <a:gd name="connsiteX2" fmla="*/ 9144000 w 9144000"/>
              <a:gd name="connsiteY2" fmla="*/ 4871295 h 6847039"/>
              <a:gd name="connsiteX3" fmla="*/ 3894012 w 9144000"/>
              <a:gd name="connsiteY3" fmla="*/ 6847038 h 6847039"/>
              <a:gd name="connsiteX4" fmla="*/ 3688329 w 9144000"/>
              <a:gd name="connsiteY4" fmla="*/ 6847039 h 6847039"/>
              <a:gd name="connsiteX5" fmla="*/ 6022210 w 9144000"/>
              <a:gd name="connsiteY5" fmla="*/ 5957249 h 6847039"/>
              <a:gd name="connsiteX6" fmla="*/ 9525 w 9144000"/>
              <a:gd name="connsiteY6" fmla="*/ 4797977 h 6847039"/>
              <a:gd name="connsiteX7" fmla="*/ 0 w 9144000"/>
              <a:gd name="connsiteY7" fmla="*/ 0 h 6847039"/>
              <a:gd name="connsiteX0" fmla="*/ 0 w 9144000"/>
              <a:gd name="connsiteY0" fmla="*/ 9514 h 6856553"/>
              <a:gd name="connsiteX1" fmla="*/ 9134475 w 9144000"/>
              <a:gd name="connsiteY1" fmla="*/ 0 h 6856553"/>
              <a:gd name="connsiteX2" fmla="*/ 9144000 w 9144000"/>
              <a:gd name="connsiteY2" fmla="*/ 4880809 h 6856553"/>
              <a:gd name="connsiteX3" fmla="*/ 3894012 w 9144000"/>
              <a:gd name="connsiteY3" fmla="*/ 6856552 h 6856553"/>
              <a:gd name="connsiteX4" fmla="*/ 3688329 w 9144000"/>
              <a:gd name="connsiteY4" fmla="*/ 6856553 h 6856553"/>
              <a:gd name="connsiteX5" fmla="*/ 6022210 w 9144000"/>
              <a:gd name="connsiteY5" fmla="*/ 5966763 h 6856553"/>
              <a:gd name="connsiteX6" fmla="*/ 9525 w 9144000"/>
              <a:gd name="connsiteY6" fmla="*/ 4807491 h 6856553"/>
              <a:gd name="connsiteX7" fmla="*/ 0 w 9144000"/>
              <a:gd name="connsiteY7" fmla="*/ 9514 h 6856553"/>
              <a:gd name="connsiteX0" fmla="*/ 3810 w 9147810"/>
              <a:gd name="connsiteY0" fmla="*/ 9514 h 6856553"/>
              <a:gd name="connsiteX1" fmla="*/ 9138285 w 9147810"/>
              <a:gd name="connsiteY1" fmla="*/ 0 h 6856553"/>
              <a:gd name="connsiteX2" fmla="*/ 9147810 w 9147810"/>
              <a:gd name="connsiteY2" fmla="*/ 4880809 h 6856553"/>
              <a:gd name="connsiteX3" fmla="*/ 3897822 w 9147810"/>
              <a:gd name="connsiteY3" fmla="*/ 6856552 h 6856553"/>
              <a:gd name="connsiteX4" fmla="*/ 3692139 w 9147810"/>
              <a:gd name="connsiteY4" fmla="*/ 6856553 h 6856553"/>
              <a:gd name="connsiteX5" fmla="*/ 6026020 w 9147810"/>
              <a:gd name="connsiteY5" fmla="*/ 5966763 h 6856553"/>
              <a:gd name="connsiteX6" fmla="*/ 0 w 9147810"/>
              <a:gd name="connsiteY6" fmla="*/ 4807491 h 6856553"/>
              <a:gd name="connsiteX7" fmla="*/ 3810 w 9147810"/>
              <a:gd name="connsiteY7" fmla="*/ 9514 h 6856553"/>
              <a:gd name="connsiteX0" fmla="*/ 3810 w 9147810"/>
              <a:gd name="connsiteY0" fmla="*/ 11417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11417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4806088 w 9147810"/>
              <a:gd name="connsiteY5" fmla="*/ 6240903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5190077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4806088 w 9147810"/>
              <a:gd name="connsiteY5" fmla="*/ 6240903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5190077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83046 w 9147810"/>
              <a:gd name="connsiteY5" fmla="*/ 6381413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5190077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4726497 w 9147810"/>
              <a:gd name="connsiteY3" fmla="*/ 6848941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4726497 w 9147810"/>
              <a:gd name="connsiteY3" fmla="*/ 6848941 h 6858456"/>
              <a:gd name="connsiteX4" fmla="*/ 4099333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4726497 w 9147810"/>
              <a:gd name="connsiteY3" fmla="*/ 6848941 h 6858456"/>
              <a:gd name="connsiteX4" fmla="*/ 4120115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62780"/>
              <a:gd name="connsiteX1" fmla="*/ 9145905 w 9147810"/>
              <a:gd name="connsiteY1" fmla="*/ 0 h 6862780"/>
              <a:gd name="connsiteX2" fmla="*/ 9147810 w 9147810"/>
              <a:gd name="connsiteY2" fmla="*/ 4615799 h 6862780"/>
              <a:gd name="connsiteX3" fmla="*/ 4300470 w 9147810"/>
              <a:gd name="connsiteY3" fmla="*/ 6862780 h 6862780"/>
              <a:gd name="connsiteX4" fmla="*/ 4120115 w 9147810"/>
              <a:gd name="connsiteY4" fmla="*/ 6858456 h 6862780"/>
              <a:gd name="connsiteX5" fmla="*/ 5096494 w 9147810"/>
              <a:gd name="connsiteY5" fmla="*/ 6381414 h 6862780"/>
              <a:gd name="connsiteX6" fmla="*/ 0 w 9147810"/>
              <a:gd name="connsiteY6" fmla="*/ 4976248 h 6862780"/>
              <a:gd name="connsiteX7" fmla="*/ 3810 w 9147810"/>
              <a:gd name="connsiteY7" fmla="*/ 3806 h 6862780"/>
              <a:gd name="connsiteX0" fmla="*/ 3810 w 9147810"/>
              <a:gd name="connsiteY0" fmla="*/ 3806 h 6862780"/>
              <a:gd name="connsiteX1" fmla="*/ 9145905 w 9147810"/>
              <a:gd name="connsiteY1" fmla="*/ 0 h 6862780"/>
              <a:gd name="connsiteX2" fmla="*/ 9147810 w 9147810"/>
              <a:gd name="connsiteY2" fmla="*/ 4615799 h 6862780"/>
              <a:gd name="connsiteX3" fmla="*/ 4300470 w 9147810"/>
              <a:gd name="connsiteY3" fmla="*/ 6862780 h 6862780"/>
              <a:gd name="connsiteX4" fmla="*/ 4120115 w 9147810"/>
              <a:gd name="connsiteY4" fmla="*/ 6862262 h 6862780"/>
              <a:gd name="connsiteX5" fmla="*/ 5096494 w 9147810"/>
              <a:gd name="connsiteY5" fmla="*/ 6381414 h 6862780"/>
              <a:gd name="connsiteX6" fmla="*/ 0 w 9147810"/>
              <a:gd name="connsiteY6" fmla="*/ 4976248 h 6862780"/>
              <a:gd name="connsiteX7" fmla="*/ 3810 w 9147810"/>
              <a:gd name="connsiteY7" fmla="*/ 3806 h 6862780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7810" h="6862262">
                <a:moveTo>
                  <a:pt x="3810" y="3806"/>
                </a:moveTo>
                <a:lnTo>
                  <a:pt x="9145905" y="0"/>
                </a:lnTo>
                <a:lnTo>
                  <a:pt x="9147810" y="4615799"/>
                </a:lnTo>
                <a:lnTo>
                  <a:pt x="4300470" y="6858975"/>
                </a:lnTo>
                <a:lnTo>
                  <a:pt x="4120115" y="6862262"/>
                </a:lnTo>
                <a:lnTo>
                  <a:pt x="5096494" y="6381414"/>
                </a:lnTo>
                <a:lnTo>
                  <a:pt x="0" y="4976248"/>
                </a:lnTo>
                <a:cubicBezTo>
                  <a:pt x="0" y="3256416"/>
                  <a:pt x="3810" y="1723638"/>
                  <a:pt x="3810" y="3806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tIns="540000" bIns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1" y="269622"/>
            <a:ext cx="8418514" cy="10925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None/>
              <a:defRPr sz="2999" b="1" cap="all" baseline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</a:t>
            </a:r>
            <a:br>
              <a:rPr lang="en-US" noProof="0" dirty="0"/>
            </a:br>
            <a:r>
              <a:rPr lang="en-US" noProof="0" dirty="0"/>
              <a:t>Double-Line Headline.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1" y="1386806"/>
            <a:ext cx="8418514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None/>
              <a:defRPr sz="1500" b="1" cap="all" baseline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Double-line </a:t>
            </a:r>
            <a:r>
              <a:rPr lang="en-US" noProof="0" dirty="0" err="1"/>
              <a:t>Subheadline</a:t>
            </a:r>
            <a:r>
              <a:rPr lang="en-US" noProof="0" dirty="0"/>
              <a:t>.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941" y="6137292"/>
            <a:ext cx="2727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384">
          <p15:clr>
            <a:srgbClr val="FBAE40"/>
          </p15:clr>
        </p15:guide>
        <p15:guide id="3" orient="horz" pos="3752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rgbClr val="E4E8EE"/>
              </a:gs>
            </a:gsLst>
            <a:lin ang="166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3" name="Bild 12" descr="Trigonalform_16zu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8000"/>
            <a:ext cx="9144000" cy="2540000"/>
          </a:xfrm>
          <a:prstGeom prst="rect">
            <a:avLst/>
          </a:prstGeom>
        </p:spPr>
      </p:pic>
      <p:sp>
        <p:nvSpPr>
          <p:cNvPr id="18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1" y="5634002"/>
            <a:ext cx="1950263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25" b="1" i="0" baseline="0">
                <a:solidFill>
                  <a:srgbClr val="343434"/>
                </a:solidFill>
                <a:latin typeface="BMW Group Condensed Bold"/>
                <a:ea typeface="BMW Type Global Pro Regular" pitchFamily="2" charset="0"/>
                <a:cs typeface="BMW Group Condensed Bold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noProof="0" dirty="0"/>
              <a:t>Department | Date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1" y="1799485"/>
            <a:ext cx="8418514" cy="10925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924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Double-Line Headline.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1" y="2916669"/>
            <a:ext cx="8418514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75"/>
              </a:lnSpc>
              <a:spcBef>
                <a:spcPts val="0"/>
              </a:spcBef>
              <a:buNone/>
              <a:defRPr sz="1500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Double-Line </a:t>
            </a:r>
            <a:r>
              <a:rPr lang="en-US" noProof="0" dirty="0" err="1"/>
              <a:t>Subheadline</a:t>
            </a:r>
            <a:r>
              <a:rPr lang="en-US" noProof="0" dirty="0"/>
              <a:t>.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60" y="6137292"/>
            <a:ext cx="869719" cy="361604"/>
          </a:xfrm>
          <a:prstGeom prst="rect">
            <a:avLst/>
          </a:prstGeom>
        </p:spPr>
      </p:pic>
      <p:pic>
        <p:nvPicPr>
          <p:cNvPr id="15" name="Bild 7" descr="WortmarkeBMWGROUP Kopie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48" y="6138899"/>
            <a:ext cx="568297" cy="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941" y="6137292"/>
            <a:ext cx="2727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5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9">
          <p15:clr>
            <a:srgbClr val="FBAE40"/>
          </p15:clr>
        </p15:guide>
        <p15:guide id="2" orient="horz" pos="1128">
          <p15:clr>
            <a:srgbClr val="FBAE40"/>
          </p15:clr>
        </p15:guide>
        <p15:guide id="3" orient="horz" pos="3544">
          <p15:clr>
            <a:srgbClr val="FBAE40"/>
          </p15:clr>
        </p15:guide>
        <p15:guide id="4" orient="horz" pos="1832">
          <p15:clr>
            <a:srgbClr val="FBAE40"/>
          </p15:clr>
        </p15:guide>
        <p15:guide id="5" pos="301">
          <p15:clr>
            <a:srgbClr val="FBAE40"/>
          </p15:clr>
        </p15:guide>
        <p15:guide id="6" pos="7384">
          <p15:clr>
            <a:srgbClr val="FBAE40"/>
          </p15:clr>
        </p15:guide>
        <p15:guide id="7" orient="horz" pos="37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8"/>
          <p:cNvSpPr/>
          <p:nvPr userDrawn="1"/>
        </p:nvSpPr>
        <p:spPr>
          <a:xfrm>
            <a:off x="0" y="0"/>
            <a:ext cx="9144000" cy="62949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rgbClr val="E4E8EE"/>
              </a:gs>
            </a:gsLst>
            <a:lin ang="166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6" name="Bild 10" descr="Next_100_Years_Signet.png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7"/>
          <a:stretch/>
        </p:blipFill>
        <p:spPr>
          <a:xfrm>
            <a:off x="3498196" y="1"/>
            <a:ext cx="5645804" cy="6330218"/>
          </a:xfrm>
          <a:prstGeom prst="rect">
            <a:avLst/>
          </a:prstGeom>
        </p:spPr>
      </p:pic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1412875"/>
            <a:ext cx="2241764" cy="924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5399"/>
              </a:lnSpc>
              <a:spcBef>
                <a:spcPts val="0"/>
              </a:spcBef>
              <a:buNone/>
              <a:defRPr sz="5399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1" y="2362896"/>
            <a:ext cx="8418514" cy="3975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149"/>
              </a:lnSpc>
              <a:spcBef>
                <a:spcPts val="0"/>
              </a:spcBef>
              <a:buNone/>
              <a:defRPr sz="2999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Chapter.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4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orient="horz" pos="887">
          <p15:clr>
            <a:srgbClr val="FBAE40"/>
          </p15:clr>
        </p15:guide>
        <p15:guide id="3" pos="7384">
          <p15:clr>
            <a:srgbClr val="FBAE40"/>
          </p15:clr>
        </p15:guide>
        <p15:guide id="4" pos="3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 baseline="0"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6711" y="1413933"/>
            <a:ext cx="8418514" cy="4707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3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384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663">
          <p15:clr>
            <a:srgbClr val="FBAE40"/>
          </p15:clr>
        </p15:guide>
        <p15:guide id="5" orient="horz" pos="890">
          <p15:clr>
            <a:srgbClr val="FBAE40"/>
          </p15:clr>
        </p15:guide>
        <p15:guide id="6" orient="horz" pos="3858">
          <p15:clr>
            <a:srgbClr val="FBAE40"/>
          </p15:clr>
        </p15:guide>
        <p15:guide id="7" orient="horz" pos="4260">
          <p15:clr>
            <a:srgbClr val="FBAE40"/>
          </p15:clr>
        </p15:guide>
        <p15:guide id="8" orient="horz" pos="40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B50EDA-7A49-4D2B-9C9D-BB27323A9E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1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13"/>
          <a:stretch/>
        </p:blipFill>
        <p:spPr>
          <a:xfrm>
            <a:off x="-7373" y="2"/>
            <a:ext cx="4521200" cy="62939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/>
          </p:nvPr>
        </p:nvSpPr>
        <p:spPr>
          <a:xfrm>
            <a:off x="366711" y="1413933"/>
            <a:ext cx="8418514" cy="4707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7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01">
          <p15:clr>
            <a:srgbClr val="FBAE40"/>
          </p15:clr>
        </p15:guide>
        <p15:guide id="8" pos="73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66711" y="1413933"/>
            <a:ext cx="4114800" cy="4707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645026" y="1413933"/>
            <a:ext cx="4140201" cy="4707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896">
          <p15:clr>
            <a:srgbClr val="FBAE40"/>
          </p15:clr>
        </p15:guide>
        <p15:guide id="8" pos="3768">
          <p15:clr>
            <a:srgbClr val="FBAE40"/>
          </p15:clr>
        </p15:guide>
        <p15:guide id="9" pos="7384">
          <p15:clr>
            <a:srgbClr val="FBAE40"/>
          </p15:clr>
        </p15:guide>
        <p15:guide id="10" pos="3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Sub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4645026" y="1795463"/>
            <a:ext cx="4140201" cy="4325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3"/>
          </p:nvPr>
        </p:nvSpPr>
        <p:spPr>
          <a:xfrm>
            <a:off x="366711" y="1795463"/>
            <a:ext cx="4114800" cy="4325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66713" y="1412875"/>
            <a:ext cx="4114800" cy="3238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645027" y="1412875"/>
            <a:ext cx="4114800" cy="3238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50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897">
          <p15:clr>
            <a:srgbClr val="FBAE40"/>
          </p15:clr>
        </p15:guide>
        <p15:guide id="8" pos="3769">
          <p15:clr>
            <a:srgbClr val="FBAE40"/>
          </p15:clr>
        </p15:guide>
        <p15:guide id="9" pos="7384">
          <p15:clr>
            <a:srgbClr val="FBAE40"/>
          </p15:clr>
        </p15:guide>
        <p15:guide id="10" orient="horz" pos="1131">
          <p15:clr>
            <a:srgbClr val="FBAE40"/>
          </p15:clr>
        </p15:guide>
        <p15:guide id="11" orient="horz" pos="1094">
          <p15:clr>
            <a:srgbClr val="FBAE40"/>
          </p15:clr>
        </p15:guide>
        <p15:guide id="12" pos="3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6"/>
          </p:nvPr>
        </p:nvSpPr>
        <p:spPr>
          <a:xfrm>
            <a:off x="366711" y="1413933"/>
            <a:ext cx="8418514" cy="4707467"/>
          </a:xfrm>
          <a:pattFill prst="wdUpDiag">
            <a:fgClr>
              <a:srgbClr val="BFBFBF"/>
            </a:fgClr>
            <a:bgClr>
              <a:schemeClr val="bg1"/>
            </a:bgClr>
          </a:pattFill>
        </p:spPr>
        <p:txBody>
          <a:bodyPr tIns="540000"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243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216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pos="301">
          <p15:clr>
            <a:srgbClr val="FBAE40"/>
          </p15:clr>
        </p15:guide>
        <p15:guide id="6" pos="7384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orient="horz" pos="42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" y="1413933"/>
            <a:ext cx="9144002" cy="5444068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5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9256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216">
          <p15:clr>
            <a:srgbClr val="FBAE40"/>
          </p15:clr>
        </p15:guide>
        <p15:guide id="3" pos="301">
          <p15:clr>
            <a:srgbClr val="FBAE40"/>
          </p15:clr>
        </p15:guide>
        <p15:guide id="4" pos="73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366711" y="1413938"/>
            <a:ext cx="4114800" cy="2606167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4645026" y="1413938"/>
            <a:ext cx="4140201" cy="2606167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366711" y="4183352"/>
            <a:ext cx="4114800" cy="1938048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05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4645026" y="4191000"/>
            <a:ext cx="4140201" cy="1930400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05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394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pos="3896">
          <p15:clr>
            <a:srgbClr val="FBAE40"/>
          </p15:clr>
        </p15:guide>
        <p15:guide id="6" pos="301">
          <p15:clr>
            <a:srgbClr val="FBAE40"/>
          </p15:clr>
        </p15:guide>
        <p15:guide id="7" pos="7384">
          <p15:clr>
            <a:srgbClr val="FBAE40"/>
          </p15:clr>
        </p15:guide>
        <p15:guide id="8" pos="3768">
          <p15:clr>
            <a:srgbClr val="FBAE40"/>
          </p15:clr>
        </p15:guide>
        <p15:guide id="9" orient="horz" pos="4042">
          <p15:clr>
            <a:srgbClr val="FBAE40"/>
          </p15:clr>
        </p15:guide>
        <p15:guide id="10" orient="horz" pos="4260">
          <p15:clr>
            <a:srgbClr val="FBAE40"/>
          </p15:clr>
        </p15:guide>
        <p15:guide id="11" orient="horz" pos="2636">
          <p15:clr>
            <a:srgbClr val="FBAE40"/>
          </p15:clr>
        </p15:guide>
        <p15:guide id="12" orient="horz" pos="25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366713" y="1413938"/>
            <a:ext cx="2683933" cy="1675641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3221569" y="1413938"/>
            <a:ext cx="2688165" cy="1683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6100890" y="1413938"/>
            <a:ext cx="2684334" cy="1683297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366713" y="3259666"/>
            <a:ext cx="2683933" cy="2861734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05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3225803" y="3259666"/>
            <a:ext cx="2683933" cy="2861734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05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40"/>
          </p:nvPr>
        </p:nvSpPr>
        <p:spPr>
          <a:xfrm>
            <a:off x="6101294" y="3259666"/>
            <a:ext cx="2683933" cy="2861734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05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653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7384">
          <p15:clr>
            <a:srgbClr val="FBAE40"/>
          </p15:clr>
        </p15:guide>
        <p15:guide id="8" pos="301">
          <p15:clr>
            <a:srgbClr val="FBAE40"/>
          </p15:clr>
        </p15:guide>
        <p15:guide id="9" pos="5120">
          <p15:clr>
            <a:srgbClr val="FBAE40"/>
          </p15:clr>
        </p15:guide>
        <p15:guide id="10" pos="4968">
          <p15:clr>
            <a:srgbClr val="FBAE40"/>
          </p15:clr>
        </p15:guide>
        <p15:guide id="11" pos="2704">
          <p15:clr>
            <a:srgbClr val="FBAE40"/>
          </p15:clr>
        </p15:guide>
        <p15:guide id="12" pos="256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66712" y="1413936"/>
            <a:ext cx="1964265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2514602" y="1413936"/>
            <a:ext cx="1963068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65137" y="1413936"/>
            <a:ext cx="1964265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822160" y="1413936"/>
            <a:ext cx="1963068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2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366712" y="2895606"/>
            <a:ext cx="1964266" cy="322579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9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2514603" y="2895606"/>
            <a:ext cx="1964266" cy="322579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900" dirty="0" smtClean="0">
                <a:solidFill>
                  <a:srgbClr val="404040"/>
                </a:solidFill>
              </a:defRPr>
            </a:lvl1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40"/>
          </p:nvPr>
        </p:nvSpPr>
        <p:spPr>
          <a:xfrm>
            <a:off x="4665135" y="2887134"/>
            <a:ext cx="1964266" cy="3234266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9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6820960" y="2887134"/>
            <a:ext cx="1964266" cy="3234266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9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01">
          <p15:clr>
            <a:srgbClr val="FBAE40"/>
          </p15:clr>
        </p15:guide>
        <p15:guide id="8" pos="7384">
          <p15:clr>
            <a:srgbClr val="FBAE40"/>
          </p15:clr>
        </p15:guide>
        <p15:guide id="9" pos="1960">
          <p15:clr>
            <a:srgbClr val="FBAE40"/>
          </p15:clr>
        </p15:guide>
        <p15:guide id="10" pos="2112">
          <p15:clr>
            <a:srgbClr val="FBAE40"/>
          </p15:clr>
        </p15:guide>
        <p15:guide id="11" pos="3768">
          <p15:clr>
            <a:srgbClr val="FBAE40"/>
          </p15:clr>
        </p15:guide>
        <p15:guide id="12" pos="3912">
          <p15:clr>
            <a:srgbClr val="FBAE40"/>
          </p15:clr>
        </p15:guide>
        <p15:guide id="13" pos="5564">
          <p15:clr>
            <a:srgbClr val="FBAE40"/>
          </p15:clr>
        </p15:guide>
        <p15:guide id="14" pos="5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53493" y="1413933"/>
            <a:ext cx="4131732" cy="4707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" y="1413933"/>
            <a:ext cx="4478863" cy="4715934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720000" rIns="0" bIns="0" rtlCol="0" anchor="ctr" anchorCtr="0">
            <a:noAutofit/>
          </a:bodyPr>
          <a:lstStyle>
            <a:lvl1pPr algn="ctr">
              <a:buFontTx/>
              <a:buNone/>
              <a:defRPr lang="en-US" sz="15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orient="horz" pos="890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01">
          <p15:clr>
            <a:srgbClr val="FBAE40"/>
          </p15:clr>
        </p15:guide>
        <p15:guide id="8" pos="7384">
          <p15:clr>
            <a:srgbClr val="FBAE40"/>
          </p15:clr>
        </p15:guide>
        <p15:guide id="9" pos="3768">
          <p15:clr>
            <a:srgbClr val="FBAE40"/>
          </p15:clr>
        </p15:guide>
        <p15:guide id="10" pos="390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9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216">
          <p15:clr>
            <a:srgbClr val="FBAE40"/>
          </p15:clr>
        </p15:guide>
        <p15:guide id="3" orient="horz" pos="888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01">
          <p15:clr>
            <a:srgbClr val="FBAE40"/>
          </p15:clr>
        </p15:guide>
        <p15:guide id="8" pos="7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4203C8-4992-4B56-A56D-83988A7E88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A807A42-CF27-4B84-8583-18EBE4183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8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89" y="3724717"/>
            <a:ext cx="8444759" cy="9168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699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2-line title </a:t>
            </a:r>
          </a:p>
          <a:p>
            <a:pPr lvl="0"/>
            <a:r>
              <a:rPr lang="en-GB" noProof="0" dirty="0"/>
              <a:t>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9289" y="4853840"/>
            <a:ext cx="8444758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75"/>
              </a:lnSpc>
              <a:spcBef>
                <a:spcPts val="0"/>
              </a:spcBef>
              <a:buNone/>
              <a:defRPr sz="1500" b="1" cap="all" baseline="0"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49288" y="2851176"/>
            <a:ext cx="3394205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825">
                <a:latin typeface="BMW Group Condensed" pitchFamily="34" charset="0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GB" noProof="0" dirty="0"/>
              <a:t>Enter department and date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9866" y="-367"/>
            <a:ext cx="9160067" cy="3211380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647372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647372 h 3720338"/>
              <a:gd name="connsiteX0" fmla="*/ 1529 w 9154707"/>
              <a:gd name="connsiteY0" fmla="*/ 0 h 3072966"/>
              <a:gd name="connsiteX1" fmla="*/ 9154377 w 9154707"/>
              <a:gd name="connsiteY1" fmla="*/ 51367 h 3072966"/>
              <a:gd name="connsiteX2" fmla="*/ 9152826 w 9154707"/>
              <a:gd name="connsiteY2" fmla="*/ 3071972 h 3072966"/>
              <a:gd name="connsiteX3" fmla="*/ 3598741 w 9154707"/>
              <a:gd name="connsiteY3" fmla="*/ 3072966 h 3072966"/>
              <a:gd name="connsiteX4" fmla="*/ 3601621 w 9154707"/>
              <a:gd name="connsiteY4" fmla="*/ 2494619 h 3072966"/>
              <a:gd name="connsiteX5" fmla="*/ 0 w 9154707"/>
              <a:gd name="connsiteY5" fmla="*/ 2493525 h 3072966"/>
              <a:gd name="connsiteX6" fmla="*/ 1529 w 9154707"/>
              <a:gd name="connsiteY6" fmla="*/ 0 h 3072966"/>
              <a:gd name="connsiteX0" fmla="*/ 1529 w 9152826"/>
              <a:gd name="connsiteY0" fmla="*/ 138414 h 3211380"/>
              <a:gd name="connsiteX1" fmla="*/ 9145751 w 9152826"/>
              <a:gd name="connsiteY1" fmla="*/ 0 h 3211380"/>
              <a:gd name="connsiteX2" fmla="*/ 9152826 w 9152826"/>
              <a:gd name="connsiteY2" fmla="*/ 3210386 h 3211380"/>
              <a:gd name="connsiteX3" fmla="*/ 3598741 w 9152826"/>
              <a:gd name="connsiteY3" fmla="*/ 3211380 h 3211380"/>
              <a:gd name="connsiteX4" fmla="*/ 3601621 w 9152826"/>
              <a:gd name="connsiteY4" fmla="*/ 2633033 h 3211380"/>
              <a:gd name="connsiteX5" fmla="*/ 0 w 9152826"/>
              <a:gd name="connsiteY5" fmla="*/ 2631939 h 3211380"/>
              <a:gd name="connsiteX6" fmla="*/ 1529 w 9152826"/>
              <a:gd name="connsiteY6" fmla="*/ 138414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3608862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4669"/>
              <a:gd name="connsiteX1" fmla="*/ 9152992 w 9160067"/>
              <a:gd name="connsiteY1" fmla="*/ 0 h 3214669"/>
              <a:gd name="connsiteX2" fmla="*/ 9160067 w 9160067"/>
              <a:gd name="connsiteY2" fmla="*/ 3210386 h 3214669"/>
              <a:gd name="connsiteX3" fmla="*/ 4109231 w 9160067"/>
              <a:gd name="connsiteY3" fmla="*/ 3214669 h 3214669"/>
              <a:gd name="connsiteX4" fmla="*/ 4112111 w 9160067"/>
              <a:gd name="connsiteY4" fmla="*/ 2633033 h 3214669"/>
              <a:gd name="connsiteX5" fmla="*/ 7241 w 9160067"/>
              <a:gd name="connsiteY5" fmla="*/ 2631939 h 3214669"/>
              <a:gd name="connsiteX6" fmla="*/ 143 w 9160067"/>
              <a:gd name="connsiteY6" fmla="*/ 392 h 3214669"/>
              <a:gd name="connsiteX0" fmla="*/ 143 w 9160067"/>
              <a:gd name="connsiteY0" fmla="*/ 392 h 3217958"/>
              <a:gd name="connsiteX1" fmla="*/ 9152992 w 9160067"/>
              <a:gd name="connsiteY1" fmla="*/ 0 h 3217958"/>
              <a:gd name="connsiteX2" fmla="*/ 9160067 w 9160067"/>
              <a:gd name="connsiteY2" fmla="*/ 3210386 h 3217958"/>
              <a:gd name="connsiteX3" fmla="*/ 4112520 w 9160067"/>
              <a:gd name="connsiteY3" fmla="*/ 3217958 h 3217958"/>
              <a:gd name="connsiteX4" fmla="*/ 4112111 w 9160067"/>
              <a:gd name="connsiteY4" fmla="*/ 2633033 h 3217958"/>
              <a:gd name="connsiteX5" fmla="*/ 7241 w 9160067"/>
              <a:gd name="connsiteY5" fmla="*/ 2631939 h 3217958"/>
              <a:gd name="connsiteX6" fmla="*/ 143 w 9160067"/>
              <a:gd name="connsiteY6" fmla="*/ 392 h 3217958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067" h="3211380">
                <a:moveTo>
                  <a:pt x="143" y="392"/>
                </a:moveTo>
                <a:lnTo>
                  <a:pt x="9152992" y="0"/>
                </a:lnTo>
                <a:cubicBezTo>
                  <a:pt x="9154579" y="1278732"/>
                  <a:pt x="9158480" y="1931654"/>
                  <a:pt x="9160067" y="3210386"/>
                </a:cubicBezTo>
                <a:lnTo>
                  <a:pt x="4115809" y="3211380"/>
                </a:lnTo>
                <a:cubicBezTo>
                  <a:pt x="4117254" y="3123263"/>
                  <a:pt x="4110666" y="2721150"/>
                  <a:pt x="4112111" y="2633033"/>
                </a:cubicBezTo>
                <a:lnTo>
                  <a:pt x="7241" y="2631939"/>
                </a:lnTo>
                <a:cubicBezTo>
                  <a:pt x="8686" y="1456263"/>
                  <a:pt x="-1302" y="1176068"/>
                  <a:pt x="143" y="392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105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/>
              <a:t>Insert visual by clicking on symbol</a:t>
            </a:r>
          </a:p>
        </p:txBody>
      </p:sp>
      <p:pic>
        <p:nvPicPr>
          <p:cNvPr id="12" name="Bild 7" descr="WortmarkeBMWGROUP Kopi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89" y="6031922"/>
            <a:ext cx="679388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826" y="6026088"/>
            <a:ext cx="326615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5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48763" y="1720054"/>
            <a:ext cx="3694056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82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GB" noProof="0" dirty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763" y="341560"/>
            <a:ext cx="8443002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699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title 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9289" y="965586"/>
            <a:ext cx="8442477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75"/>
              </a:lnSpc>
              <a:spcBef>
                <a:spcPts val="0"/>
              </a:spcBef>
              <a:buNone/>
              <a:defRPr sz="1500" b="1" cap="all" baseline="0"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8" name="Bild 7" descr="WortmarkeBMWGROUP Kopi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89" y="6031922"/>
            <a:ext cx="679388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826" y="6026088"/>
            <a:ext cx="326615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36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48763" y="2227505"/>
            <a:ext cx="3694056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82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GB" noProof="0" dirty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89" y="341560"/>
            <a:ext cx="8442477" cy="10985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699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2-line title </a:t>
            </a:r>
          </a:p>
          <a:p>
            <a:pPr lvl="0"/>
            <a:r>
              <a:rPr lang="en-GB" noProof="0" dirty="0"/>
              <a:t>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9289" y="1470171"/>
            <a:ext cx="8442477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75"/>
              </a:lnSpc>
              <a:spcBef>
                <a:spcPts val="0"/>
              </a:spcBef>
              <a:buNone/>
              <a:defRPr sz="1500" b="1" cap="all" baseline="0"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8" name="Bild 7" descr="WortmarkeBMWGROUP Kopi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89" y="6031922"/>
            <a:ext cx="679388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826" y="6026088"/>
            <a:ext cx="326615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6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807A42-CF27-4B84-8583-18EBE418342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763" y="1639833"/>
            <a:ext cx="8445285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lang="de-DE" sz="1500" smtClean="0"/>
            </a:lvl1pPr>
            <a:lvl2pPr marL="149979" indent="-149979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339238" indent="-139266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539210" indent="-138076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739181" indent="-138076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/>
              <a:t>Edit small body copy by clicking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  <a:p>
            <a:pPr lvl="4"/>
            <a:r>
              <a:rPr lang="en-GB" noProof="0" dirty="0"/>
              <a:t>Fifth layer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763" y="403227"/>
            <a:ext cx="8445285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099"/>
              </a:lnSpc>
              <a:spcBef>
                <a:spcPts val="0"/>
              </a:spcBef>
              <a:buNone/>
              <a:defRPr sz="2099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headline by clicking</a:t>
            </a:r>
          </a:p>
        </p:txBody>
      </p:sp>
    </p:spTree>
    <p:extLst>
      <p:ext uri="{BB962C8B-B14F-4D97-AF65-F5344CB8AC3E}">
        <p14:creationId xmlns:p14="http://schemas.microsoft.com/office/powerpoint/2010/main" val="50638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807A42-CF27-4B84-8583-18EBE418342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763" y="403227"/>
            <a:ext cx="8445285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099"/>
              </a:lnSpc>
              <a:spcBef>
                <a:spcPts val="0"/>
              </a:spcBef>
              <a:buNone/>
              <a:defRPr sz="2099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763" y="1641417"/>
            <a:ext cx="8445285" cy="4884796"/>
          </a:xfrm>
          <a:prstGeom prst="rect">
            <a:avLst/>
          </a:prstGeom>
        </p:spPr>
        <p:txBody>
          <a:bodyPr lIns="0" tIns="0" rIns="0" bIns="0"/>
          <a:lstStyle>
            <a:lvl1pPr marL="135695" indent="-135695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lang="de-DE" sz="1500" smtClean="0"/>
            </a:lvl1pPr>
            <a:lvl2pPr marL="338047" indent="-136886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539210" indent="-138076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39181" indent="-132125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46295" indent="-138076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Symbol" pitchFamily="18" charset="2"/>
              <a:buChar char="-"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/>
              <a:t>Edit small list by clicking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  <a:p>
            <a:pPr lvl="4"/>
            <a:r>
              <a:rPr lang="en-GB" noProof="0" dirty="0"/>
              <a:t>Fifth layer</a:t>
            </a:r>
          </a:p>
        </p:txBody>
      </p:sp>
    </p:spTree>
    <p:extLst>
      <p:ext uri="{BB962C8B-B14F-4D97-AF65-F5344CB8AC3E}">
        <p14:creationId xmlns:p14="http://schemas.microsoft.com/office/powerpoint/2010/main" val="1888790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1701802"/>
            <a:ext cx="9144001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64277">
              <a:buNone/>
              <a:defRPr sz="105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/>
              <a:t>Insert visual by clicking on symbol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763" y="403227"/>
            <a:ext cx="8445285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099"/>
              </a:lnSpc>
              <a:spcBef>
                <a:spcPts val="0"/>
              </a:spcBef>
              <a:buNone/>
              <a:defRPr sz="2099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headline by clicking</a:t>
            </a:r>
          </a:p>
        </p:txBody>
      </p:sp>
    </p:spTree>
    <p:extLst>
      <p:ext uri="{BB962C8B-B14F-4D97-AF65-F5344CB8AC3E}">
        <p14:creationId xmlns:p14="http://schemas.microsoft.com/office/powerpoint/2010/main" val="3400183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ild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1701802"/>
            <a:ext cx="9144001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64277">
              <a:buNone/>
              <a:defRPr sz="15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9697" y="403227"/>
            <a:ext cx="8184607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099"/>
              </a:lnSpc>
              <a:spcBef>
                <a:spcPts val="0"/>
              </a:spcBef>
              <a:buNone/>
              <a:defRPr sz="2099" b="1" cap="all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HEADLINE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468641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Headline (ohne Lin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711" y="347184"/>
            <a:ext cx="8418514" cy="701474"/>
          </a:xfrm>
        </p:spPr>
        <p:txBody>
          <a:bodyPr/>
          <a:lstStyle>
            <a:lvl1pPr>
              <a:lnSpc>
                <a:spcPts val="2024"/>
              </a:lnSpc>
              <a:defRPr/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7148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216">
          <p15:clr>
            <a:srgbClr val="FBAE40"/>
          </p15:clr>
        </p15:guide>
        <p15:guide id="3" orient="horz" pos="888">
          <p15:clr>
            <a:srgbClr val="FBAE40"/>
          </p15:clr>
        </p15:guide>
        <p15:guide id="4" orient="horz" pos="3858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260">
          <p15:clr>
            <a:srgbClr val="FBAE40"/>
          </p15:clr>
        </p15:guide>
        <p15:guide id="7" pos="301">
          <p15:clr>
            <a:srgbClr val="FBAE40"/>
          </p15:clr>
        </p15:guide>
        <p15:guide id="8" pos="738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ex Fu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815" y="3008431"/>
            <a:ext cx="2212848" cy="20848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2889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PROGRAM NAME (CAPS)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/>
              <a:t>Presenter </a:t>
            </a:r>
            <a:r>
              <a:rPr lang="en-US" noProof="0" dirty="0" err="1"/>
              <a:t>Name(s</a:t>
            </a:r>
            <a:r>
              <a:rPr lang="en-US" noProof="0" dirty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3" name="Picture 2" descr="Plug i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107" y="3008431"/>
            <a:ext cx="3486912" cy="2084832"/>
          </a:xfrm>
          <a:prstGeom prst="rect">
            <a:avLst/>
          </a:prstGeom>
        </p:spPr>
      </p:pic>
      <p:pic>
        <p:nvPicPr>
          <p:cNvPr id="4" name="Picture 3" descr="Hybri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8431"/>
            <a:ext cx="3480816" cy="2084832"/>
          </a:xfrm>
          <a:prstGeom prst="rect">
            <a:avLst/>
          </a:prstGeom>
        </p:spPr>
      </p:pic>
      <p:pic>
        <p:nvPicPr>
          <p:cNvPr id="6" name="Picture 5" descr="Propan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0056"/>
            <a:ext cx="2980944" cy="2060448"/>
          </a:xfrm>
          <a:prstGeom prst="rect">
            <a:avLst/>
          </a:prstGeom>
        </p:spPr>
      </p:pic>
      <p:pic>
        <p:nvPicPr>
          <p:cNvPr id="7" name="Picture 6" descr="Biodiese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48" y="950056"/>
            <a:ext cx="3206496" cy="2060448"/>
          </a:xfrm>
          <a:prstGeom prst="rect">
            <a:avLst/>
          </a:prstGeom>
        </p:spPr>
      </p:pic>
      <p:pic>
        <p:nvPicPr>
          <p:cNvPr id="11" name="Picture 10" descr="CNG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267" y="950056"/>
            <a:ext cx="2968752" cy="2060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2895"/>
            <a:ext cx="2237232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FAA009-163E-478E-A098-E99863EB8E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144579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2761818"/>
            <a:ext cx="386873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3585730"/>
            <a:ext cx="3868737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761818"/>
            <a:ext cx="38877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85730"/>
            <a:ext cx="3887788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1321724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51950"/>
            <a:ext cx="4629150" cy="433272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20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2921935"/>
            <a:ext cx="2949575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133003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60262"/>
            <a:ext cx="4629150" cy="4324408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2930247"/>
            <a:ext cx="2949575" cy="32544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4229" y="1034237"/>
            <a:ext cx="3300729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3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8A4DE5-6ADF-4E7E-BF0F-561F115884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311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7542" y="2322222"/>
            <a:ext cx="3602354" cy="3580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A9C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2322222"/>
            <a:ext cx="3596004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A9C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77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068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9144000" y="0"/>
                </a:moveTo>
                <a:lnTo>
                  <a:pt x="0" y="0"/>
                </a:lnTo>
                <a:lnTo>
                  <a:pt x="0" y="762000"/>
                </a:lnTo>
                <a:lnTo>
                  <a:pt x="9144000" y="762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3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8751" y="6248400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6EBF3-B9B4-49FC-87E8-DE95DC7EF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400" y="6248400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8670" y="6248400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AF7807-1574-4441-9A72-462BEF34F2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85710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3215" y="6259645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383D1F-5E98-4270-A215-F41505F84E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19879"/>
            <a:ext cx="8678392" cy="22098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06108" y="1211841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674" r:id="rId2"/>
    <p:sldLayoutId id="2147483768" r:id="rId3"/>
    <p:sldLayoutId id="2147483766" r:id="rId4"/>
    <p:sldLayoutId id="2147483677" r:id="rId5"/>
    <p:sldLayoutId id="2147483757" r:id="rId6"/>
    <p:sldLayoutId id="2147483758" r:id="rId7"/>
    <p:sldLayoutId id="2147483754" r:id="rId8"/>
    <p:sldLayoutId id="2147483765" r:id="rId9"/>
    <p:sldLayoutId id="2147483771" r:id="rId10"/>
    <p:sldLayoutId id="21474837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3888" y="365125"/>
            <a:ext cx="40814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3888" y="3235325"/>
            <a:ext cx="4081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9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75" r:id="rId3"/>
    <p:sldLayoutId id="2147483770" r:id="rId4"/>
    <p:sldLayoutId id="2147483762" r:id="rId5"/>
  </p:sldLayoutIdLst>
  <p:transition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defRPr sz="24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1493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609850"/>
            <a:ext cx="78867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26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5" r:id="rId2"/>
    <p:sldLayoutId id="2147483689" r:id="rId3"/>
    <p:sldLayoutId id="2147483743" r:id="rId4"/>
    <p:sldLayoutId id="2147483691" r:id="rId5"/>
    <p:sldLayoutId id="2147483742" r:id="rId6"/>
    <p:sldLayoutId id="2147483744" r:id="rId7"/>
    <p:sldLayoutId id="2147483745" r:id="rId8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1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66712" y="6425352"/>
            <a:ext cx="7388757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rgbClr val="404040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BMW Group Condense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39618" y="6425347"/>
            <a:ext cx="845608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40404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BMW Group Condensed"/>
              </a:rPr>
              <a:t>Page </a:t>
            </a:r>
            <a:fld id="{AA807A42-CF27-4B84-8583-18EBE418342E}" type="slidenum">
              <a:rPr lang="en-US" smtClean="0">
                <a:latin typeface="BMW Group Condens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BMW Group Condensed"/>
            </a:endParaRPr>
          </a:p>
        </p:txBody>
      </p:sp>
      <p:sp>
        <p:nvSpPr>
          <p:cNvPr id="280" name="Rechteck 279"/>
          <p:cNvSpPr/>
          <p:nvPr/>
        </p:nvSpPr>
        <p:spPr>
          <a:xfrm>
            <a:off x="177800" y="177800"/>
            <a:ext cx="18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empower - DO NOT DELETE!!!" hidden="1"/>
          <p:cNvSpPr/>
          <p:nvPr userDrawn="1">
            <p:custDataLst>
              <p:tags r:id="rId25"/>
            </p:custDataLst>
          </p:nvPr>
        </p:nvSpPr>
        <p:spPr>
          <a:xfrm>
            <a:off x="-1270000" y="-1270000"/>
            <a:ext cx="0" cy="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1" y="347184"/>
            <a:ext cx="8418514" cy="701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ts val="2024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1" y="1413933"/>
            <a:ext cx="8418514" cy="4707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173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15" r:id="rId16"/>
    <p:sldLayoutId id="2147483769" r:id="rId17"/>
    <p:sldLayoutId id="2147483760" r:id="rId18"/>
    <p:sldLayoutId id="2147483718" r:id="rId19"/>
    <p:sldLayoutId id="2147483776" r:id="rId20"/>
    <p:sldLayoutId id="2147483777" r:id="rId21"/>
    <p:sldLayoutId id="2147483721" r:id="rId22"/>
    <p:sldLayoutId id="2147483725" r:id="rId23"/>
  </p:sldLayoutIdLst>
  <p:hf sldNum="0" hdr="0" ftr="0" dt="0"/>
  <p:txStyles>
    <p:titleStyle>
      <a:lvl1pPr algn="l" defTabSz="685617" rtl="0" eaLnBrk="1" latinLnBrk="0" hangingPunct="1">
        <a:lnSpc>
          <a:spcPts val="2549"/>
        </a:lnSpc>
        <a:spcBef>
          <a:spcPct val="0"/>
        </a:spcBef>
        <a:buNone/>
        <a:defRPr lang="de-DE" sz="1949" b="1" kern="1200" cap="all" baseline="0" smtClean="0">
          <a:solidFill>
            <a:srgbClr val="92A2BD"/>
          </a:solidFill>
          <a:latin typeface="+mj-lt"/>
          <a:ea typeface="+mn-ea"/>
          <a:cs typeface="+mn-cs"/>
        </a:defRPr>
      </a:lvl1pPr>
    </p:titleStyle>
    <p:bodyStyle>
      <a:lvl1pPr marL="132125" indent="-132125" algn="l" defTabSz="685617" rtl="0" eaLnBrk="1" latinLnBrk="0" hangingPunct="1"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lang="en-US" sz="135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269928" indent="-134964" algn="l" defTabSz="685617" rtl="0" eaLnBrk="1" latinLnBrk="0" hangingPunct="1"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lang="en-US" sz="135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404892" indent="-134964" algn="l" defTabSz="685617" rtl="0" eaLnBrk="1" latinLnBrk="0" hangingPunct="1"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lang="en-US" sz="135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56" indent="-134964" algn="l" defTabSz="685617" rtl="0" eaLnBrk="1" latinLnBrk="0" hangingPunct="1"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lang="en-US" sz="135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674820" indent="-134964" algn="l" defTabSz="685617" rtl="0" eaLnBrk="1" latinLnBrk="0" hangingPunct="1"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lang="en-US" sz="13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12800"/>
            <a:ext cx="8732838" cy="533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7" name="Picture 6" descr="CC logo w-tag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932" y="5983518"/>
            <a:ext cx="1132331" cy="7144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6" r:id="rId2"/>
    <p:sldLayoutId id="2147483690" r:id="rId3"/>
    <p:sldLayoutId id="2147483761" r:id="rId4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2" y="1454157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2" y="2914650"/>
            <a:ext cx="78867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79" r:id="rId2"/>
    <p:sldLayoutId id="2147483748" r:id="rId3"/>
    <p:sldLayoutId id="2147483747" r:id="rId4"/>
    <p:sldLayoutId id="2147483681" r:id="rId5"/>
    <p:sldLayoutId id="2147483682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85749"/>
            <a:ext cx="9143999" cy="857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655" y="395732"/>
            <a:ext cx="785495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2331847"/>
            <a:ext cx="7357745" cy="367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riteria-air-pollutants/naaqs-table#2" TargetMode="External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riteria-air-pollutants/naaqs-table#2" TargetMode="External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hyperlink" Target="https://www.epa.gov/criteria-air-pollutants/naaqs-table#4" TargetMode="Externa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6.xml"/><Relationship Id="rId4" Type="http://schemas.openxmlformats.org/officeDocument/2006/relationships/hyperlink" Target="http://www.scdhec.gov/rad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sw@dhec.sc.gov" TargetMode="External"/><Relationship Id="rId2" Type="http://schemas.openxmlformats.org/officeDocument/2006/relationships/hyperlink" Target="mailto:maddengr@dhec.sc.gov" TargetMode="Externa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1363133" y="3048000"/>
            <a:ext cx="6417734" cy="4540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 Nova Light" panose="020B0304020202020204" pitchFamily="34" charset="0"/>
              </a:rPr>
              <a:t>Upstate Air Quality Advisory Committee Meeting</a:t>
            </a:r>
            <a:endParaRPr lang="en-US" sz="1050" dirty="0">
              <a:latin typeface="Arial Nova Light" panose="020B0304020202020204" pitchFamily="34" charset="0"/>
            </a:endParaRPr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March 6, 2024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3403"/>
            <a:ext cx="4023360" cy="155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6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Must-Do Hikes in the South Carolina Upcountry">
            <a:extLst>
              <a:ext uri="{FF2B5EF4-FFF2-40B4-BE49-F238E27FC236}">
                <a16:creationId xmlns:a16="http://schemas.microsoft.com/office/drawing/2014/main" id="{522887BA-DDF8-4449-9BA0-E8143923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207"/>
            <a:ext cx="9144000" cy="57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D2FE59-21C0-DD4C-A246-1851F1092D1B}"/>
              </a:ext>
            </a:extLst>
          </p:cNvPr>
          <p:cNvSpPr/>
          <p:nvPr/>
        </p:nvSpPr>
        <p:spPr>
          <a:xfrm>
            <a:off x="440803" y="2784882"/>
            <a:ext cx="7751619" cy="334245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Ten at the Top Air Quality Meeting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Renee Madden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Air Monitor Data Analyst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Air Regulation, Data Analysis, &amp;SIP Management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SC DHEC/Bureau of Air Quality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Amy Curran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Outreach Coordinator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SC DHEC/Bureau of Air Quality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CF5DB-D891-A348-B14A-26F32002FD0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1239836"/>
            <a:ext cx="8996362" cy="140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br>
              <a:rPr lang="en-US" sz="6000" b="1" dirty="0"/>
            </a:br>
            <a:r>
              <a:rPr lang="en-US" sz="6000" b="1" dirty="0">
                <a:latin typeface="Arial"/>
                <a:cs typeface="Arial"/>
              </a:rPr>
              <a:t> </a:t>
            </a:r>
            <a:r>
              <a:rPr lang="en-US" sz="6700" b="1" dirty="0">
                <a:solidFill>
                  <a:schemeClr val="bg1"/>
                </a:solidFill>
                <a:latin typeface="Arial"/>
                <a:cs typeface="Arial"/>
              </a:rPr>
              <a:t>Air Quality in SC</a:t>
            </a:r>
            <a:br>
              <a:rPr lang="en-US" sz="6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6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8218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, map&#10;&#10;Description automatically generated">
            <a:extLst>
              <a:ext uri="{FF2B5EF4-FFF2-40B4-BE49-F238E27FC236}">
                <a16:creationId xmlns:a16="http://schemas.microsoft.com/office/drawing/2014/main" id="{5FD89521-4197-11E9-4113-82C60E02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2" y="1230312"/>
            <a:ext cx="7181607" cy="555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87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42184C49-79A3-92A3-0A04-72694983E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26311" r="21604" b="10755"/>
          <a:stretch/>
        </p:blipFill>
        <p:spPr>
          <a:xfrm>
            <a:off x="105510" y="1170432"/>
            <a:ext cx="6998797" cy="4598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DC6FD3-9E02-FDE8-F187-AB99903D5186}"/>
              </a:ext>
            </a:extLst>
          </p:cNvPr>
          <p:cNvSpPr txBox="1"/>
          <p:nvPr/>
        </p:nvSpPr>
        <p:spPr>
          <a:xfrm>
            <a:off x="7104306" y="1170432"/>
            <a:ext cx="1934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Notes: *The 2023 data is uncertified. </a:t>
            </a:r>
          </a:p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ozone data collected from South Carolina ozone monitoring sites between 07/11/2018 and 07/28/2019 was invalidated by EPA because of a failed ozone standard test. Therefore, the South Carolina ozone monitors have no valid design values for the years 2018 through 2021. </a:t>
            </a:r>
          </a:p>
          <a:p>
            <a:pPr algn="just"/>
            <a:endParaRPr lang="en-US" sz="1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Triangles on the graph represent incomplete design values.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992038-095A-4153-B65D-BBD039B5CC0F}"/>
              </a:ext>
            </a:extLst>
          </p:cNvPr>
          <p:cNvGraphicFramePr>
            <a:graphicFrameLocks noGrp="1"/>
          </p:cNvGraphicFramePr>
          <p:nvPr/>
        </p:nvGraphicFramePr>
        <p:xfrm>
          <a:off x="39329" y="6024651"/>
          <a:ext cx="899916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237">
                  <a:extLst>
                    <a:ext uri="{9D8B030D-6E8A-4147-A177-3AD203B41FA5}">
                      <a16:colId xmlns:a16="http://schemas.microsoft.com/office/drawing/2014/main" val="2509506754"/>
                    </a:ext>
                  </a:extLst>
                </a:gridCol>
                <a:gridCol w="1674873">
                  <a:extLst>
                    <a:ext uri="{9D8B030D-6E8A-4147-A177-3AD203B41FA5}">
                      <a16:colId xmlns:a16="http://schemas.microsoft.com/office/drawing/2014/main" val="1799610364"/>
                    </a:ext>
                  </a:extLst>
                </a:gridCol>
                <a:gridCol w="1314135">
                  <a:extLst>
                    <a:ext uri="{9D8B030D-6E8A-4147-A177-3AD203B41FA5}">
                      <a16:colId xmlns:a16="http://schemas.microsoft.com/office/drawing/2014/main" val="19316515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83146830"/>
                    </a:ext>
                  </a:extLst>
                </a:gridCol>
                <a:gridCol w="3925716">
                  <a:extLst>
                    <a:ext uri="{9D8B030D-6E8A-4147-A177-3AD203B41FA5}">
                      <a16:colId xmlns:a16="http://schemas.microsoft.com/office/drawing/2014/main" val="4165331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5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Ozone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 and 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0.070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Annual fourth-highest daily maximum 8-hour concentration averaged over 3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3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77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ABC6467-68B8-81FC-B722-DF0E439A53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t="27709" r="2111" b="13896"/>
          <a:stretch/>
        </p:blipFill>
        <p:spPr>
          <a:xfrm>
            <a:off x="447903" y="1279126"/>
            <a:ext cx="8157197" cy="460292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7DEED3-B29E-4FA5-EE2D-287D07A00417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5955911"/>
          <a:ext cx="89916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18318449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359256749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55646547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65752956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67123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5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PM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primary and</a:t>
                      </a:r>
                      <a:b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</a:rPr>
                        <a:t>24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rgbClr val="0070C0"/>
                          </a:solidFill>
                          <a:effectLst/>
                        </a:rPr>
                        <a:t>35 μ</a:t>
                      </a: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</a:rPr>
                        <a:t>g/m</a:t>
                      </a:r>
                      <a:r>
                        <a:rPr lang="en-US" sz="1200" b="0" baseline="300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12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98th percentile, averaged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93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79651-51B9-8FFD-0A2D-8A357A166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4A0656A-4645-CE65-E728-22BD8C861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5600" r="13920" b="5919"/>
          <a:stretch/>
        </p:blipFill>
        <p:spPr>
          <a:xfrm>
            <a:off x="1122711" y="1182625"/>
            <a:ext cx="6634807" cy="412969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9544CC-B4A0-5415-2A04-E6E59C002DFA}"/>
              </a:ext>
            </a:extLst>
          </p:cNvPr>
          <p:cNvGraphicFramePr>
            <a:graphicFrameLocks noGrp="1"/>
          </p:cNvGraphicFramePr>
          <p:nvPr/>
        </p:nvGraphicFramePr>
        <p:xfrm>
          <a:off x="61305" y="5312317"/>
          <a:ext cx="90213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78">
                  <a:extLst>
                    <a:ext uri="{9D8B030D-6E8A-4147-A177-3AD203B41FA5}">
                      <a16:colId xmlns:a16="http://schemas.microsoft.com/office/drawing/2014/main" val="3374255570"/>
                    </a:ext>
                  </a:extLst>
                </a:gridCol>
                <a:gridCol w="1804278">
                  <a:extLst>
                    <a:ext uri="{9D8B030D-6E8A-4147-A177-3AD203B41FA5}">
                      <a16:colId xmlns:a16="http://schemas.microsoft.com/office/drawing/2014/main" val="2157499231"/>
                    </a:ext>
                  </a:extLst>
                </a:gridCol>
                <a:gridCol w="1804278">
                  <a:extLst>
                    <a:ext uri="{9D8B030D-6E8A-4147-A177-3AD203B41FA5}">
                      <a16:colId xmlns:a16="http://schemas.microsoft.com/office/drawing/2014/main" val="76456488"/>
                    </a:ext>
                  </a:extLst>
                </a:gridCol>
                <a:gridCol w="1804278">
                  <a:extLst>
                    <a:ext uri="{9D8B030D-6E8A-4147-A177-3AD203B41FA5}">
                      <a16:colId xmlns:a16="http://schemas.microsoft.com/office/drawing/2014/main" val="2176950833"/>
                    </a:ext>
                  </a:extLst>
                </a:gridCol>
                <a:gridCol w="1804278">
                  <a:extLst>
                    <a:ext uri="{9D8B030D-6E8A-4147-A177-3AD203B41FA5}">
                      <a16:colId xmlns:a16="http://schemas.microsoft.com/office/drawing/2014/main" val="1365302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2531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PM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rgbClr val="0070C0"/>
                          </a:solidFill>
                          <a:effectLst/>
                        </a:rPr>
                        <a:t>9.0 μ</a:t>
                      </a: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</a:rPr>
                        <a:t>g/m</a:t>
                      </a:r>
                      <a:r>
                        <a:rPr lang="en-US" sz="1200" b="0" baseline="300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12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annual mean, averaged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00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PM</a:t>
                      </a:r>
                      <a:r>
                        <a:rPr lang="en-US" sz="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2.5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15.0 μ</a:t>
                      </a:r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g/m</a:t>
                      </a:r>
                      <a:r>
                        <a:rPr lang="en-US" sz="1200" b="0" baseline="30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annual mean, averaged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4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2D02F-F53A-3FED-A9EB-14730C5C6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t="25695" r="13241" b="11528"/>
          <a:stretch/>
        </p:blipFill>
        <p:spPr>
          <a:xfrm>
            <a:off x="1743074" y="1190624"/>
            <a:ext cx="6115051" cy="47652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02C602-68FC-BD3E-F17F-7D1CDC9F0958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5955911"/>
          <a:ext cx="89916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183184490"/>
                    </a:ext>
                  </a:extLst>
                </a:gridCol>
                <a:gridCol w="1811655">
                  <a:extLst>
                    <a:ext uri="{9D8B030D-6E8A-4147-A177-3AD203B41FA5}">
                      <a16:colId xmlns:a16="http://schemas.microsoft.com/office/drawing/2014/main" val="3592567491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155646547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65752956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67123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5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PM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</a:rPr>
                        <a:t>primary</a:t>
                      </a: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and</a:t>
                      </a:r>
                      <a:b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</a:rPr>
                        <a:t>24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0">
                          <a:solidFill>
                            <a:srgbClr val="0070C0"/>
                          </a:solidFill>
                          <a:effectLst/>
                        </a:rPr>
                        <a:t>150 μ</a:t>
                      </a:r>
                      <a:r>
                        <a:rPr lang="en-US" sz="1200" b="0">
                          <a:solidFill>
                            <a:srgbClr val="0070C0"/>
                          </a:solidFill>
                          <a:effectLst/>
                        </a:rPr>
                        <a:t>g/m</a:t>
                      </a:r>
                      <a:r>
                        <a:rPr lang="en-US" sz="1200" b="0" baseline="3000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1200" b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</a:rPr>
                        <a:t>Not to be exceeded more than once per year on average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93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96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3F67694-ABEF-E11E-FFAF-A600545F0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28755" r="7151" b="7470"/>
          <a:stretch/>
        </p:blipFill>
        <p:spPr>
          <a:xfrm>
            <a:off x="1486087" y="1285529"/>
            <a:ext cx="6733988" cy="427120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B3FC51-6909-0D77-89ED-0F47D86BADAC}"/>
              </a:ext>
            </a:extLst>
          </p:cNvPr>
          <p:cNvGraphicFramePr>
            <a:graphicFrameLocks noGrp="1"/>
          </p:cNvGraphicFramePr>
          <p:nvPr/>
        </p:nvGraphicFramePr>
        <p:xfrm>
          <a:off x="61305" y="5556738"/>
          <a:ext cx="9021390" cy="131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0">
                  <a:extLst>
                    <a:ext uri="{9D8B030D-6E8A-4147-A177-3AD203B41FA5}">
                      <a16:colId xmlns:a16="http://schemas.microsoft.com/office/drawing/2014/main" val="3374255570"/>
                    </a:ext>
                  </a:extLst>
                </a:gridCol>
                <a:gridCol w="1972946">
                  <a:extLst>
                    <a:ext uri="{9D8B030D-6E8A-4147-A177-3AD203B41FA5}">
                      <a16:colId xmlns:a16="http://schemas.microsoft.com/office/drawing/2014/main" val="2157499231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7645648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176950833"/>
                    </a:ext>
                  </a:extLst>
                </a:gridCol>
                <a:gridCol w="3235810">
                  <a:extLst>
                    <a:ext uri="{9D8B030D-6E8A-4147-A177-3AD203B41FA5}">
                      <a16:colId xmlns:a16="http://schemas.microsoft.com/office/drawing/2014/main" val="1365302016"/>
                    </a:ext>
                  </a:extLst>
                </a:gridCol>
              </a:tblGrid>
              <a:tr h="311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25310"/>
                  </a:ext>
                </a:extLst>
              </a:tr>
              <a:tr h="543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Nitrogen Dioxide (NO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100 ppb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98th percentile of 1-hour daily maximum concentrations, averaged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006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primary and</a:t>
                      </a:r>
                      <a:b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53 ppb </a:t>
                      </a:r>
                      <a:r>
                        <a:rPr lang="en-US" sz="1200" b="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(2)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Annual 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54AB-5A52-041E-CCBD-504F7846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414528A-83C9-A02A-9BF4-9445B61CE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30201" r="7758" b="5703"/>
          <a:stretch/>
        </p:blipFill>
        <p:spPr>
          <a:xfrm>
            <a:off x="1258720" y="1162956"/>
            <a:ext cx="6626559" cy="433223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6F14A7-147E-ED7A-FDD5-0CA7A1E5B28E}"/>
              </a:ext>
            </a:extLst>
          </p:cNvPr>
          <p:cNvGraphicFramePr>
            <a:graphicFrameLocks noGrp="1"/>
          </p:cNvGraphicFramePr>
          <p:nvPr/>
        </p:nvGraphicFramePr>
        <p:xfrm>
          <a:off x="61305" y="5556738"/>
          <a:ext cx="9021390" cy="131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0">
                  <a:extLst>
                    <a:ext uri="{9D8B030D-6E8A-4147-A177-3AD203B41FA5}">
                      <a16:colId xmlns:a16="http://schemas.microsoft.com/office/drawing/2014/main" val="3374255570"/>
                    </a:ext>
                  </a:extLst>
                </a:gridCol>
                <a:gridCol w="1972946">
                  <a:extLst>
                    <a:ext uri="{9D8B030D-6E8A-4147-A177-3AD203B41FA5}">
                      <a16:colId xmlns:a16="http://schemas.microsoft.com/office/drawing/2014/main" val="2157499231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7645648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176950833"/>
                    </a:ext>
                  </a:extLst>
                </a:gridCol>
                <a:gridCol w="3235810">
                  <a:extLst>
                    <a:ext uri="{9D8B030D-6E8A-4147-A177-3AD203B41FA5}">
                      <a16:colId xmlns:a16="http://schemas.microsoft.com/office/drawing/2014/main" val="1365302016"/>
                    </a:ext>
                  </a:extLst>
                </a:gridCol>
              </a:tblGrid>
              <a:tr h="311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25310"/>
                  </a:ext>
                </a:extLst>
              </a:tr>
              <a:tr h="543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Nitrogen Dioxide (NO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 ppb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98th percentile of 1-hour daily maximum concentrations, averaged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006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primary and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53 ppb 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(2)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Annual 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14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7FF126-0673-F381-9D5B-7C1BDA128C65}"/>
              </a:ext>
            </a:extLst>
          </p:cNvPr>
          <p:cNvGraphicFramePr>
            <a:graphicFrameLocks noGrp="1"/>
          </p:cNvGraphicFramePr>
          <p:nvPr/>
        </p:nvGraphicFramePr>
        <p:xfrm>
          <a:off x="61305" y="5613002"/>
          <a:ext cx="9021390" cy="12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0">
                  <a:extLst>
                    <a:ext uri="{9D8B030D-6E8A-4147-A177-3AD203B41FA5}">
                      <a16:colId xmlns:a16="http://schemas.microsoft.com/office/drawing/2014/main" val="3374255570"/>
                    </a:ext>
                  </a:extLst>
                </a:gridCol>
                <a:gridCol w="1972946">
                  <a:extLst>
                    <a:ext uri="{9D8B030D-6E8A-4147-A177-3AD203B41FA5}">
                      <a16:colId xmlns:a16="http://schemas.microsoft.com/office/drawing/2014/main" val="2157499231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7645648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176950833"/>
                    </a:ext>
                  </a:extLst>
                </a:gridCol>
                <a:gridCol w="3235810">
                  <a:extLst>
                    <a:ext uri="{9D8B030D-6E8A-4147-A177-3AD203B41FA5}">
                      <a16:colId xmlns:a16="http://schemas.microsoft.com/office/drawing/2014/main" val="1365302016"/>
                    </a:ext>
                  </a:extLst>
                </a:gridCol>
              </a:tblGrid>
              <a:tr h="2835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25310"/>
                  </a:ext>
                </a:extLst>
              </a:tr>
              <a:tr h="4954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Sulfur Dioxide (SO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75 ppb </a:t>
                      </a:r>
                      <a:r>
                        <a:rPr lang="en-US" sz="1200" b="0" baseline="30000">
                          <a:solidFill>
                            <a:srgbClr val="005EA2"/>
                          </a:solidFill>
                          <a:effectLst/>
                          <a:hlinkClick r:id="rId2"/>
                        </a:rPr>
                        <a:t>(4)</a:t>
                      </a:r>
                      <a:endParaRPr lang="en-US" sz="1200" b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99th percentile of 1-hour daily maximum concentrations, averaged over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006250"/>
                  </a:ext>
                </a:extLst>
              </a:tr>
              <a:tr h="416749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0.5 ppm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Not to be exceeded more than once per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93481"/>
                  </a:ext>
                </a:extLst>
              </a:tr>
            </a:tbl>
          </a:graphicData>
        </a:graphic>
      </p:graphicFrame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52359D7-DBD2-AD8B-DD58-29091E545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25384" r="12804" b="11154"/>
          <a:stretch/>
        </p:blipFill>
        <p:spPr>
          <a:xfrm>
            <a:off x="1516673" y="1247774"/>
            <a:ext cx="6110654" cy="43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3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EB564E-E762-3F54-B51C-BE67E1621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 t="27310" r="9338" b="11646"/>
          <a:stretch/>
        </p:blipFill>
        <p:spPr>
          <a:xfrm>
            <a:off x="1139299" y="1214394"/>
            <a:ext cx="6865401" cy="434234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644E26-2F2D-91B8-9163-7C38ED582A81}"/>
              </a:ext>
            </a:extLst>
          </p:cNvPr>
          <p:cNvGraphicFramePr>
            <a:graphicFrameLocks noGrp="1"/>
          </p:cNvGraphicFramePr>
          <p:nvPr/>
        </p:nvGraphicFramePr>
        <p:xfrm>
          <a:off x="61305" y="5556738"/>
          <a:ext cx="9021390" cy="122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0">
                  <a:extLst>
                    <a:ext uri="{9D8B030D-6E8A-4147-A177-3AD203B41FA5}">
                      <a16:colId xmlns:a16="http://schemas.microsoft.com/office/drawing/2014/main" val="3374255570"/>
                    </a:ext>
                  </a:extLst>
                </a:gridCol>
                <a:gridCol w="1972946">
                  <a:extLst>
                    <a:ext uri="{9D8B030D-6E8A-4147-A177-3AD203B41FA5}">
                      <a16:colId xmlns:a16="http://schemas.microsoft.com/office/drawing/2014/main" val="2157499231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7645648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176950833"/>
                    </a:ext>
                  </a:extLst>
                </a:gridCol>
                <a:gridCol w="3235810">
                  <a:extLst>
                    <a:ext uri="{9D8B030D-6E8A-4147-A177-3AD203B41FA5}">
                      <a16:colId xmlns:a16="http://schemas.microsoft.com/office/drawing/2014/main" val="1365302016"/>
                    </a:ext>
                  </a:extLst>
                </a:gridCol>
              </a:tblGrid>
              <a:tr h="311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25310"/>
                  </a:ext>
                </a:extLst>
              </a:tr>
              <a:tr h="543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Carbon Monoxide (CO)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8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9 ppm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to be exceeded more than once per year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006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35 ppm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12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139604-AA5C-4A38-B17C-BF630D57F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33942"/>
              </p:ext>
            </p:extLst>
          </p:nvPr>
        </p:nvGraphicFramePr>
        <p:xfrm>
          <a:off x="685800" y="1828800"/>
          <a:ext cx="7620000" cy="449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22956524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417901930"/>
                    </a:ext>
                  </a:extLst>
                </a:gridCol>
              </a:tblGrid>
              <a:tr h="752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and Introductions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  <a:tab pos="6960870" algn="r"/>
                        </a:tabLs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Dean Hybl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  <a:tab pos="6960870" algn="r"/>
                        </a:tabLs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  <a:tab pos="6960870" algn="r"/>
                        </a:tabLs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at the Top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07625"/>
                  </a:ext>
                </a:extLst>
              </a:tr>
              <a:tr h="939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Update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 South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Co-lead CPRG, Training and Technical Assistance Forums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Manager, Advance Program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of Air Quality Planning and Standards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Quality Policy Division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Local </a:t>
                      </a: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 Group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93308"/>
                  </a:ext>
                </a:extLst>
              </a:tr>
              <a:tr h="940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Our Air Quality Update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Renee Madden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Monitoring Data Analyst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Carolina Department of Health and Environmental Control 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36446"/>
                  </a:ext>
                </a:extLst>
              </a:tr>
              <a:tr h="114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Palmetto Air Quality Coalition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Butler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Resilience Planning 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Carolina Office of Resilience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52805"/>
                  </a:ext>
                </a:extLst>
              </a:tr>
              <a:tr h="376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Dean Hybl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520" marR="5752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810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6FB3CA-5999-4566-A9BD-FEB880B315BB}"/>
              </a:ext>
            </a:extLst>
          </p:cNvPr>
          <p:cNvSpPr txBox="1"/>
          <p:nvPr/>
        </p:nvSpPr>
        <p:spPr>
          <a:xfrm>
            <a:off x="685800" y="129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324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47733-77F7-B5FC-DAB0-2246A2B6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D75F86-CECB-7959-E4F3-F0DF6C7C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29076" r="12618" b="8755"/>
          <a:stretch/>
        </p:blipFill>
        <p:spPr>
          <a:xfrm>
            <a:off x="1035584" y="1245148"/>
            <a:ext cx="7072831" cy="43115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F0C07-8CA1-7202-E3DB-C122918033F2}"/>
              </a:ext>
            </a:extLst>
          </p:cNvPr>
          <p:cNvGraphicFramePr>
            <a:graphicFrameLocks noGrp="1"/>
          </p:cNvGraphicFramePr>
          <p:nvPr/>
        </p:nvGraphicFramePr>
        <p:xfrm>
          <a:off x="61305" y="5556738"/>
          <a:ext cx="9021390" cy="122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0">
                  <a:extLst>
                    <a:ext uri="{9D8B030D-6E8A-4147-A177-3AD203B41FA5}">
                      <a16:colId xmlns:a16="http://schemas.microsoft.com/office/drawing/2014/main" val="3374255570"/>
                    </a:ext>
                  </a:extLst>
                </a:gridCol>
                <a:gridCol w="1972946">
                  <a:extLst>
                    <a:ext uri="{9D8B030D-6E8A-4147-A177-3AD203B41FA5}">
                      <a16:colId xmlns:a16="http://schemas.microsoft.com/office/drawing/2014/main" val="2157499231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7645648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176950833"/>
                    </a:ext>
                  </a:extLst>
                </a:gridCol>
                <a:gridCol w="3235810">
                  <a:extLst>
                    <a:ext uri="{9D8B030D-6E8A-4147-A177-3AD203B41FA5}">
                      <a16:colId xmlns:a16="http://schemas.microsoft.com/office/drawing/2014/main" val="1365302016"/>
                    </a:ext>
                  </a:extLst>
                </a:gridCol>
              </a:tblGrid>
              <a:tr h="311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Pollutant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Primary/Secondary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Averaging Time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Level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25310"/>
                  </a:ext>
                </a:extLst>
              </a:tr>
              <a:tr h="543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Carbon Monoxide (CO)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12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 ppm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to be exceeded more than once per year</a:t>
                      </a:r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006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35 ppm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7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F49D-C034-4B43-988B-E09130DF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369078"/>
            <a:ext cx="8867163" cy="1325563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Bureau of Air Quality Grant Funding &amp; Outreach</a:t>
            </a:r>
          </a:p>
        </p:txBody>
      </p:sp>
      <p:pic>
        <p:nvPicPr>
          <p:cNvPr id="4" name="Picture 6" descr="Turn-Off-Engine-Sign.jpg">
            <a:extLst>
              <a:ext uri="{FF2B5EF4-FFF2-40B4-BE49-F238E27FC236}">
                <a16:creationId xmlns:a16="http://schemas.microsoft.com/office/drawing/2014/main" id="{6DDCE741-09D7-4DBE-80BA-C42D2903E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" b="2286"/>
          <a:stretch>
            <a:fillRect/>
          </a:stretch>
        </p:blipFill>
        <p:spPr bwMode="auto">
          <a:xfrm>
            <a:off x="7120016" y="3387468"/>
            <a:ext cx="983289" cy="147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reathe Better B2 Logo">
            <a:extLst>
              <a:ext uri="{FF2B5EF4-FFF2-40B4-BE49-F238E27FC236}">
                <a16:creationId xmlns:a16="http://schemas.microsoft.com/office/drawing/2014/main" id="{5B5E7E8D-EE84-4DE5-9666-724C604F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36" y="3085420"/>
            <a:ext cx="1464293" cy="6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DF75-BD0D-49E2-B56F-2FBA2AA19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44" y="4464116"/>
            <a:ext cx="1547026" cy="867844"/>
          </a:xfrm>
          <a:prstGeom prst="rect">
            <a:avLst/>
          </a:prstGeom>
        </p:spPr>
      </p:pic>
      <p:sp>
        <p:nvSpPr>
          <p:cNvPr id="9" name="AutoShape 2" descr="Air Now Logo">
            <a:extLst>
              <a:ext uri="{FF2B5EF4-FFF2-40B4-BE49-F238E27FC236}">
                <a16:creationId xmlns:a16="http://schemas.microsoft.com/office/drawing/2014/main" id="{6DC2DC95-BCFE-446F-8DB5-C72F6065FA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4B9F4-9D8C-42CF-A359-6557AA3C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19" y="3154022"/>
            <a:ext cx="1600423" cy="743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3B5393-41DB-4E1B-8E96-68F91765FD3C}"/>
              </a:ext>
            </a:extLst>
          </p:cNvPr>
          <p:cNvSpPr/>
          <p:nvPr/>
        </p:nvSpPr>
        <p:spPr>
          <a:xfrm>
            <a:off x="2924439" y="5332048"/>
            <a:ext cx="346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Diesel Emissions Reduction Act (DERA) Grant 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01DEE-DBFE-4ABA-B8E9-1ADCB3684737}"/>
              </a:ext>
            </a:extLst>
          </p:cNvPr>
          <p:cNvSpPr/>
          <p:nvPr/>
        </p:nvSpPr>
        <p:spPr>
          <a:xfrm>
            <a:off x="3055513" y="4163360"/>
            <a:ext cx="333777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ea typeface="Microsoft YaHei UI" panose="020B0503020204020204" pitchFamily="34" charset="-122"/>
              </a:rPr>
              <a:t>Radon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Find it. Fix It. Save a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7908" y="1149351"/>
            <a:ext cx="8714154" cy="937357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+mn-lt"/>
              </a:rPr>
              <a:t>Breathe Better (B2) Program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86730" y="2317773"/>
            <a:ext cx="6656509" cy="3932023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Idling vehicles waste fuel and produce air pollutants harmful to human health.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Anti-idling campaign focused on protecting public health on school campuses and at local businesses.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Get access to helpful resources to encourage idle reduction at your business and in your community!</a:t>
            </a:r>
          </a:p>
        </p:txBody>
      </p:sp>
    </p:spTree>
    <p:extLst>
      <p:ext uri="{BB962C8B-B14F-4D97-AF65-F5344CB8AC3E}">
        <p14:creationId xmlns:p14="http://schemas.microsoft.com/office/powerpoint/2010/main" val="224893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89900" y="1492761"/>
            <a:ext cx="7301326" cy="703018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latin typeface="+mn-lt"/>
              </a:rPr>
              <a:t>Be a Breathe Better (B</a:t>
            </a:r>
            <a:r>
              <a:rPr lang="en-US" sz="3200" b="1" baseline="30000" dirty="0">
                <a:latin typeface="+mn-lt"/>
              </a:rPr>
              <a:t>2</a:t>
            </a:r>
            <a:r>
              <a:rPr lang="en-US" sz="3200" b="1" dirty="0">
                <a:latin typeface="+mn-lt"/>
              </a:rPr>
              <a:t>) Business!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38231" y="2393333"/>
            <a:ext cx="7667538" cy="3596406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00629B"/>
                </a:solidFill>
              </a:rPr>
              <a:t>Does your business have:</a:t>
            </a:r>
          </a:p>
          <a:p>
            <a:pPr>
              <a:lnSpc>
                <a:spcPts val="2880"/>
              </a:lnSpc>
              <a:spcBef>
                <a:spcPts val="600"/>
              </a:spcBef>
              <a:buNone/>
            </a:pPr>
            <a:endParaRPr lang="en-US" sz="2400" dirty="0">
              <a:solidFill>
                <a:srgbClr val="00629B"/>
              </a:solidFill>
            </a:endParaRPr>
          </a:p>
          <a:p>
            <a:r>
              <a:rPr lang="en-US" sz="2400" dirty="0">
                <a:solidFill>
                  <a:srgbClr val="00629B"/>
                </a:solidFill>
              </a:rPr>
              <a:t>A high volume of daily visitors?</a:t>
            </a:r>
          </a:p>
          <a:p>
            <a:r>
              <a:rPr lang="en-US" sz="2400" dirty="0">
                <a:solidFill>
                  <a:srgbClr val="00629B"/>
                </a:solidFill>
              </a:rPr>
              <a:t>A visible parking area for anti-idling signs?</a:t>
            </a:r>
          </a:p>
          <a:p>
            <a:r>
              <a:rPr lang="en-US" sz="2400" dirty="0">
                <a:solidFill>
                  <a:srgbClr val="00629B"/>
                </a:solidFill>
              </a:rPr>
              <a:t>Frequent deliveries by trucks?</a:t>
            </a:r>
          </a:p>
          <a:p>
            <a:pPr marL="0" indent="0">
              <a:buNone/>
            </a:pPr>
            <a:endParaRPr lang="en-US" sz="2400" dirty="0">
              <a:solidFill>
                <a:srgbClr val="00629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629B"/>
                </a:solidFill>
              </a:rPr>
              <a:t>Your business can be a community leader and encourage behavioral change to reduce air pollution</a:t>
            </a:r>
            <a:r>
              <a:rPr lang="en-US" sz="2400" dirty="0">
                <a:solidFill>
                  <a:srgbClr val="00629B"/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rgbClr val="00629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83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Click="0" advTm="0">
        <p:fade thruBlk="1"/>
      </p:transition>
    </mc:Choice>
    <mc:Fallback xmlns="">
      <p:transition spd="slow" advClick="0" advTm="0">
        <p:fade thruBlk="1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140" y="1879133"/>
            <a:ext cx="5915025" cy="142613"/>
          </a:xfrm>
        </p:spPr>
        <p:txBody>
          <a:bodyPr/>
          <a:lstStyle/>
          <a:p>
            <a:pPr lvl="0" algn="ctr"/>
            <a:r>
              <a:rPr lang="en-US" sz="3600" dirty="0">
                <a:latin typeface="+mn-lt"/>
              </a:rPr>
              <a:t>Sign up today…it’s EASY!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19" y="2522765"/>
            <a:ext cx="5915025" cy="2472287"/>
          </a:xfrm>
        </p:spPr>
        <p:txBody>
          <a:bodyPr/>
          <a:lstStyle/>
          <a:p>
            <a:r>
              <a:rPr lang="en-US" sz="2400" dirty="0">
                <a:solidFill>
                  <a:srgbClr val="00629B"/>
                </a:solidFill>
              </a:rPr>
              <a:t>Fill out the Enrollment. You will receive "</a:t>
            </a:r>
            <a:r>
              <a:rPr lang="en-US" sz="2400" u="sng" dirty="0">
                <a:solidFill>
                  <a:srgbClr val="00629B"/>
                </a:solidFill>
              </a:rPr>
              <a:t>Turn Off Your Engine</a:t>
            </a:r>
            <a:r>
              <a:rPr lang="en-US" sz="2400" dirty="0">
                <a:solidFill>
                  <a:srgbClr val="00629B"/>
                </a:solidFill>
              </a:rPr>
              <a:t>" signs to post on your business campus.</a:t>
            </a:r>
          </a:p>
          <a:p>
            <a:r>
              <a:rPr lang="en-US" sz="2400" dirty="0">
                <a:solidFill>
                  <a:srgbClr val="00629B"/>
                </a:solidFill>
              </a:rPr>
              <a:t>You will also receive desk top flag posters to display the corresponding air quality forecast color. </a:t>
            </a:r>
          </a:p>
          <a:p>
            <a:endParaRPr lang="en-US" sz="2400" b="1" dirty="0">
              <a:solidFill>
                <a:srgbClr val="00629B"/>
              </a:solidFill>
              <a:latin typeface="+mj-lt"/>
            </a:endParaRPr>
          </a:p>
          <a:p>
            <a:endParaRPr lang="en-US" sz="1350" b="1" dirty="0">
              <a:solidFill>
                <a:srgbClr val="00629B"/>
              </a:solidFill>
              <a:latin typeface="+mj-lt"/>
            </a:endParaRPr>
          </a:p>
          <a:p>
            <a:endParaRPr lang="en-US" sz="1350" b="1" dirty="0">
              <a:solidFill>
                <a:srgbClr val="00629B"/>
              </a:solidFill>
              <a:latin typeface="+mj-lt"/>
            </a:endParaRPr>
          </a:p>
        </p:txBody>
      </p:sp>
      <p:pic>
        <p:nvPicPr>
          <p:cNvPr id="4" name="Picture 4" descr="aqi_fla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504" y="4995052"/>
            <a:ext cx="3574992" cy="692496"/>
          </a:xfrm>
          <a:prstGeom prst="rect">
            <a:avLst/>
          </a:prstGeom>
          <a:noFill/>
        </p:spPr>
      </p:pic>
      <p:pic>
        <p:nvPicPr>
          <p:cNvPr id="5" name="Picture 4" descr="business_requ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377" y="2858150"/>
            <a:ext cx="1423575" cy="18015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3049" y="5988955"/>
            <a:ext cx="43952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>
                <a:solidFill>
                  <a:srgbClr val="00629B"/>
                </a:solidFill>
              </a:rPr>
              <a:t>www.scdhec.gov/b2</a:t>
            </a:r>
            <a:endParaRPr lang="en-US" dirty="0"/>
          </a:p>
          <a:p>
            <a:endParaRPr lang="en-US" sz="750" b="1" dirty="0">
              <a:solidFill>
                <a:srgbClr val="00629B"/>
              </a:solidFill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679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Click="0" advTm="0">
        <p:fade thruBlk="1"/>
      </p:transition>
    </mc:Choice>
    <mc:Fallback xmlns="">
      <p:transition spd="slow" advClick="0" advTm="0">
        <p:fade thruBlk="1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990" y="2217658"/>
            <a:ext cx="8037467" cy="3303032"/>
          </a:xfrm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5" name="Picture 5" descr="Drive Thru3!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14" y="1755428"/>
            <a:ext cx="2765628" cy="353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osewood_Market_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3" y="3676088"/>
            <a:ext cx="2040028" cy="21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ront Lawn3!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2794075" y="3676088"/>
            <a:ext cx="1777925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MCOG B2 Sign Location Phot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8278" r="18761" b="14754"/>
          <a:stretch>
            <a:fillRect/>
          </a:stretch>
        </p:blipFill>
        <p:spPr bwMode="auto">
          <a:xfrm>
            <a:off x="899160" y="1755428"/>
            <a:ext cx="3672840" cy="18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94075" y="5517053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Breathe Better for Businesses</a:t>
            </a:r>
          </a:p>
        </p:txBody>
      </p:sp>
    </p:spTree>
    <p:extLst>
      <p:ext uri="{BB962C8B-B14F-4D97-AF65-F5344CB8AC3E}">
        <p14:creationId xmlns:p14="http://schemas.microsoft.com/office/powerpoint/2010/main" val="16066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0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146" y="2124757"/>
            <a:ext cx="506575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State DERA </a:t>
            </a:r>
            <a:r>
              <a:rPr lang="en-US" sz="2000" dirty="0">
                <a:solidFill>
                  <a:srgbClr val="0070C0"/>
                </a:solidFill>
              </a:rPr>
              <a:t>– Yearly allocation from EPA.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National DERA </a:t>
            </a:r>
            <a:r>
              <a:rPr lang="en-US" sz="2000" dirty="0">
                <a:solidFill>
                  <a:srgbClr val="0070C0"/>
                </a:solidFill>
              </a:rPr>
              <a:t>– Competitive grant for up to $2 million.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SC received in 2012, 2016, and 2019</a:t>
            </a:r>
            <a:br>
              <a:rPr lang="en-US" sz="200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School Bus Rebate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DERA Tribal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A9CE"/>
              </a:solidFill>
              <a:latin typeface="Montserrat" panose="020B0604020202020204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8" y="2124757"/>
            <a:ext cx="3380037" cy="18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0856A586-2240-4153-83C6-D65567BB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4134009"/>
            <a:ext cx="3380036" cy="25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4B0A570-3B2B-4546-933A-98A0FF58F044}"/>
              </a:ext>
            </a:extLst>
          </p:cNvPr>
          <p:cNvSpPr txBox="1">
            <a:spLocks/>
          </p:cNvSpPr>
          <p:nvPr/>
        </p:nvSpPr>
        <p:spPr>
          <a:xfrm>
            <a:off x="384898" y="1216462"/>
            <a:ext cx="8374204" cy="5871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 defTabSz="914400"/>
            <a:r>
              <a:rPr lang="en-US" sz="2400" b="1" dirty="0">
                <a:latin typeface="+mn-lt"/>
              </a:rPr>
              <a:t>Diesel Emissions Reduction Act (DERA) Grant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9A5430-2CC9-451B-B078-CE6EF175ABA7}"/>
              </a:ext>
            </a:extLst>
          </p:cNvPr>
          <p:cNvSpPr/>
          <p:nvPr/>
        </p:nvSpPr>
        <p:spPr>
          <a:xfrm>
            <a:off x="1323747" y="5641538"/>
            <a:ext cx="29854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u="sng" dirty="0"/>
          </a:p>
          <a:p>
            <a:endParaRPr lang="en-US" b="1" u="sng" dirty="0"/>
          </a:p>
          <a:p>
            <a:r>
              <a:rPr lang="en-US" sz="2000" b="1" u="sng" dirty="0"/>
              <a:t>www.scdhec.gov/dera</a:t>
            </a:r>
          </a:p>
        </p:txBody>
      </p:sp>
    </p:spTree>
    <p:extLst>
      <p:ext uri="{BB962C8B-B14F-4D97-AF65-F5344CB8AC3E}">
        <p14:creationId xmlns:p14="http://schemas.microsoft.com/office/powerpoint/2010/main" val="2977483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809" y="1277121"/>
            <a:ext cx="718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29B"/>
                </a:solidFill>
              </a:rPr>
              <a:t>Air Quality Coalitions and EPA </a:t>
            </a:r>
            <a:r>
              <a:rPr lang="en-US" sz="2800" b="1" i="1" dirty="0">
                <a:solidFill>
                  <a:srgbClr val="00629B"/>
                </a:solidFill>
              </a:rPr>
              <a:t>ADVANCE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6816" y="2569902"/>
            <a:ext cx="4579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AQ Coalitions </a:t>
            </a:r>
            <a:r>
              <a:rPr lang="en-US" sz="2000" dirty="0">
                <a:solidFill>
                  <a:srgbClr val="0070C0"/>
                </a:solidFill>
              </a:rPr>
              <a:t>– Network of 6 regional coalitions focused on maintaining good air quality in 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Advance – </a:t>
            </a:r>
            <a:r>
              <a:rPr lang="en-US" sz="2000" dirty="0">
                <a:solidFill>
                  <a:srgbClr val="0070C0"/>
                </a:solidFill>
              </a:rPr>
              <a:t>EPA program which encourages proactive, community-based steps to remain in attainment.</a:t>
            </a:r>
          </a:p>
          <a:p>
            <a:endParaRPr lang="en-US" sz="1600" dirty="0">
              <a:solidFill>
                <a:srgbClr val="00A9CE"/>
              </a:solidFill>
            </a:endParaRPr>
          </a:p>
        </p:txBody>
      </p:sp>
      <p:pic>
        <p:nvPicPr>
          <p:cNvPr id="1026" name="Picture 2" descr="Map of SC">
            <a:extLst>
              <a:ext uri="{FF2B5EF4-FFF2-40B4-BE49-F238E27FC236}">
                <a16:creationId xmlns:a16="http://schemas.microsoft.com/office/drawing/2014/main" id="{9E4606DF-4583-44B7-B6DD-7FE96455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" y="2135378"/>
            <a:ext cx="4579001" cy="35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0120E9-C713-432F-B141-D886A71C1DD8}"/>
              </a:ext>
            </a:extLst>
          </p:cNvPr>
          <p:cNvSpPr/>
          <p:nvPr/>
        </p:nvSpPr>
        <p:spPr>
          <a:xfrm>
            <a:off x="3000608" y="6008474"/>
            <a:ext cx="314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www.scdhec.gov/advance</a:t>
            </a:r>
          </a:p>
        </p:txBody>
      </p:sp>
    </p:spTree>
    <p:extLst>
      <p:ext uri="{BB962C8B-B14F-4D97-AF65-F5344CB8AC3E}">
        <p14:creationId xmlns:p14="http://schemas.microsoft.com/office/powerpoint/2010/main" val="2588886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49" y="2066535"/>
            <a:ext cx="4027543" cy="4633399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533483" y="2174557"/>
            <a:ext cx="5217458" cy="6444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RADON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 it. Fix it. Save a life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878" y="2927030"/>
            <a:ext cx="364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0070C0"/>
                </a:solidFill>
                <a:latin typeface="Montserrat" panose="020B0604020202020204" charset="0"/>
              </a:rPr>
              <a:t>Radon is a gas that may cause cancer and you cannot see, smell, or taste it. </a:t>
            </a:r>
          </a:p>
          <a:p>
            <a:pPr>
              <a:buNone/>
            </a:pPr>
            <a:endParaRPr lang="en-US" sz="1200" b="1" dirty="0">
              <a:solidFill>
                <a:srgbClr val="0070C0"/>
              </a:solidFill>
              <a:latin typeface="Montserrat" panose="020B0604020202020204" charset="0"/>
            </a:endParaRPr>
          </a:p>
          <a:p>
            <a:pPr>
              <a:buNone/>
            </a:pPr>
            <a:r>
              <a:rPr lang="en-US" sz="1200" b="1" dirty="0">
                <a:solidFill>
                  <a:srgbClr val="0070C0"/>
                </a:solidFill>
                <a:latin typeface="Montserrat" panose="020B0604020202020204" charset="0"/>
              </a:rPr>
              <a:t>Radon gets into your home through cracks and holes in the foundation, construction joints, and plumbing fixtures.</a:t>
            </a:r>
          </a:p>
        </p:txBody>
      </p:sp>
      <p:pic>
        <p:nvPicPr>
          <p:cNvPr id="6" name="Picture 2" descr="C:\Users\curranaa\Downloads\radon_house_illustration.jpg">
            <a:extLst>
              <a:ext uri="{FF2B5EF4-FFF2-40B4-BE49-F238E27FC236}">
                <a16:creationId xmlns:a16="http://schemas.microsoft.com/office/drawing/2014/main" id="{090529A9-6DA5-4DF8-BAEC-B1B153FC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975" y="2066535"/>
            <a:ext cx="4260046" cy="310598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5BE341-5EE2-1E41-80B4-90DD16DF4DDE}"/>
              </a:ext>
            </a:extLst>
          </p:cNvPr>
          <p:cNvSpPr txBox="1"/>
          <p:nvPr/>
        </p:nvSpPr>
        <p:spPr>
          <a:xfrm>
            <a:off x="1509386" y="1244883"/>
            <a:ext cx="612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29B"/>
                </a:solidFill>
              </a:rPr>
              <a:t>South Carolina Radon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D9699-FA53-4F09-B25E-24B4A92800D9}"/>
              </a:ext>
            </a:extLst>
          </p:cNvPr>
          <p:cNvSpPr/>
          <p:nvPr/>
        </p:nvSpPr>
        <p:spPr>
          <a:xfrm>
            <a:off x="5281570" y="5761032"/>
            <a:ext cx="285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www.scdhec.gov/radon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3125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V="1">
            <a:off x="5170218" y="1349786"/>
            <a:ext cx="17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84DB5-AFAA-4042-91FF-FB87E619E995}"/>
              </a:ext>
            </a:extLst>
          </p:cNvPr>
          <p:cNvSpPr txBox="1"/>
          <p:nvPr/>
        </p:nvSpPr>
        <p:spPr>
          <a:xfrm>
            <a:off x="1199625" y="1870523"/>
            <a:ext cx="6308521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Renee Madden</a:t>
            </a:r>
          </a:p>
          <a:p>
            <a:r>
              <a:rPr lang="en-US" sz="2000" dirty="0"/>
              <a:t>Air Monitor Data Analyst</a:t>
            </a:r>
          </a:p>
          <a:p>
            <a:r>
              <a:rPr lang="en-US" sz="2000" dirty="0"/>
              <a:t>Air Regulation, Data Analysis, &amp; SIP Management</a:t>
            </a:r>
          </a:p>
          <a:p>
            <a:r>
              <a:rPr lang="en-US" sz="2000" dirty="0">
                <a:ea typeface="+mn-lt"/>
                <a:cs typeface="+mn-lt"/>
              </a:rPr>
              <a:t>(803) 898-3822</a:t>
            </a:r>
          </a:p>
          <a:p>
            <a:r>
              <a:rPr lang="en-US" sz="2000" dirty="0">
                <a:ea typeface="+mn-lt"/>
                <a:cs typeface="+mn-lt"/>
                <a:hlinkClick r:id="rId2"/>
              </a:rPr>
              <a:t>maddengr@dhec.sc.gov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E2E26B-367C-4635-A105-954325C1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25" y="4005241"/>
            <a:ext cx="36769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en-US" sz="2000" dirty="0"/>
              <a:t>Amy Curran </a:t>
            </a:r>
          </a:p>
          <a:p>
            <a:r>
              <a:rPr lang="en-US" sz="2000" dirty="0"/>
              <a:t>Outreach Coordinator </a:t>
            </a:r>
          </a:p>
          <a:p>
            <a:r>
              <a:rPr lang="en-US" sz="2000" dirty="0"/>
              <a:t>Bureau of Air Quality</a:t>
            </a:r>
          </a:p>
          <a:p>
            <a:r>
              <a:rPr lang="en-US" sz="2000" dirty="0"/>
              <a:t>(803) 898-1644</a:t>
            </a:r>
          </a:p>
          <a:p>
            <a:r>
              <a:rPr lang="en-US" sz="2000" dirty="0">
                <a:hlinkClick r:id="rId3"/>
              </a:rPr>
              <a:t>curranaa@dhec.sc.gov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9666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2223642"/>
            <a:ext cx="782764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lvl="0" indent="-27432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Since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Clean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Act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was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enacted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1970,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EPA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estimates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that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national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emissions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from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 six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primary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pollutants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has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reduced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70%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0" lvl="0" indent="-27368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EPA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estimates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588010" marR="0" lvl="1" indent="-27368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58801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200,000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early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deaths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have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been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annually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588645" marR="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prevented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U.S.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588645" marR="668020" lvl="1" indent="-27495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58864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number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asthmatic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episodes—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cases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acute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bronchitis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hospitalization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due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to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breathing problems—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have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been significantly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reduced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10541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Clean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Act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calls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standards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to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be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regularly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monitored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reviewed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every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five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years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93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Clean</a:t>
            </a:r>
            <a:r>
              <a:rPr sz="4000" spc="-75" dirty="0"/>
              <a:t> </a:t>
            </a:r>
            <a:r>
              <a:rPr sz="4000" dirty="0"/>
              <a:t>Air</a:t>
            </a:r>
            <a:r>
              <a:rPr sz="4000" spc="-85" dirty="0"/>
              <a:t> </a:t>
            </a:r>
            <a:r>
              <a:rPr sz="4000" spc="-25" dirty="0"/>
              <a:t>Act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3540" y="2071242"/>
            <a:ext cx="8312784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204470" lvl="0" indent="-2743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2018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study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conducted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researchers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from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Washington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University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School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Medicine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St.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Louis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estimated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pollutants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play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role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more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3.2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million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new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cases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diabetes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annually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(150,000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United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States).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508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World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Health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Organization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estimates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there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4.2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million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deaths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annually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due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to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outdoor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pollution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&amp;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3.8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million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from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household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exposure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to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smoke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from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dirty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cookstoves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&amp;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fuels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313690" lvl="0" indent="-27432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There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are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over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24,000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cases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Pediatric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Asthma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90,000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cases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Adult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Asthma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Upstate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(more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than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7.5%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our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population)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Continued</a:t>
            </a:r>
            <a:r>
              <a:rPr sz="4000" spc="-120" dirty="0"/>
              <a:t> </a:t>
            </a:r>
            <a:r>
              <a:rPr sz="4000" dirty="0"/>
              <a:t>Public</a:t>
            </a:r>
            <a:r>
              <a:rPr sz="4000" spc="-110" dirty="0"/>
              <a:t> </a:t>
            </a:r>
            <a:r>
              <a:rPr sz="4000" dirty="0"/>
              <a:t>Health</a:t>
            </a:r>
            <a:r>
              <a:rPr sz="4000" spc="-95" dirty="0"/>
              <a:t> </a:t>
            </a:r>
            <a:r>
              <a:rPr sz="4000" spc="-10" dirty="0"/>
              <a:t>Concerns</a:t>
            </a:r>
            <a:endParaRPr sz="4000"/>
          </a:p>
        </p:txBody>
      </p:sp>
      <p:grpSp>
        <p:nvGrpSpPr>
          <p:cNvPr id="10" name="object 10"/>
          <p:cNvGrpSpPr/>
          <p:nvPr/>
        </p:nvGrpSpPr>
        <p:grpSpPr>
          <a:xfrm>
            <a:off x="7348728" y="5201437"/>
            <a:ext cx="1795780" cy="1656714"/>
            <a:chOff x="7348728" y="5201437"/>
            <a:chExt cx="1795780" cy="165671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8728" y="5201437"/>
              <a:ext cx="1795271" cy="16565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0" y="5396482"/>
              <a:ext cx="1429511" cy="1429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9234" y="1845691"/>
            <a:ext cx="7787005" cy="2440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0" lvl="0" indent="-273685" algn="just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Birmingham,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AL,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case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588645" marR="716915" lvl="1" indent="-274320" algn="just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58864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Lost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over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$5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billion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economic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development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thousands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jobs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after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being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designated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as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non-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attainment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area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588645" marR="5080" lvl="1" indent="-274320" algn="just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0B6FC"/>
              </a:buClr>
              <a:buSzTx/>
              <a:buFont typeface="Wingdings"/>
              <a:buChar char=""/>
              <a:tabLst>
                <a:tab pos="58864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took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them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30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years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millions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dollars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before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they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finally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reached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attainment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levels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An</a:t>
            </a:r>
            <a:r>
              <a:rPr sz="4000" spc="-145" dirty="0"/>
              <a:t> </a:t>
            </a:r>
            <a:r>
              <a:rPr sz="4000" dirty="0"/>
              <a:t>Economic</a:t>
            </a:r>
            <a:r>
              <a:rPr sz="4000" spc="-110" dirty="0"/>
              <a:t> </a:t>
            </a:r>
            <a:r>
              <a:rPr sz="4000" dirty="0"/>
              <a:t>Development</a:t>
            </a:r>
            <a:r>
              <a:rPr sz="4000" spc="-114" dirty="0"/>
              <a:t> </a:t>
            </a:r>
            <a:r>
              <a:rPr sz="4000" spc="-10" dirty="0"/>
              <a:t>Issue</a:t>
            </a:r>
            <a:endParaRPr sz="4000"/>
          </a:p>
        </p:txBody>
      </p:sp>
      <p:grpSp>
        <p:nvGrpSpPr>
          <p:cNvPr id="10" name="object 10"/>
          <p:cNvGrpSpPr/>
          <p:nvPr/>
        </p:nvGrpSpPr>
        <p:grpSpPr>
          <a:xfrm>
            <a:off x="2161032" y="4224515"/>
            <a:ext cx="4989830" cy="2633980"/>
            <a:chOff x="2161032" y="4224515"/>
            <a:chExt cx="4989830" cy="26339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1032" y="4224515"/>
              <a:ext cx="4989576" cy="26334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6104" y="4419600"/>
              <a:ext cx="4419600" cy="220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340" y="2121535"/>
            <a:ext cx="80911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0" lvl="0" indent="-27368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Early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Action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Compact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(early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2000s)–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Greenville,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Anderson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&amp;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Spartanburg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357505" lvl="0" indent="-27432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PM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2.5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Monitor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–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Led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by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Greenville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County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Greenville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Chamber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Commerce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(designated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attainment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area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2018)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96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History</a:t>
            </a:r>
            <a:r>
              <a:rPr sz="4000" spc="-60" dirty="0"/>
              <a:t> </a:t>
            </a:r>
            <a:r>
              <a:rPr sz="4000" dirty="0"/>
              <a:t>of</a:t>
            </a:r>
            <a:r>
              <a:rPr sz="4000" spc="-60" dirty="0"/>
              <a:t> </a:t>
            </a:r>
            <a:r>
              <a:rPr sz="4000" dirty="0"/>
              <a:t>Air</a:t>
            </a:r>
            <a:r>
              <a:rPr sz="4000" spc="-55" dirty="0"/>
              <a:t> </a:t>
            </a:r>
            <a:r>
              <a:rPr sz="4000" dirty="0"/>
              <a:t>Quality</a:t>
            </a:r>
            <a:r>
              <a:rPr sz="4000" spc="-60" dirty="0"/>
              <a:t> </a:t>
            </a:r>
            <a:r>
              <a:rPr sz="4000" dirty="0"/>
              <a:t>in</a:t>
            </a:r>
            <a:r>
              <a:rPr sz="4000" spc="-55" dirty="0"/>
              <a:t> </a:t>
            </a:r>
            <a:r>
              <a:rPr sz="4000" dirty="0"/>
              <a:t>the</a:t>
            </a:r>
            <a:r>
              <a:rPr sz="4000" spc="-85" dirty="0"/>
              <a:t> </a:t>
            </a:r>
            <a:r>
              <a:rPr sz="4000" spc="-10" dirty="0"/>
              <a:t>Upstate</a:t>
            </a:r>
            <a:endParaRPr sz="40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149852"/>
            <a:ext cx="4517418" cy="21031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6088" y="4149852"/>
            <a:ext cx="3657600" cy="2164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538" y="396951"/>
            <a:ext cx="8552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Upstate</a:t>
            </a:r>
            <a:r>
              <a:rPr sz="4000" spc="-114" dirty="0"/>
              <a:t> </a:t>
            </a:r>
            <a:r>
              <a:rPr sz="4000" dirty="0"/>
              <a:t>Air</a:t>
            </a:r>
            <a:r>
              <a:rPr sz="4000" spc="-105" dirty="0"/>
              <a:t> </a:t>
            </a:r>
            <a:r>
              <a:rPr sz="4000" dirty="0"/>
              <a:t>Quality</a:t>
            </a:r>
            <a:r>
              <a:rPr sz="4000" spc="-105" dirty="0"/>
              <a:t> </a:t>
            </a:r>
            <a:r>
              <a:rPr sz="4000" dirty="0"/>
              <a:t>Advisory</a:t>
            </a:r>
            <a:r>
              <a:rPr sz="4000" spc="-110" dirty="0"/>
              <a:t> </a:t>
            </a:r>
            <a:r>
              <a:rPr sz="4000" spc="-10" dirty="0"/>
              <a:t>Committee</a:t>
            </a:r>
            <a:endParaRPr sz="4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0" y="4820411"/>
            <a:ext cx="2628900" cy="149199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7977" rIns="0" bIns="0" rtlCol="0">
            <a:spAutoFit/>
          </a:bodyPr>
          <a:lstStyle/>
          <a:p>
            <a:pPr marL="915035" indent="-273685">
              <a:lnSpc>
                <a:spcPct val="100000"/>
              </a:lnSpc>
              <a:spcBef>
                <a:spcPts val="105"/>
              </a:spcBef>
              <a:buClr>
                <a:srgbClr val="73ACF8"/>
              </a:buClr>
              <a:buFont typeface="Wingdings"/>
              <a:buChar char=""/>
              <a:tabLst>
                <a:tab pos="915035" algn="l"/>
              </a:tabLst>
            </a:pPr>
            <a:r>
              <a:rPr dirty="0"/>
              <a:t>Originally</a:t>
            </a:r>
            <a:r>
              <a:rPr spc="-30" dirty="0"/>
              <a:t> </a:t>
            </a:r>
            <a:r>
              <a:rPr dirty="0"/>
              <a:t>led</a:t>
            </a:r>
            <a:r>
              <a:rPr spc="-45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dirty="0"/>
              <a:t>Greenville</a:t>
            </a:r>
            <a:r>
              <a:rPr spc="-40" dirty="0"/>
              <a:t> </a:t>
            </a:r>
            <a:r>
              <a:rPr dirty="0"/>
              <a:t>County</a:t>
            </a:r>
            <a:r>
              <a:rPr spc="-55" dirty="0"/>
              <a:t> </a:t>
            </a:r>
            <a:r>
              <a:rPr dirty="0"/>
              <a:t>Planning</a:t>
            </a:r>
            <a:r>
              <a:rPr spc="-15" dirty="0"/>
              <a:t> </a:t>
            </a:r>
            <a:r>
              <a:rPr spc="-10" dirty="0"/>
              <a:t>Department</a:t>
            </a:r>
          </a:p>
          <a:p>
            <a:pPr marL="915035" indent="-273685">
              <a:lnSpc>
                <a:spcPct val="100000"/>
              </a:lnSpc>
              <a:buClr>
                <a:srgbClr val="73ACF8"/>
              </a:buClr>
              <a:buFont typeface="Wingdings"/>
              <a:buChar char=""/>
              <a:tabLst>
                <a:tab pos="915035" algn="l"/>
              </a:tabLst>
            </a:pPr>
            <a:r>
              <a:rPr spc="-10" dirty="0"/>
              <a:t>TATT</a:t>
            </a:r>
            <a:r>
              <a:rPr spc="-80" dirty="0"/>
              <a:t> </a:t>
            </a:r>
            <a:r>
              <a:rPr dirty="0"/>
              <a:t>became</a:t>
            </a:r>
            <a:r>
              <a:rPr spc="-60" dirty="0"/>
              <a:t> </a:t>
            </a:r>
            <a:r>
              <a:rPr dirty="0"/>
              <a:t>convening</a:t>
            </a:r>
            <a:r>
              <a:rPr spc="-40" dirty="0"/>
              <a:t> </a:t>
            </a:r>
            <a:r>
              <a:rPr dirty="0"/>
              <a:t>organization</a:t>
            </a:r>
            <a:r>
              <a:rPr spc="-3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20" dirty="0"/>
              <a:t>2012</a:t>
            </a:r>
          </a:p>
          <a:p>
            <a:pPr marL="915035" indent="-273685">
              <a:lnSpc>
                <a:spcPct val="100000"/>
              </a:lnSpc>
              <a:buClr>
                <a:srgbClr val="73ACF8"/>
              </a:buClr>
              <a:buFont typeface="Wingdings"/>
              <a:buChar char=""/>
              <a:tabLst>
                <a:tab pos="915035" algn="l"/>
              </a:tabLst>
            </a:pPr>
            <a:r>
              <a:rPr dirty="0"/>
              <a:t>Comprised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local</a:t>
            </a:r>
            <a:r>
              <a:rPr spc="-25" dirty="0"/>
              <a:t> </a:t>
            </a:r>
            <a:r>
              <a:rPr dirty="0"/>
              <a:t>governments,</a:t>
            </a:r>
            <a:r>
              <a:rPr spc="-55" dirty="0"/>
              <a:t> </a:t>
            </a:r>
            <a:r>
              <a:rPr dirty="0"/>
              <a:t>businesses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non-profits</a:t>
            </a:r>
          </a:p>
          <a:p>
            <a:pPr marL="915035" indent="-273685">
              <a:lnSpc>
                <a:spcPct val="100000"/>
              </a:lnSpc>
              <a:buClr>
                <a:srgbClr val="73ACF8"/>
              </a:buClr>
              <a:buFont typeface="Wingdings"/>
              <a:buChar char=""/>
              <a:tabLst>
                <a:tab pos="915035" algn="l"/>
              </a:tabLst>
            </a:pPr>
            <a:r>
              <a:rPr dirty="0"/>
              <a:t>Liaison</a:t>
            </a:r>
            <a:r>
              <a:rPr spc="-2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SC</a:t>
            </a:r>
            <a:r>
              <a:rPr spc="-10" dirty="0"/>
              <a:t> </a:t>
            </a:r>
            <a:r>
              <a:rPr dirty="0"/>
              <a:t>DHEC</a:t>
            </a:r>
            <a:r>
              <a:rPr spc="-35" dirty="0"/>
              <a:t> </a:t>
            </a:r>
            <a:r>
              <a:rPr dirty="0"/>
              <a:t>Bureau</a:t>
            </a:r>
            <a:r>
              <a:rPr spc="-1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Air</a:t>
            </a:r>
            <a:r>
              <a:rPr spc="-15" dirty="0"/>
              <a:t> </a:t>
            </a:r>
            <a:r>
              <a:rPr spc="-10" dirty="0"/>
              <a:t>Quality</a:t>
            </a:r>
          </a:p>
          <a:p>
            <a:pPr marL="915035" indent="-273685">
              <a:lnSpc>
                <a:spcPct val="100000"/>
              </a:lnSpc>
              <a:buClr>
                <a:srgbClr val="73ACF8"/>
              </a:buClr>
              <a:buFont typeface="Wingdings"/>
              <a:buChar char=""/>
              <a:tabLst>
                <a:tab pos="915035" algn="l"/>
              </a:tabLst>
            </a:pPr>
            <a:r>
              <a:rPr dirty="0"/>
              <a:t>One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7</a:t>
            </a:r>
            <a:r>
              <a:rPr spc="-15" dirty="0"/>
              <a:t> </a:t>
            </a:r>
            <a:r>
              <a:rPr dirty="0"/>
              <a:t>designated</a:t>
            </a:r>
            <a:r>
              <a:rPr spc="-25" dirty="0"/>
              <a:t> </a:t>
            </a:r>
            <a:r>
              <a:rPr dirty="0"/>
              <a:t>Regional</a:t>
            </a:r>
            <a:r>
              <a:rPr spc="-10" dirty="0"/>
              <a:t> </a:t>
            </a:r>
            <a:r>
              <a:rPr dirty="0"/>
              <a:t>Advisory</a:t>
            </a:r>
            <a:r>
              <a:rPr spc="-15" dirty="0"/>
              <a:t> </a:t>
            </a:r>
            <a:r>
              <a:rPr dirty="0"/>
              <a:t>Committees</a:t>
            </a:r>
            <a:r>
              <a:rPr spc="-5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25" dirty="0"/>
              <a:t>SC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4545011"/>
            <a:ext cx="2606040" cy="2081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1530" y="2141982"/>
            <a:ext cx="801179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0" lvl="0" indent="-273685" defTabSz="914400" eaLnBrk="1" fontAlgn="auto" latinLnBrk="0" hangingPunct="1">
              <a:lnSpc>
                <a:spcPts val="2280"/>
              </a:lnSpc>
              <a:spcBef>
                <a:spcPts val="105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Campaign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started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0" lvl="0" indent="-273685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Focus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primarily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mobile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sources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future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emission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reduction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impacts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592455" lvl="0" indent="-274320" defTabSz="914400" eaLnBrk="1" fontAlgn="auto" latinLnBrk="0" hangingPunct="1">
              <a:lnSpc>
                <a:spcPts val="2160"/>
              </a:lnSpc>
              <a:spcBef>
                <a:spcPts val="150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Two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areas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of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focus: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education/outreach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creating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strategies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for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reducing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emissions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from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onroad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sources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0" lvl="0" indent="-273685" defTabSz="914400" eaLnBrk="1" fontAlgn="auto" latinLnBrk="0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Programs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were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active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status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from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2012-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2016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612775" lvl="0" indent="-274320" defTabSz="914400" eaLnBrk="1" fontAlgn="auto" latinLnBrk="0" hangingPunct="1">
              <a:lnSpc>
                <a:spcPts val="2160"/>
              </a:lnSpc>
              <a:spcBef>
                <a:spcPts val="155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Since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2016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primarily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maintenance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mode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with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Upstate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Quality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Advisory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Committee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meetings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staying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engaged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with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DHEC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0" lvl="0" indent="-273685" defTabSz="914400" eaLnBrk="1" fontAlgn="auto" latinLnBrk="0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2018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hosted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“A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Cleaner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Future”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Workshop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Quality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and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Sustainability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286385" marR="0" lvl="0" indent="-273685" defTabSz="91440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rgbClr val="73ACF8"/>
              </a:buClr>
              <a:buSzTx/>
              <a:buFont typeface="Wingdings"/>
              <a:buChar char=""/>
              <a:tabLst>
                <a:tab pos="28638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Currently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“maintenance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mode”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region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remains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within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attainment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10789" y="466166"/>
            <a:ext cx="4124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Clean</a:t>
            </a:r>
            <a:r>
              <a:rPr spc="-25" dirty="0"/>
              <a:t> </a:t>
            </a:r>
            <a:r>
              <a:rPr dirty="0"/>
              <a:t>Air</a:t>
            </a:r>
            <a:r>
              <a:rPr spc="-20" dirty="0"/>
              <a:t> </a:t>
            </a:r>
            <a:r>
              <a:rPr spc="-10" dirty="0"/>
              <a:t>Upstate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867" y="5472684"/>
            <a:ext cx="2764952" cy="1165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20395"/>
            <a:ext cx="8723630" cy="2421890"/>
            <a:chOff x="205740" y="120395"/>
            <a:chExt cx="8723630" cy="242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0395"/>
              <a:ext cx="8677656" cy="220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1136" y="1356359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7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2"/>
                  </a:lnTo>
                  <a:lnTo>
                    <a:pt x="1565147" y="281431"/>
                  </a:lnTo>
                  <a:lnTo>
                    <a:pt x="842137" y="444500"/>
                  </a:lnTo>
                  <a:lnTo>
                    <a:pt x="621030" y="489203"/>
                  </a:lnTo>
                  <a:lnTo>
                    <a:pt x="199898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5"/>
                  </a:lnTo>
                  <a:lnTo>
                    <a:pt x="1093089" y="710311"/>
                  </a:lnTo>
                  <a:lnTo>
                    <a:pt x="1297178" y="714755"/>
                  </a:lnTo>
                  <a:lnTo>
                    <a:pt x="1395094" y="714755"/>
                  </a:lnTo>
                  <a:lnTo>
                    <a:pt x="1584324" y="710311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4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13660" y="1228343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1" y="11175"/>
                  </a:lnTo>
                  <a:lnTo>
                    <a:pt x="244475" y="22351"/>
                  </a:lnTo>
                  <a:lnTo>
                    <a:pt x="116966" y="35686"/>
                  </a:lnTo>
                  <a:lnTo>
                    <a:pt x="0" y="53593"/>
                  </a:lnTo>
                  <a:lnTo>
                    <a:pt x="333756" y="96011"/>
                  </a:lnTo>
                  <a:lnTo>
                    <a:pt x="693038" y="156209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8" y="421893"/>
                  </a:lnTo>
                  <a:lnTo>
                    <a:pt x="2559557" y="575817"/>
                  </a:lnTo>
                  <a:lnTo>
                    <a:pt x="2723261" y="607059"/>
                  </a:lnTo>
                  <a:lnTo>
                    <a:pt x="2878454" y="638301"/>
                  </a:lnTo>
                  <a:lnTo>
                    <a:pt x="3031490" y="667384"/>
                  </a:lnTo>
                  <a:lnTo>
                    <a:pt x="3324860" y="716533"/>
                  </a:lnTo>
                  <a:lnTo>
                    <a:pt x="3465194" y="738758"/>
                  </a:lnTo>
                  <a:lnTo>
                    <a:pt x="3733038" y="774445"/>
                  </a:lnTo>
                  <a:lnTo>
                    <a:pt x="3986021" y="805814"/>
                  </a:lnTo>
                  <a:lnTo>
                    <a:pt x="4107180" y="816863"/>
                  </a:lnTo>
                  <a:lnTo>
                    <a:pt x="4336795" y="834770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2" y="850391"/>
                  </a:lnTo>
                  <a:lnTo>
                    <a:pt x="5044694" y="845946"/>
                  </a:lnTo>
                  <a:lnTo>
                    <a:pt x="5133974" y="841501"/>
                  </a:lnTo>
                  <a:lnTo>
                    <a:pt x="5221223" y="834770"/>
                  </a:lnTo>
                  <a:lnTo>
                    <a:pt x="5467731" y="807973"/>
                  </a:lnTo>
                  <a:lnTo>
                    <a:pt x="5544312" y="796797"/>
                  </a:lnTo>
                  <a:lnTo>
                    <a:pt x="5297678" y="765555"/>
                  </a:lnTo>
                  <a:lnTo>
                    <a:pt x="5036185" y="727582"/>
                  </a:lnTo>
                  <a:lnTo>
                    <a:pt x="4468621" y="629411"/>
                  </a:lnTo>
                  <a:lnTo>
                    <a:pt x="4160392" y="566927"/>
                  </a:lnTo>
                  <a:lnTo>
                    <a:pt x="3835145" y="497713"/>
                  </a:lnTo>
                  <a:lnTo>
                    <a:pt x="2850768" y="263397"/>
                  </a:lnTo>
                  <a:lnTo>
                    <a:pt x="2582926" y="205358"/>
                  </a:lnTo>
                  <a:lnTo>
                    <a:pt x="2327782" y="156209"/>
                  </a:lnTo>
                  <a:lnTo>
                    <a:pt x="2204592" y="133857"/>
                  </a:lnTo>
                  <a:lnTo>
                    <a:pt x="2083307" y="113791"/>
                  </a:lnTo>
                  <a:lnTo>
                    <a:pt x="1966467" y="96011"/>
                  </a:lnTo>
                  <a:lnTo>
                    <a:pt x="1628393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1113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3210" y="1227581"/>
              <a:ext cx="6090285" cy="788035"/>
            </a:xfrm>
            <a:custGeom>
              <a:avLst/>
              <a:gdLst/>
              <a:ahLst/>
              <a:cxnLst/>
              <a:rect l="l" t="t" r="r" b="b"/>
              <a:pathLst>
                <a:path w="6090284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9" y="29337"/>
                  </a:lnTo>
                  <a:lnTo>
                    <a:pt x="595249" y="22605"/>
                  </a:lnTo>
                  <a:lnTo>
                    <a:pt x="712215" y="18160"/>
                  </a:lnTo>
                  <a:lnTo>
                    <a:pt x="839724" y="16001"/>
                  </a:lnTo>
                  <a:lnTo>
                    <a:pt x="978026" y="13715"/>
                  </a:lnTo>
                  <a:lnTo>
                    <a:pt x="1126743" y="16001"/>
                  </a:lnTo>
                  <a:lnTo>
                    <a:pt x="1286255" y="20446"/>
                  </a:lnTo>
                  <a:lnTo>
                    <a:pt x="1458467" y="29337"/>
                  </a:lnTo>
                  <a:lnTo>
                    <a:pt x="1641220" y="40512"/>
                  </a:lnTo>
                  <a:lnTo>
                    <a:pt x="1834768" y="58292"/>
                  </a:lnTo>
                  <a:lnTo>
                    <a:pt x="2041016" y="78358"/>
                  </a:lnTo>
                  <a:lnTo>
                    <a:pt x="2259965" y="102996"/>
                  </a:lnTo>
                  <a:lnTo>
                    <a:pt x="2489580" y="131952"/>
                  </a:lnTo>
                  <a:lnTo>
                    <a:pt x="2731897" y="167639"/>
                  </a:lnTo>
                  <a:lnTo>
                    <a:pt x="2984880" y="207771"/>
                  </a:lnTo>
                  <a:lnTo>
                    <a:pt x="3250691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1" y="437641"/>
                  </a:lnTo>
                  <a:lnTo>
                    <a:pt x="4441190" y="513460"/>
                  </a:lnTo>
                  <a:lnTo>
                    <a:pt x="4770755" y="596010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90284" h="788035">
                  <a:moveTo>
                    <a:pt x="2781300" y="652271"/>
                  </a:moveTo>
                  <a:lnTo>
                    <a:pt x="2876930" y="625475"/>
                  </a:lnTo>
                  <a:lnTo>
                    <a:pt x="3138551" y="556259"/>
                  </a:lnTo>
                  <a:lnTo>
                    <a:pt x="3319272" y="509269"/>
                  </a:lnTo>
                  <a:lnTo>
                    <a:pt x="3527679" y="457962"/>
                  </a:lnTo>
                  <a:lnTo>
                    <a:pt x="3759454" y="402081"/>
                  </a:lnTo>
                  <a:lnTo>
                    <a:pt x="4008246" y="341756"/>
                  </a:lnTo>
                  <a:lnTo>
                    <a:pt x="4271898" y="283717"/>
                  </a:lnTo>
                  <a:lnTo>
                    <a:pt x="4541900" y="225551"/>
                  </a:lnTo>
                  <a:lnTo>
                    <a:pt x="4818380" y="171957"/>
                  </a:lnTo>
                  <a:lnTo>
                    <a:pt x="5092699" y="120650"/>
                  </a:lnTo>
                  <a:lnTo>
                    <a:pt x="5228717" y="98297"/>
                  </a:lnTo>
                  <a:lnTo>
                    <a:pt x="5360543" y="75945"/>
                  </a:lnTo>
                  <a:lnTo>
                    <a:pt x="5492369" y="58038"/>
                  </a:lnTo>
                  <a:lnTo>
                    <a:pt x="5620004" y="40258"/>
                  </a:lnTo>
                  <a:lnTo>
                    <a:pt x="5745480" y="26796"/>
                  </a:lnTo>
                  <a:lnTo>
                    <a:pt x="5864479" y="15620"/>
                  </a:lnTo>
                  <a:lnTo>
                    <a:pt x="5979287" y="6730"/>
                  </a:lnTo>
                  <a:lnTo>
                    <a:pt x="60899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211579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0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1" y="64770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9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12776" y="261239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3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8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4"/>
                  </a:lnTo>
                  <a:lnTo>
                    <a:pt x="5509006" y="683133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3"/>
                  </a:lnTo>
                  <a:lnTo>
                    <a:pt x="3122803" y="165227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0" y="0"/>
                  </a:lnTo>
                  <a:close/>
                </a:path>
                <a:path w="8723630" h="1330960">
                  <a:moveTo>
                    <a:pt x="8723376" y="569214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69" y="665226"/>
                  </a:lnTo>
                  <a:lnTo>
                    <a:pt x="8295512" y="718820"/>
                  </a:lnTo>
                  <a:lnTo>
                    <a:pt x="8201786" y="743331"/>
                  </a:lnTo>
                  <a:lnTo>
                    <a:pt x="8005953" y="783590"/>
                  </a:lnTo>
                  <a:lnTo>
                    <a:pt x="7901685" y="801370"/>
                  </a:lnTo>
                  <a:lnTo>
                    <a:pt x="7680325" y="828167"/>
                  </a:lnTo>
                  <a:lnTo>
                    <a:pt x="7441945" y="846074"/>
                  </a:lnTo>
                  <a:lnTo>
                    <a:pt x="7314183" y="850519"/>
                  </a:lnTo>
                  <a:lnTo>
                    <a:pt x="8723376" y="850519"/>
                  </a:lnTo>
                  <a:lnTo>
                    <a:pt x="8723376" y="56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9124" y="2034920"/>
            <a:ext cx="653034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Focus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on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voluntary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actions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&amp;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education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Schools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Breathe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Better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No-Idling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Program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</a:tabLst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No-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Idling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Signage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Clean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Air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Tips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through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Social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Media,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WSPA-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TV</a:t>
            </a:r>
            <a:r>
              <a:rPr kumimoji="0" sz="2000" b="0" i="0" u="none" strike="noStrike" kern="0" cap="none" spc="40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&amp;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Web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Site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J.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Dan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Powell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Electric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Charging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Station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Program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Truck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Stop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Candara"/>
                <a:cs typeface="Candara"/>
              </a:rPr>
              <a:t>Electrification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6111" y="4967544"/>
            <a:ext cx="2743199" cy="13235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3152" y="2176272"/>
            <a:ext cx="822959" cy="12313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172" y="5186171"/>
            <a:ext cx="2857500" cy="11871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93735" y="3532632"/>
            <a:ext cx="633983" cy="10287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9139">
              <a:lnSpc>
                <a:spcPct val="100000"/>
              </a:lnSpc>
              <a:spcBef>
                <a:spcPts val="105"/>
              </a:spcBef>
            </a:pPr>
            <a:r>
              <a:rPr dirty="0"/>
              <a:t>Clean</a:t>
            </a:r>
            <a:r>
              <a:rPr spc="-80" dirty="0"/>
              <a:t> </a:t>
            </a:r>
            <a:r>
              <a:rPr dirty="0"/>
              <a:t>Air</a:t>
            </a:r>
            <a:r>
              <a:rPr spc="-75" dirty="0"/>
              <a:t> </a:t>
            </a:r>
            <a:r>
              <a:rPr spc="-10" dirty="0"/>
              <a:t>Upstate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4"/>
  <p:tag name="MIO_SHOW_DATE" val="False"/>
  <p:tag name="MIO_SHOW_FOOTER" val="True"/>
  <p:tag name="MIO_SHOW_PAGENUMBER" val="True"/>
  <p:tag name="MIO_AVOID_BLANK_LAYOUT" val="True"/>
  <p:tag name="MIO_NUMBER_OF_VALID_LAYOUTS" val="15"/>
  <p:tag name="MIO_MST_COLOR_1" val="0,0,0,Dunkel 1"/>
  <p:tag name="MIO_MST_COLOR_2" val="255,255,255,Hell 1"/>
  <p:tag name="MIO_MST_COLOR_3" val="64,64,64,Dunkel 2"/>
  <p:tag name="MIO_MST_COLOR_4" val="146,162,189,Hell 2"/>
  <p:tag name="MIO_MST_COLOR_5" val="102,113,132,Akzent 1"/>
  <p:tag name="MIO_MST_COLOR_6" val="146,162,189,Akzent 2"/>
  <p:tag name="MIO_MST_COLOR_7" val="173,185,206,Akzent 3"/>
  <p:tag name="MIO_MST_COLOR_8" val="201,209,222,Akzent 4"/>
  <p:tag name="MIO_MST_COLOR_9" val="228,232,238,Akzent 5"/>
  <p:tag name="MIO_MST_COLOR_10" val="221,218,210,Akzent 6"/>
  <p:tag name="MIO_MST_COLOR_11" val="0,0,0,"/>
  <p:tag name="MIO_MST_COLOR_12" val="0,0,0,"/>
  <p:tag name="MIO_HDS" val="True"/>
  <p:tag name="MIO_EK" val="1989"/>
  <p:tag name="MIO_UPDATE" val="True"/>
  <p:tag name="MIO_VERSION" val="23.10.2015 16:52:00"/>
  <p:tag name="MIO_DBID" val="917DD09C-76C3-4640-8E0D-382111CB3B69"/>
  <p:tag name="MIO_LASTDOWNLOADED" val="30.10.2015 14:18:05"/>
  <p:tag name="MIO_OBJECTNAME" val="BMW Group 4:3"/>
  <p:tag name="MIO_LASTEDITORNAME" val="empower enterpri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3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6B0DE9A8-42F4-4A83-BEA7-756DB3384D9A}"/>
    </a:ext>
  </a:extLst>
</a:theme>
</file>

<file path=ppt/theme/theme4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MW Group 16:9">
  <a:themeElements>
    <a:clrScheme name="Benutzerdefiniert 68">
      <a:dk1>
        <a:srgbClr val="000000"/>
      </a:dk1>
      <a:lt1>
        <a:sysClr val="window" lastClr="FFFFFF"/>
      </a:lt1>
      <a:dk2>
        <a:srgbClr val="404040"/>
      </a:dk2>
      <a:lt2>
        <a:srgbClr val="92A2BD"/>
      </a:lt2>
      <a:accent1>
        <a:srgbClr val="667184"/>
      </a:accent1>
      <a:accent2>
        <a:srgbClr val="92A2BD"/>
      </a:accent2>
      <a:accent3>
        <a:srgbClr val="ADB9CE"/>
      </a:accent3>
      <a:accent4>
        <a:srgbClr val="C9D1DE"/>
      </a:accent4>
      <a:accent5>
        <a:srgbClr val="E4E8EE"/>
      </a:accent5>
      <a:accent6>
        <a:srgbClr val="DDDAD2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CCCC"/>
        </a:solidFill>
        <a:ln w="9525">
          <a:solidFill>
            <a:srgbClr val="CCCCCC"/>
          </a:solidFill>
        </a:ln>
      </a:spPr>
      <a:bodyPr rtlCol="0" anchor="t"/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err="1" smtClean="0">
            <a:solidFill>
              <a:srgbClr val="666666"/>
            </a:solidFill>
            <a:latin typeface="BMW Group Condensed" panose="020B0606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92A2BD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BMW Group Condensed" panose="020B0606020202020204" pitchFamily="34" charset="0"/>
          </a:defRPr>
        </a:defPPr>
      </a:lstStyle>
    </a:txDef>
  </a:objectDefaults>
  <a:extraClrSchemeLst/>
  <a:custClrLst>
    <a:custClr name="Grundfarbe Schwarz">
      <a:srgbClr val="000000"/>
    </a:custClr>
    <a:custClr name="Grundfarbe Graubraun 1">
      <a:srgbClr val="555147"/>
    </a:custClr>
    <a:custClr name="Grundfarbe Blau 1">
      <a:srgbClr val="667084"/>
    </a:custClr>
    <a:custClr name="Grundfarbe Gruen 1">
      <a:srgbClr val="747400"/>
    </a:custClr>
    <a:custClr name="Grundfarbe Gelb 1">
      <a:srgbClr val="BE9809"/>
    </a:custClr>
    <a:custClr name="Akzentfarbe Orange 1">
      <a:srgbClr val="FE6700"/>
    </a:custClr>
    <a:custClr name="Akzentfarbe Braun 1">
      <a:srgbClr val="5B4334"/>
    </a:custClr>
    <a:custClr name="Akzentfarbe Rot 1">
      <a:srgbClr val="7C0A0E"/>
    </a:custClr>
    <a:custClr name="Zusatzfarbe Blau 1">
      <a:srgbClr val="3F7BFD"/>
    </a:custClr>
    <a:custClr name="Zusatzfarbe Gruen 1">
      <a:srgbClr val="3D6A3C"/>
    </a:custClr>
    <a:custClr name="Grundfarbe Grau 1">
      <a:srgbClr val="404040"/>
    </a:custClr>
    <a:custClr name="Grundfarbe Graubraun 2">
      <a:srgbClr val="7F7A6A"/>
    </a:custClr>
    <a:custClr name="Grundfarbe Blau 2">
      <a:srgbClr val="92A2BD"/>
    </a:custClr>
    <a:custClr name="Grundfarbe Gruen 2">
      <a:srgbClr val="959500"/>
    </a:custClr>
    <a:custClr name="Grundfarbe Gelb 2">
      <a:srgbClr val="FECB00"/>
    </a:custClr>
    <a:custClr name="Akzentfarbe Orange 2">
      <a:srgbClr val="FE8533"/>
    </a:custClr>
    <a:custClr name="Akzentfarbe Braun 2">
      <a:srgbClr val="9C5C48"/>
    </a:custClr>
    <a:custClr name="Akzentfarbe Rot 2">
      <a:srgbClr val="B20F14"/>
    </a:custClr>
    <a:custClr name="Zusatzfarbe Blau 2">
      <a:srgbClr val="6595FD"/>
    </a:custClr>
    <a:custClr name="Zusatzfarbe Gruen 2">
      <a:srgbClr val="648863"/>
    </a:custClr>
    <a:custClr name="Grundfarbe Grau 2">
      <a:srgbClr val="666666"/>
    </a:custClr>
    <a:custClr name="Grundfarbe Graubraun 3">
      <a:srgbClr val="AAA38E"/>
    </a:custClr>
    <a:custClr name="Grundfarbe Blau 3">
      <a:srgbClr val="ADB9CE"/>
    </a:custClr>
    <a:custClr name="Grundfarbe Gruen 3">
      <a:srgbClr val="B0B040"/>
    </a:custClr>
    <a:custClr name="Grundfarbe Gelb 3">
      <a:srgbClr val="FEE372"/>
    </a:custClr>
    <a:custClr name="Akzentfarbe Orange 3">
      <a:srgbClr val="FEA466"/>
    </a:custClr>
    <a:custClr name="Akzentfarbe Braun 3">
      <a:srgbClr val="976F57"/>
    </a:custClr>
    <a:custClr name="Akzentfarbe Rot 3">
      <a:srgbClr val="D16F72"/>
    </a:custClr>
    <a:custClr name="Zusatzfarbe Blau 3">
      <a:srgbClr val="8CB0FE"/>
    </a:custClr>
    <a:custClr name="Zusatzfarbe Gruen 3">
      <a:srgbClr val="8BA68A"/>
    </a:custClr>
    <a:custClr name="Grundfarbe Grau 3">
      <a:srgbClr val="999999"/>
    </a:custClr>
    <a:custClr name="Grundfarbe Graubraun 4">
      <a:srgbClr val="BFBAAA"/>
    </a:custClr>
    <a:custClr name="Grundfarbe Blau 4">
      <a:srgbClr val="C9D1DE"/>
    </a:custClr>
    <a:custClr name="Grundfarbe Gruen 4">
      <a:srgbClr val="CFCF8C"/>
    </a:custClr>
    <a:custClr name="Grundfarbe Gelb 4">
      <a:srgbClr val="FFEA99"/>
    </a:custClr>
    <a:custClr name="Akzentfarbe Orange 4">
      <a:srgbClr val="FFC299"/>
    </a:custClr>
    <a:custClr name="Akzentfarbe Braun 4">
      <a:srgbClr val="B19395"/>
    </a:custClr>
    <a:custClr name="Akzentfarbe Rot 4">
      <a:srgbClr val="DF9A9C"/>
    </a:custClr>
    <a:custClr name="Zusatzfarbe Blau 4">
      <a:srgbClr val="B2CAFE"/>
    </a:custClr>
    <a:custClr name="Zusatzfarbe Gruen 4">
      <a:srgbClr val="B1C3B1"/>
    </a:custClr>
    <a:custClr name="Grundfarbe Grau 4">
      <a:srgbClr val="CCCCCC"/>
    </a:custClr>
    <a:custClr name="Grundfarbe Graubraun 5">
      <a:srgbClr val="DDDAD2"/>
    </a:custClr>
    <a:custClr name="Grundfarbe Blau 5">
      <a:srgbClr val="E4E8EE"/>
    </a:custClr>
    <a:custClr name="Grundfarbe Gruen 5">
      <a:srgbClr val="EAEACC"/>
    </a:custClr>
    <a:custClr name="Grundfarbe Gelb 5">
      <a:srgbClr val="FFF5CC"/>
    </a:custClr>
    <a:custClr name="Akzentfarbe Orange 5">
      <a:srgbClr val="FFE1CC"/>
    </a:custClr>
    <a:custClr name="Akzentfarbe Braun 5">
      <a:srgbClr val="C8B3A6"/>
    </a:custClr>
    <a:custClr name="Akzentfarbe Rot 5">
      <a:srgbClr val="EABEBF"/>
    </a:custClr>
    <a:custClr name="Zusatzfarbe Blau 5">
      <a:srgbClr val="D9E5FF"/>
    </a:custClr>
    <a:custClr name="Zusatzfarbe Gruen 5">
      <a:srgbClr val="D8E1D8"/>
    </a:custClr>
  </a:custClrLst>
  <a:extLst>
    <a:ext uri="{05A4C25C-085E-4340-85A3-A5531E510DB2}">
      <thm15:themeFamily xmlns:thm15="http://schemas.microsoft.com/office/thememl/2012/main" name="BMWGroup_BMW_E_16zu9-2.pptx" id="{8F382A55-1915-4D85-A0DD-BE237BD45825}" vid="{851D5A1F-5024-496C-B17B-DF6570CAFE50}"/>
    </a:ext>
  </a:extLst>
</a:theme>
</file>

<file path=ppt/theme/theme6.xml><?xml version="1.0" encoding="utf-8"?>
<a:theme xmlns:a="http://schemas.openxmlformats.org/drawingml/2006/main" name="clean_cities_presentation_template">
  <a:themeElements>
    <a:clrScheme name="EERE PPT Green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ustom Design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Compatibility Mode]" id="{E7595EF0-B19A-459B-AD87-51102745584E}" vid="{72A273E9-1EC2-4207-8749-BB9D0992F4C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83aac-699a-4125-b6e7-984211f4a549" xsi:nil="true"/>
    <lcf76f155ced4ddcb4097134ff3c332f xmlns="1534a23f-d0cd-4ef3-b36c-f5375c80445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BDC8A4DCE9D4B90E2ABFFE714037C" ma:contentTypeVersion="18" ma:contentTypeDescription="Create a new document." ma:contentTypeScope="" ma:versionID="b11576251a79e10e012a1dd943c8df9a">
  <xsd:schema xmlns:xsd="http://www.w3.org/2001/XMLSchema" xmlns:xs="http://www.w3.org/2001/XMLSchema" xmlns:p="http://schemas.microsoft.com/office/2006/metadata/properties" xmlns:ns2="1534a23f-d0cd-4ef3-b36c-f5375c80445c" xmlns:ns3="3b183aac-699a-4125-b6e7-984211f4a549" targetNamespace="http://schemas.microsoft.com/office/2006/metadata/properties" ma:root="true" ma:fieldsID="08fdf583ec835e3aefcb9bfddfc7b383" ns2:_="" ns3:_="">
    <xsd:import namespace="1534a23f-d0cd-4ef3-b36c-f5375c80445c"/>
    <xsd:import namespace="3b183aac-699a-4125-b6e7-984211f4a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4a23f-d0cd-4ef3-b36c-f5375c804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b49ec-2853-4106-9827-913de7df1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83aac-699a-4125-b6e7-984211f4a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cfe6ce-0cb2-4845-ad35-55d8d8a59bb8}" ma:internalName="TaxCatchAll" ma:showField="CatchAllData" ma:web="3b183aac-699a-4125-b6e7-984211f4a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BDF0F-B78B-4C6A-8E00-42DA1334B3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0AA98-610D-455B-A8AC-82673CD68FCD}">
  <ds:schemaRefs>
    <ds:schemaRef ds:uri="http://schemas.microsoft.com/office/2006/metadata/properties"/>
    <ds:schemaRef ds:uri="http://schemas.microsoft.com/office/infopath/2007/PartnerControls"/>
    <ds:schemaRef ds:uri="3b183aac-699a-4125-b6e7-984211f4a549"/>
    <ds:schemaRef ds:uri="1534a23f-d0cd-4ef3-b36c-f5375c80445c"/>
  </ds:schemaRefs>
</ds:datastoreItem>
</file>

<file path=customXml/itemProps3.xml><?xml version="1.0" encoding="utf-8"?>
<ds:datastoreItem xmlns:ds="http://schemas.openxmlformats.org/officeDocument/2006/customXml" ds:itemID="{0C732040-5ABF-4104-A700-827647BA2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34a23f-d0cd-4ef3-b36c-f5375c80445c"/>
    <ds:schemaRef ds:uri="3b183aac-699a-4125-b6e7-984211f4a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1361</Words>
  <Application>Microsoft Office PowerPoint</Application>
  <PresentationFormat>On-screen Show (4:3)</PresentationFormat>
  <Paragraphs>266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Microsoft YaHei UI</vt:lpstr>
      <vt:lpstr>ＭＳ Ｐゴシック</vt:lpstr>
      <vt:lpstr>Arial</vt:lpstr>
      <vt:lpstr>Arial Black</vt:lpstr>
      <vt:lpstr>Arial Nova Light</vt:lpstr>
      <vt:lpstr>Arial Rounded MT Bold</vt:lpstr>
      <vt:lpstr>BMW Group Condensed</vt:lpstr>
      <vt:lpstr>BMW Group Condensed Bold</vt:lpstr>
      <vt:lpstr>BMW Type Global Pro Regular</vt:lpstr>
      <vt:lpstr>Calibri</vt:lpstr>
      <vt:lpstr>Calibri Light</vt:lpstr>
      <vt:lpstr>Candara</vt:lpstr>
      <vt:lpstr>Montserrat</vt:lpstr>
      <vt:lpstr>Open Sans</vt:lpstr>
      <vt:lpstr>Symbol</vt:lpstr>
      <vt:lpstr>Wingdings</vt:lpstr>
      <vt:lpstr>Waveform</vt:lpstr>
      <vt:lpstr>Cover (Title Slide)</vt:lpstr>
      <vt:lpstr>Interior Slides</vt:lpstr>
      <vt:lpstr>Contact Us (Final Slide)</vt:lpstr>
      <vt:lpstr>BMW Group 16:9</vt:lpstr>
      <vt:lpstr>clean_cities_presentation_template</vt:lpstr>
      <vt:lpstr>Custom Design</vt:lpstr>
      <vt:lpstr>Office Theme</vt:lpstr>
      <vt:lpstr>PowerPoint Presentation</vt:lpstr>
      <vt:lpstr>PowerPoint Presentation</vt:lpstr>
      <vt:lpstr>Clean Air Act</vt:lpstr>
      <vt:lpstr>Continued Public Health Concerns</vt:lpstr>
      <vt:lpstr>An Economic Development Issue</vt:lpstr>
      <vt:lpstr>History of Air Quality in the Upstate</vt:lpstr>
      <vt:lpstr>Upstate Air Quality Advisory Committee</vt:lpstr>
      <vt:lpstr>Clean Air Upstate</vt:lpstr>
      <vt:lpstr>Clean Air Upstate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Bureau of Air Quality Grant Funding &amp; Outreach</vt:lpstr>
      <vt:lpstr>Breathe Better (B2) Program</vt:lpstr>
      <vt:lpstr>Be a Breathe Better (B2) Business!</vt:lpstr>
      <vt:lpstr>Sign up today…it’s EASY!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Dean Hybl</cp:lastModifiedBy>
  <cp:revision>159</cp:revision>
  <dcterms:created xsi:type="dcterms:W3CDTF">1980-01-04T04:19:31Z</dcterms:created>
  <dcterms:modified xsi:type="dcterms:W3CDTF">2024-03-05T20:29:31Z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0x010100EBDBDC8A4DCE9D4B90E2ABFFE714037C</vt:lpwstr>
  </property>
  <property fmtid="{D5CDD505-2E9C-101B-9397-08002B2CF9AE}" pid="3" name="MediaServiceImageTags">
    <vt:lpwstr/>
  </property>
</Properties>
</file>