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55" r:id="rId4"/>
    <p:sldMasterId id="2147483699" r:id="rId5"/>
    <p:sldMasterId id="2147483679" r:id="rId6"/>
    <p:sldMasterId id="2147483682" r:id="rId7"/>
    <p:sldMasterId id="2147483720" r:id="rId8"/>
    <p:sldMasterId id="2147483729" r:id="rId9"/>
    <p:sldMasterId id="2147483742" r:id="rId10"/>
    <p:sldMasterId id="2147483756" r:id="rId11"/>
    <p:sldMasterId id="2147483648" r:id="rId12"/>
  </p:sldMasterIdLst>
  <p:notesMasterIdLst>
    <p:notesMasterId r:id="rId55"/>
  </p:notesMasterIdLst>
  <p:sldIdLst>
    <p:sldId id="4221" r:id="rId13"/>
    <p:sldId id="4222" r:id="rId14"/>
    <p:sldId id="4223" r:id="rId15"/>
    <p:sldId id="4224" r:id="rId16"/>
    <p:sldId id="4225" r:id="rId17"/>
    <p:sldId id="4226" r:id="rId18"/>
    <p:sldId id="4227" r:id="rId19"/>
    <p:sldId id="4228" r:id="rId20"/>
    <p:sldId id="4229" r:id="rId21"/>
    <p:sldId id="4230" r:id="rId22"/>
    <p:sldId id="4231" r:id="rId23"/>
    <p:sldId id="4232" r:id="rId24"/>
    <p:sldId id="4233" r:id="rId25"/>
    <p:sldId id="4234" r:id="rId26"/>
    <p:sldId id="4235" r:id="rId27"/>
    <p:sldId id="4236" r:id="rId28"/>
    <p:sldId id="4237" r:id="rId29"/>
    <p:sldId id="4238" r:id="rId30"/>
    <p:sldId id="4239" r:id="rId31"/>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Lst>
  <p:sldSz cx="9144000" cy="5143500" type="screen16x9"/>
  <p:notesSz cx="6858000" cy="9144000"/>
  <p:embeddedFontLst>
    <p:embeddedFont>
      <p:font typeface="Barlow Bold" panose="020B0604020202020204" charset="0"/>
      <p:regular r:id="rId56"/>
    </p:embeddedFont>
    <p:embeddedFont>
      <p:font typeface="Book Antiqua" panose="02040602050305030304" pitchFamily="18" charset="0"/>
      <p:regular r:id="rId57"/>
      <p:bold r:id="rId58"/>
      <p:italic r:id="rId59"/>
      <p:boldItalic r:id="rId60"/>
    </p:embeddedFont>
    <p:embeddedFont>
      <p:font typeface="Cambria" panose="02040503050406030204" pitchFamily="18" charset="0"/>
      <p:regular r:id="rId61"/>
      <p:bold r:id="rId62"/>
      <p:italic r:id="rId63"/>
      <p:boldItalic r:id="rId64"/>
    </p:embeddedFont>
    <p:embeddedFont>
      <p:font typeface="Century Gothic" panose="020B0502020202020204" pitchFamily="34" charset="0"/>
      <p:regular r:id="rId65"/>
      <p:bold r:id="rId66"/>
      <p:italic r:id="rId67"/>
      <p:boldItalic r:id="rId68"/>
    </p:embeddedFont>
    <p:embeddedFont>
      <p:font typeface="Clear Sans" panose="020B0604020202020204" charset="0"/>
      <p:regular r:id="rId69"/>
    </p:embeddedFont>
    <p:embeddedFont>
      <p:font typeface="Clear Sans Bold" panose="020B0604020202020204" charset="0"/>
      <p:regular r:id="rId70"/>
    </p:embeddedFont>
    <p:embeddedFont>
      <p:font typeface="Montserrat" panose="00000500000000000000" pitchFamily="2" charset="0"/>
      <p:regular r:id="rId71"/>
      <p:bold r:id="rId72"/>
      <p:italic r:id="rId73"/>
      <p:boldItalic r:id="rId74"/>
    </p:embeddedFont>
    <p:embeddedFont>
      <p:font typeface="Myriad Pro 1" panose="020B0604020202020204" charset="0"/>
      <p:regular r:id="rId75"/>
    </p:embeddedFont>
    <p:embeddedFont>
      <p:font typeface="Myriad Pro 2" panose="020B0604020202020204" charset="0"/>
      <p:regular r:id="rId76"/>
    </p:embeddedFont>
    <p:embeddedFont>
      <p:font typeface="Open Sans" panose="020B0606030504020204" pitchFamily="34" charset="0"/>
      <p:regular r:id="rId77"/>
      <p:bold r:id="rId78"/>
      <p:italic r:id="rId79"/>
      <p:boldItalic r:id="rId80"/>
    </p:embeddedFont>
    <p:embeddedFont>
      <p:font typeface="Palatino Linotype" panose="02040502050505030304" pitchFamily="18" charset="0"/>
      <p:regular r:id="rId81"/>
      <p:bold r:id="rId82"/>
      <p:italic r:id="rId83"/>
      <p:boldItalic r:id="rId84"/>
    </p:embeddedFont>
    <p:embeddedFont>
      <p:font typeface="Playfair Display" panose="00000500000000000000" pitchFamily="2" charset="0"/>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Roboto Light" panose="02000000000000000000" pitchFamily="2" charset="0"/>
      <p:regular r:id="rId93"/>
      <p:italic r:id="rId94"/>
    </p:embeddedFont>
    <p:embeddedFont>
      <p:font typeface="Tinos" panose="020B0604020202020204" charset="0"/>
      <p:regular r:id="rId95"/>
      <p:bold r:id="rId96"/>
      <p:italic r:id="rId97"/>
      <p:boldItalic r:id="rId98"/>
    </p:embeddedFont>
    <p:embeddedFont>
      <p:font typeface="Verdana" panose="020B060403050404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a:srgbClr val="FFFFE5"/>
    <a:srgbClr val="FFFFD9"/>
    <a:srgbClr val="FFFFC5"/>
    <a:srgbClr val="FFFFC1"/>
    <a:srgbClr val="9FC357"/>
    <a:srgbClr val="B3CF7B"/>
    <a:srgbClr val="FFFFEF"/>
    <a:srgbClr val="80BC00"/>
    <a:srgbClr val="BCD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A38FC-0436-491D-9C96-321F3DAA8ABE}" v="1" dt="2024-12-12T22:23:19.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35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font" Target="fonts/font34.fntdata"/><Relationship Id="rId16" Type="http://schemas.openxmlformats.org/officeDocument/2006/relationships/slide" Target="slides/slide4.xml"/><Relationship Id="rId107" Type="http://schemas.microsoft.com/office/2016/11/relationships/changesInfo" Target="changesInfos/changesInfo1.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102" Type="http://schemas.openxmlformats.org/officeDocument/2006/relationships/font" Target="fonts/font47.fntdata"/><Relationship Id="rId5" Type="http://schemas.openxmlformats.org/officeDocument/2006/relationships/slideMaster" Target="slideMasters/slideMaster2.xml"/><Relationship Id="rId90" Type="http://schemas.openxmlformats.org/officeDocument/2006/relationships/font" Target="fonts/font35.fntdata"/><Relationship Id="rId95" Type="http://schemas.openxmlformats.org/officeDocument/2006/relationships/font" Target="fonts/font40.fntdata"/><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font" Target="fonts/font9.fntdata"/><Relationship Id="rId69" Type="http://schemas.openxmlformats.org/officeDocument/2006/relationships/font" Target="fonts/font14.fntdata"/><Relationship Id="rId80" Type="http://schemas.openxmlformats.org/officeDocument/2006/relationships/font" Target="fonts/font25.fntdata"/><Relationship Id="rId85" Type="http://schemas.openxmlformats.org/officeDocument/2006/relationships/font" Target="fonts/font30.fntdata"/><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font" Target="fonts/font4.fntdata"/><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font" Target="fonts/font33.fntdata"/><Relationship Id="rId91" Type="http://schemas.openxmlformats.org/officeDocument/2006/relationships/font" Target="fonts/font36.fntdata"/><Relationship Id="rId96" Type="http://schemas.openxmlformats.org/officeDocument/2006/relationships/font" Target="fonts/font4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2.fntdata"/><Relationship Id="rId106"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94" Type="http://schemas.openxmlformats.org/officeDocument/2006/relationships/font" Target="fonts/font39.fntdata"/><Relationship Id="rId99" Type="http://schemas.openxmlformats.org/officeDocument/2006/relationships/font" Target="fonts/font44.fntdata"/><Relationship Id="rId101" Type="http://schemas.openxmlformats.org/officeDocument/2006/relationships/font" Target="fonts/font46.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notesMaster" Target="notesMasters/notesMaster1.xml"/><Relationship Id="rId76" Type="http://schemas.openxmlformats.org/officeDocument/2006/relationships/font" Target="fonts/font21.fntdata"/><Relationship Id="rId97" Type="http://schemas.openxmlformats.org/officeDocument/2006/relationships/font" Target="fonts/font42.fntdata"/><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6.fntdata"/><Relationship Id="rId92" Type="http://schemas.openxmlformats.org/officeDocument/2006/relationships/font" Target="fonts/font37.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11.fntdata"/><Relationship Id="rId87" Type="http://schemas.openxmlformats.org/officeDocument/2006/relationships/font" Target="fonts/font32.fntdata"/><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font" Target="fonts/font1.fntdata"/><Relationship Id="rId77" Type="http://schemas.openxmlformats.org/officeDocument/2006/relationships/font" Target="fonts/font22.fntdata"/><Relationship Id="rId100" Type="http://schemas.openxmlformats.org/officeDocument/2006/relationships/font" Target="fonts/font45.fntdata"/><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17.fntdata"/><Relationship Id="rId93" Type="http://schemas.openxmlformats.org/officeDocument/2006/relationships/font" Target="fonts/font38.fntdata"/><Relationship Id="rId98" Type="http://schemas.openxmlformats.org/officeDocument/2006/relationships/font" Target="fonts/font43.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e Allen" userId="74a19456-9297-4ccb-83db-a0ad0cec6ea4" providerId="ADAL" clId="{0917410A-202D-4696-8561-87F3A3A1CE5F}"/>
    <pc:docChg chg="custSel addSld modSld addMainMaster modMainMaster">
      <pc:chgData name="Justine Allen" userId="74a19456-9297-4ccb-83db-a0ad0cec6ea4" providerId="ADAL" clId="{0917410A-202D-4696-8561-87F3A3A1CE5F}" dt="2024-12-12T20:56:13.744" v="280"/>
      <pc:docMkLst>
        <pc:docMk/>
      </pc:docMkLst>
      <pc:sldChg chg="modSp mod">
        <pc:chgData name="Justine Allen" userId="74a19456-9297-4ccb-83db-a0ad0cec6ea4" providerId="ADAL" clId="{0917410A-202D-4696-8561-87F3A3A1CE5F}" dt="2024-12-11T18:28:37.015" v="273" actId="20577"/>
        <pc:sldMkLst>
          <pc:docMk/>
          <pc:sldMk cId="1418948050" sldId="4221"/>
        </pc:sldMkLst>
        <pc:spChg chg="mod">
          <ac:chgData name="Justine Allen" userId="74a19456-9297-4ccb-83db-a0ad0cec6ea4" providerId="ADAL" clId="{0917410A-202D-4696-8561-87F3A3A1CE5F}" dt="2024-12-11T16:52:31.880" v="21" actId="20577"/>
          <ac:spMkLst>
            <pc:docMk/>
            <pc:sldMk cId="1418948050" sldId="4221"/>
            <ac:spMk id="34" creationId="{13F007C0-A1FD-D27C-C223-249E107C9B95}"/>
          </ac:spMkLst>
        </pc:spChg>
        <pc:spChg chg="mod">
          <ac:chgData name="Justine Allen" userId="74a19456-9297-4ccb-83db-a0ad0cec6ea4" providerId="ADAL" clId="{0917410A-202D-4696-8561-87F3A3A1CE5F}" dt="2024-12-11T18:28:37.015" v="273" actId="20577"/>
          <ac:spMkLst>
            <pc:docMk/>
            <pc:sldMk cId="1418948050" sldId="4221"/>
            <ac:spMk id="58" creationId="{91527AE0-FE1F-ED31-BF88-82BE7455D8EF}"/>
          </ac:spMkLst>
        </pc:spChg>
        <pc:spChg chg="mod">
          <ac:chgData name="Justine Allen" userId="74a19456-9297-4ccb-83db-a0ad0cec6ea4" providerId="ADAL" clId="{0917410A-202D-4696-8561-87F3A3A1CE5F}" dt="2024-12-11T16:53:57.911" v="201" actId="20577"/>
          <ac:spMkLst>
            <pc:docMk/>
            <pc:sldMk cId="1418948050" sldId="4221"/>
            <ac:spMk id="61" creationId="{16DAEBE7-6D52-D6BB-E11E-8DFC91CEF2C0}"/>
          </ac:spMkLst>
        </pc:spChg>
      </pc:sldChg>
      <pc:sldChg chg="add">
        <pc:chgData name="Justine Allen" userId="74a19456-9297-4ccb-83db-a0ad0cec6ea4" providerId="ADAL" clId="{0917410A-202D-4696-8561-87F3A3A1CE5F}" dt="2024-12-12T20:55:11.348" v="275"/>
        <pc:sldMkLst>
          <pc:docMk/>
          <pc:sldMk cId="866123638" sldId="4222"/>
        </pc:sldMkLst>
      </pc:sldChg>
      <pc:sldChg chg="add modNotes">
        <pc:chgData name="Justine Allen" userId="74a19456-9297-4ccb-83db-a0ad0cec6ea4" providerId="ADAL" clId="{0917410A-202D-4696-8561-87F3A3A1CE5F}" dt="2024-12-12T20:55:11.348" v="275"/>
        <pc:sldMkLst>
          <pc:docMk/>
          <pc:sldMk cId="1448634077" sldId="4223"/>
        </pc:sldMkLst>
      </pc:sldChg>
      <pc:sldChg chg="add">
        <pc:chgData name="Justine Allen" userId="74a19456-9297-4ccb-83db-a0ad0cec6ea4" providerId="ADAL" clId="{0917410A-202D-4696-8561-87F3A3A1CE5F}" dt="2024-12-12T20:55:11.348" v="275"/>
        <pc:sldMkLst>
          <pc:docMk/>
          <pc:sldMk cId="4093059767" sldId="4224"/>
        </pc:sldMkLst>
      </pc:sldChg>
      <pc:sldChg chg="add modNotes">
        <pc:chgData name="Justine Allen" userId="74a19456-9297-4ccb-83db-a0ad0cec6ea4" providerId="ADAL" clId="{0917410A-202D-4696-8561-87F3A3A1CE5F}" dt="2024-12-12T20:55:11.348" v="275"/>
        <pc:sldMkLst>
          <pc:docMk/>
          <pc:sldMk cId="3315814820" sldId="4225"/>
        </pc:sldMkLst>
      </pc:sldChg>
      <pc:sldChg chg="modSp add mod modNotes">
        <pc:chgData name="Justine Allen" userId="74a19456-9297-4ccb-83db-a0ad0cec6ea4" providerId="ADAL" clId="{0917410A-202D-4696-8561-87F3A3A1CE5F}" dt="2024-12-12T20:55:11.579" v="277" actId="27636"/>
        <pc:sldMkLst>
          <pc:docMk/>
          <pc:sldMk cId="1713284367" sldId="4226"/>
        </pc:sldMkLst>
        <pc:spChg chg="mod">
          <ac:chgData name="Justine Allen" userId="74a19456-9297-4ccb-83db-a0ad0cec6ea4" providerId="ADAL" clId="{0917410A-202D-4696-8561-87F3A3A1CE5F}" dt="2024-12-12T20:55:11.579" v="277" actId="27636"/>
          <ac:spMkLst>
            <pc:docMk/>
            <pc:sldMk cId="1713284367" sldId="4226"/>
            <ac:spMk id="7" creationId="{02FFA8D3-F15D-6E99-95C8-EA8080A89641}"/>
          </ac:spMkLst>
        </pc:spChg>
      </pc:sldChg>
      <pc:sldChg chg="modSp add mod modNotes">
        <pc:chgData name="Justine Allen" userId="74a19456-9297-4ccb-83db-a0ad0cec6ea4" providerId="ADAL" clId="{0917410A-202D-4696-8561-87F3A3A1CE5F}" dt="2024-12-12T20:55:11.585" v="278" actId="27636"/>
        <pc:sldMkLst>
          <pc:docMk/>
          <pc:sldMk cId="2035253414" sldId="4227"/>
        </pc:sldMkLst>
        <pc:spChg chg="mod">
          <ac:chgData name="Justine Allen" userId="74a19456-9297-4ccb-83db-a0ad0cec6ea4" providerId="ADAL" clId="{0917410A-202D-4696-8561-87F3A3A1CE5F}" dt="2024-12-12T20:55:11.585" v="278" actId="27636"/>
          <ac:spMkLst>
            <pc:docMk/>
            <pc:sldMk cId="2035253414" sldId="4227"/>
            <ac:spMk id="7" creationId="{C166F69E-A1E5-45BC-9298-20EAB3BC4410}"/>
          </ac:spMkLst>
        </pc:spChg>
      </pc:sldChg>
      <pc:sldChg chg="add modNotes">
        <pc:chgData name="Justine Allen" userId="74a19456-9297-4ccb-83db-a0ad0cec6ea4" providerId="ADAL" clId="{0917410A-202D-4696-8561-87F3A3A1CE5F}" dt="2024-12-12T20:55:11.348" v="275"/>
        <pc:sldMkLst>
          <pc:docMk/>
          <pc:sldMk cId="1297084863" sldId="4228"/>
        </pc:sldMkLst>
      </pc:sldChg>
      <pc:sldChg chg="modSp add mod modNotes">
        <pc:chgData name="Justine Allen" userId="74a19456-9297-4ccb-83db-a0ad0cec6ea4" providerId="ADAL" clId="{0917410A-202D-4696-8561-87F3A3A1CE5F}" dt="2024-12-12T20:55:11.415" v="276" actId="27636"/>
        <pc:sldMkLst>
          <pc:docMk/>
          <pc:sldMk cId="4141087169" sldId="4229"/>
        </pc:sldMkLst>
        <pc:spChg chg="mod">
          <ac:chgData name="Justine Allen" userId="74a19456-9297-4ccb-83db-a0ad0cec6ea4" providerId="ADAL" clId="{0917410A-202D-4696-8561-87F3A3A1CE5F}" dt="2024-12-12T20:55:11.415" v="276" actId="27636"/>
          <ac:spMkLst>
            <pc:docMk/>
            <pc:sldMk cId="4141087169" sldId="4229"/>
            <ac:spMk id="9" creationId="{1DD70A11-657E-A7DC-60DF-BBED086A6B7E}"/>
          </ac:spMkLst>
        </pc:spChg>
      </pc:sldChg>
      <pc:sldChg chg="add modNotes">
        <pc:chgData name="Justine Allen" userId="74a19456-9297-4ccb-83db-a0ad0cec6ea4" providerId="ADAL" clId="{0917410A-202D-4696-8561-87F3A3A1CE5F}" dt="2024-12-12T20:55:11.348" v="275"/>
        <pc:sldMkLst>
          <pc:docMk/>
          <pc:sldMk cId="1338804001" sldId="4230"/>
        </pc:sldMkLst>
      </pc:sldChg>
      <pc:sldChg chg="add modNotes">
        <pc:chgData name="Justine Allen" userId="74a19456-9297-4ccb-83db-a0ad0cec6ea4" providerId="ADAL" clId="{0917410A-202D-4696-8561-87F3A3A1CE5F}" dt="2024-12-12T20:55:11.348" v="275"/>
        <pc:sldMkLst>
          <pc:docMk/>
          <pc:sldMk cId="2967899321" sldId="4231"/>
        </pc:sldMkLst>
      </pc:sldChg>
      <pc:sldChg chg="add modNotes">
        <pc:chgData name="Justine Allen" userId="74a19456-9297-4ccb-83db-a0ad0cec6ea4" providerId="ADAL" clId="{0917410A-202D-4696-8561-87F3A3A1CE5F}" dt="2024-12-12T20:55:11.348" v="275"/>
        <pc:sldMkLst>
          <pc:docMk/>
          <pc:sldMk cId="3380811039" sldId="4232"/>
        </pc:sldMkLst>
      </pc:sldChg>
      <pc:sldChg chg="add">
        <pc:chgData name="Justine Allen" userId="74a19456-9297-4ccb-83db-a0ad0cec6ea4" providerId="ADAL" clId="{0917410A-202D-4696-8561-87F3A3A1CE5F}" dt="2024-12-12T20:56:13.744" v="280"/>
        <pc:sldMkLst>
          <pc:docMk/>
          <pc:sldMk cId="1588297781" sldId="4233"/>
        </pc:sldMkLst>
      </pc:sldChg>
      <pc:sldChg chg="add">
        <pc:chgData name="Justine Allen" userId="74a19456-9297-4ccb-83db-a0ad0cec6ea4" providerId="ADAL" clId="{0917410A-202D-4696-8561-87F3A3A1CE5F}" dt="2024-12-12T20:56:13.744" v="280"/>
        <pc:sldMkLst>
          <pc:docMk/>
          <pc:sldMk cId="2830444702" sldId="4234"/>
        </pc:sldMkLst>
      </pc:sldChg>
      <pc:sldChg chg="add">
        <pc:chgData name="Justine Allen" userId="74a19456-9297-4ccb-83db-a0ad0cec6ea4" providerId="ADAL" clId="{0917410A-202D-4696-8561-87F3A3A1CE5F}" dt="2024-12-12T20:56:13.744" v="280"/>
        <pc:sldMkLst>
          <pc:docMk/>
          <pc:sldMk cId="3116013759" sldId="4235"/>
        </pc:sldMkLst>
      </pc:sldChg>
      <pc:sldChg chg="add">
        <pc:chgData name="Justine Allen" userId="74a19456-9297-4ccb-83db-a0ad0cec6ea4" providerId="ADAL" clId="{0917410A-202D-4696-8561-87F3A3A1CE5F}" dt="2024-12-12T20:56:13.744" v="280"/>
        <pc:sldMkLst>
          <pc:docMk/>
          <pc:sldMk cId="3107946232" sldId="4236"/>
        </pc:sldMkLst>
      </pc:sldChg>
      <pc:sldChg chg="add">
        <pc:chgData name="Justine Allen" userId="74a19456-9297-4ccb-83db-a0ad0cec6ea4" providerId="ADAL" clId="{0917410A-202D-4696-8561-87F3A3A1CE5F}" dt="2024-12-12T20:56:13.744" v="280"/>
        <pc:sldMkLst>
          <pc:docMk/>
          <pc:sldMk cId="35677615" sldId="4237"/>
        </pc:sldMkLst>
      </pc:sldChg>
      <pc:sldChg chg="add">
        <pc:chgData name="Justine Allen" userId="74a19456-9297-4ccb-83db-a0ad0cec6ea4" providerId="ADAL" clId="{0917410A-202D-4696-8561-87F3A3A1CE5F}" dt="2024-12-12T20:56:13.744" v="280"/>
        <pc:sldMkLst>
          <pc:docMk/>
          <pc:sldMk cId="927906177" sldId="4238"/>
        </pc:sldMkLst>
      </pc:sldChg>
      <pc:sldChg chg="add">
        <pc:chgData name="Justine Allen" userId="74a19456-9297-4ccb-83db-a0ad0cec6ea4" providerId="ADAL" clId="{0917410A-202D-4696-8561-87F3A3A1CE5F}" dt="2024-12-12T20:56:13.744" v="280"/>
        <pc:sldMkLst>
          <pc:docMk/>
          <pc:sldMk cId="3325369292" sldId="4239"/>
        </pc:sldMkLst>
      </pc:sldChg>
      <pc:sldMasterChg chg="add addSldLayout">
        <pc:chgData name="Justine Allen" userId="74a19456-9297-4ccb-83db-a0ad0cec6ea4" providerId="ADAL" clId="{0917410A-202D-4696-8561-87F3A3A1CE5F}" dt="2024-12-12T20:56:13.744" v="279" actId="27028"/>
        <pc:sldMasterMkLst>
          <pc:docMk/>
          <pc:sldMasterMk cId="0" sldId="2147483648"/>
        </pc:sldMasterMkLst>
        <pc:sldLayoutChg chg="add">
          <pc:chgData name="Justine Allen" userId="74a19456-9297-4ccb-83db-a0ad0cec6ea4" providerId="ADAL" clId="{0917410A-202D-4696-8561-87F3A3A1CE5F}" dt="2024-12-12T20:56:13.744" v="279" actId="27028"/>
          <pc:sldLayoutMkLst>
            <pc:docMk/>
            <pc:sldMasterMk cId="0" sldId="2147483648"/>
            <pc:sldLayoutMk cId="0" sldId="2147483649"/>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0"/>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1"/>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2"/>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3"/>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4"/>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5"/>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6"/>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7"/>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8"/>
          </pc:sldLayoutMkLst>
        </pc:sldLayoutChg>
        <pc:sldLayoutChg chg="add">
          <pc:chgData name="Justine Allen" userId="74a19456-9297-4ccb-83db-a0ad0cec6ea4" providerId="ADAL" clId="{0917410A-202D-4696-8561-87F3A3A1CE5F}" dt="2024-12-12T20:56:13.744" v="279" actId="27028"/>
          <pc:sldLayoutMkLst>
            <pc:docMk/>
            <pc:sldMasterMk cId="0" sldId="2147483648"/>
            <pc:sldLayoutMk cId="0" sldId="2147483659"/>
          </pc:sldLayoutMkLst>
        </pc:sldLayoutChg>
      </pc:sldMasterChg>
      <pc:sldMasterChg chg="add replId addSldLayout modSldLayout">
        <pc:chgData name="Justine Allen" userId="74a19456-9297-4ccb-83db-a0ad0cec6ea4" providerId="ADAL" clId="{0917410A-202D-4696-8561-87F3A3A1CE5F}" dt="2024-12-12T20:56:13.744" v="279" actId="27028"/>
        <pc:sldMasterMkLst>
          <pc:docMk/>
          <pc:sldMasterMk cId="484732074" sldId="2147483756"/>
        </pc:sldMasterMkLst>
        <pc:sldLayoutChg chg="add replId">
          <pc:chgData name="Justine Allen" userId="74a19456-9297-4ccb-83db-a0ad0cec6ea4" providerId="ADAL" clId="{0917410A-202D-4696-8561-87F3A3A1CE5F}" dt="2024-12-12T20:56:13.744" v="279" actId="27028"/>
          <pc:sldLayoutMkLst>
            <pc:docMk/>
            <pc:sldMasterMk cId="484732074" sldId="2147483756"/>
            <pc:sldLayoutMk cId="3989195297" sldId="2147483757"/>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166222106" sldId="2147483758"/>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768205407" sldId="2147483759"/>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284279683" sldId="2147483760"/>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801771041" sldId="2147483761"/>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10808164" sldId="2147483762"/>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545631497" sldId="2147483763"/>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845630855" sldId="2147483764"/>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410368198" sldId="2147483765"/>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2287800820" sldId="2147483766"/>
          </pc:sldLayoutMkLst>
        </pc:sldLayoutChg>
        <pc:sldLayoutChg chg="add replId">
          <pc:chgData name="Justine Allen" userId="74a19456-9297-4ccb-83db-a0ad0cec6ea4" providerId="ADAL" clId="{0917410A-202D-4696-8561-87F3A3A1CE5F}" dt="2024-12-12T20:56:13.744" v="279" actId="27028"/>
          <pc:sldLayoutMkLst>
            <pc:docMk/>
            <pc:sldMasterMk cId="484732074" sldId="2147483756"/>
            <pc:sldLayoutMk cId="3906282604" sldId="2147483767"/>
          </pc:sldLayoutMkLst>
        </pc:sldLayoutChg>
      </pc:sldMasterChg>
    </pc:docChg>
  </pc:docChgLst>
  <pc:docChgLst>
    <pc:chgData name="Anna-Elyse Abrams" userId="189782f9-f37e-47a6-93cc-41c83c086b1a" providerId="ADAL" clId="{0EEA38FC-0436-491D-9C96-321F3DAA8ABE}"/>
    <pc:docChg chg="addSld modSld sldOrd">
      <pc:chgData name="Anna-Elyse Abrams" userId="189782f9-f37e-47a6-93cc-41c83c086b1a" providerId="ADAL" clId="{0EEA38FC-0436-491D-9C96-321F3DAA8ABE}" dt="2024-12-12T22:23:39.530" v="2"/>
      <pc:docMkLst>
        <pc:docMk/>
      </pc:docMkLst>
      <pc:sldChg chg="add ord modNotes">
        <pc:chgData name="Anna-Elyse Abrams" userId="189782f9-f37e-47a6-93cc-41c83c086b1a" providerId="ADAL" clId="{0EEA38FC-0436-491D-9C96-321F3DAA8ABE}" dt="2024-12-12T22:23:39.530" v="2"/>
        <pc:sldMkLst>
          <pc:docMk/>
          <pc:sldMk cId="0" sldId="256"/>
        </pc:sldMkLst>
      </pc:sldChg>
      <pc:sldChg chg="add ord modNotes">
        <pc:chgData name="Anna-Elyse Abrams" userId="189782f9-f37e-47a6-93cc-41c83c086b1a" providerId="ADAL" clId="{0EEA38FC-0436-491D-9C96-321F3DAA8ABE}" dt="2024-12-12T22:23:39.530" v="2"/>
        <pc:sldMkLst>
          <pc:docMk/>
          <pc:sldMk cId="0" sldId="257"/>
        </pc:sldMkLst>
      </pc:sldChg>
      <pc:sldChg chg="add ord modNotes">
        <pc:chgData name="Anna-Elyse Abrams" userId="189782f9-f37e-47a6-93cc-41c83c086b1a" providerId="ADAL" clId="{0EEA38FC-0436-491D-9C96-321F3DAA8ABE}" dt="2024-12-12T22:23:39.530" v="2"/>
        <pc:sldMkLst>
          <pc:docMk/>
          <pc:sldMk cId="0" sldId="258"/>
        </pc:sldMkLst>
      </pc:sldChg>
      <pc:sldChg chg="add ord modNotes">
        <pc:chgData name="Anna-Elyse Abrams" userId="189782f9-f37e-47a6-93cc-41c83c086b1a" providerId="ADAL" clId="{0EEA38FC-0436-491D-9C96-321F3DAA8ABE}" dt="2024-12-12T22:23:39.530" v="2"/>
        <pc:sldMkLst>
          <pc:docMk/>
          <pc:sldMk cId="0" sldId="259"/>
        </pc:sldMkLst>
      </pc:sldChg>
      <pc:sldChg chg="add ord modNotes">
        <pc:chgData name="Anna-Elyse Abrams" userId="189782f9-f37e-47a6-93cc-41c83c086b1a" providerId="ADAL" clId="{0EEA38FC-0436-491D-9C96-321F3DAA8ABE}" dt="2024-12-12T22:23:39.530" v="2"/>
        <pc:sldMkLst>
          <pc:docMk/>
          <pc:sldMk cId="0" sldId="260"/>
        </pc:sldMkLst>
      </pc:sldChg>
      <pc:sldChg chg="add ord modNotes">
        <pc:chgData name="Anna-Elyse Abrams" userId="189782f9-f37e-47a6-93cc-41c83c086b1a" providerId="ADAL" clId="{0EEA38FC-0436-491D-9C96-321F3DAA8ABE}" dt="2024-12-12T22:23:39.530" v="2"/>
        <pc:sldMkLst>
          <pc:docMk/>
          <pc:sldMk cId="0" sldId="261"/>
        </pc:sldMkLst>
      </pc:sldChg>
      <pc:sldChg chg="add ord modNotes">
        <pc:chgData name="Anna-Elyse Abrams" userId="189782f9-f37e-47a6-93cc-41c83c086b1a" providerId="ADAL" clId="{0EEA38FC-0436-491D-9C96-321F3DAA8ABE}" dt="2024-12-12T22:23:39.530" v="2"/>
        <pc:sldMkLst>
          <pc:docMk/>
          <pc:sldMk cId="0" sldId="262"/>
        </pc:sldMkLst>
      </pc:sldChg>
      <pc:sldChg chg="add ord modNotes">
        <pc:chgData name="Anna-Elyse Abrams" userId="189782f9-f37e-47a6-93cc-41c83c086b1a" providerId="ADAL" clId="{0EEA38FC-0436-491D-9C96-321F3DAA8ABE}" dt="2024-12-12T22:23:39.530" v="2"/>
        <pc:sldMkLst>
          <pc:docMk/>
          <pc:sldMk cId="0" sldId="263"/>
        </pc:sldMkLst>
      </pc:sldChg>
      <pc:sldChg chg="add ord modNotes">
        <pc:chgData name="Anna-Elyse Abrams" userId="189782f9-f37e-47a6-93cc-41c83c086b1a" providerId="ADAL" clId="{0EEA38FC-0436-491D-9C96-321F3DAA8ABE}" dt="2024-12-12T22:23:39.530" v="2"/>
        <pc:sldMkLst>
          <pc:docMk/>
          <pc:sldMk cId="0" sldId="264"/>
        </pc:sldMkLst>
      </pc:sldChg>
      <pc:sldChg chg="add ord modNotes">
        <pc:chgData name="Anna-Elyse Abrams" userId="189782f9-f37e-47a6-93cc-41c83c086b1a" providerId="ADAL" clId="{0EEA38FC-0436-491D-9C96-321F3DAA8ABE}" dt="2024-12-12T22:23:39.530" v="2"/>
        <pc:sldMkLst>
          <pc:docMk/>
          <pc:sldMk cId="0" sldId="265"/>
        </pc:sldMkLst>
      </pc:sldChg>
      <pc:sldChg chg="add ord modNotes">
        <pc:chgData name="Anna-Elyse Abrams" userId="189782f9-f37e-47a6-93cc-41c83c086b1a" providerId="ADAL" clId="{0EEA38FC-0436-491D-9C96-321F3DAA8ABE}" dt="2024-12-12T22:23:39.530" v="2"/>
        <pc:sldMkLst>
          <pc:docMk/>
          <pc:sldMk cId="0" sldId="266"/>
        </pc:sldMkLst>
      </pc:sldChg>
      <pc:sldChg chg="add ord modNotes">
        <pc:chgData name="Anna-Elyse Abrams" userId="189782f9-f37e-47a6-93cc-41c83c086b1a" providerId="ADAL" clId="{0EEA38FC-0436-491D-9C96-321F3DAA8ABE}" dt="2024-12-12T22:23:39.530" v="2"/>
        <pc:sldMkLst>
          <pc:docMk/>
          <pc:sldMk cId="0" sldId="267"/>
        </pc:sldMkLst>
      </pc:sldChg>
      <pc:sldChg chg="add ord modNotes">
        <pc:chgData name="Anna-Elyse Abrams" userId="189782f9-f37e-47a6-93cc-41c83c086b1a" providerId="ADAL" clId="{0EEA38FC-0436-491D-9C96-321F3DAA8ABE}" dt="2024-12-12T22:23:39.530" v="2"/>
        <pc:sldMkLst>
          <pc:docMk/>
          <pc:sldMk cId="0" sldId="268"/>
        </pc:sldMkLst>
      </pc:sldChg>
      <pc:sldChg chg="add ord modNotes">
        <pc:chgData name="Anna-Elyse Abrams" userId="189782f9-f37e-47a6-93cc-41c83c086b1a" providerId="ADAL" clId="{0EEA38FC-0436-491D-9C96-321F3DAA8ABE}" dt="2024-12-12T22:23:39.530" v="2"/>
        <pc:sldMkLst>
          <pc:docMk/>
          <pc:sldMk cId="0" sldId="269"/>
        </pc:sldMkLst>
      </pc:sldChg>
      <pc:sldChg chg="add ord modNotes">
        <pc:chgData name="Anna-Elyse Abrams" userId="189782f9-f37e-47a6-93cc-41c83c086b1a" providerId="ADAL" clId="{0EEA38FC-0436-491D-9C96-321F3DAA8ABE}" dt="2024-12-12T22:23:39.530" v="2"/>
        <pc:sldMkLst>
          <pc:docMk/>
          <pc:sldMk cId="0" sldId="270"/>
        </pc:sldMkLst>
      </pc:sldChg>
      <pc:sldChg chg="add ord modNotes">
        <pc:chgData name="Anna-Elyse Abrams" userId="189782f9-f37e-47a6-93cc-41c83c086b1a" providerId="ADAL" clId="{0EEA38FC-0436-491D-9C96-321F3DAA8ABE}" dt="2024-12-12T22:23:39.530" v="2"/>
        <pc:sldMkLst>
          <pc:docMk/>
          <pc:sldMk cId="0" sldId="271"/>
        </pc:sldMkLst>
      </pc:sldChg>
      <pc:sldChg chg="add ord modNotes">
        <pc:chgData name="Anna-Elyse Abrams" userId="189782f9-f37e-47a6-93cc-41c83c086b1a" providerId="ADAL" clId="{0EEA38FC-0436-491D-9C96-321F3DAA8ABE}" dt="2024-12-12T22:23:39.530" v="2"/>
        <pc:sldMkLst>
          <pc:docMk/>
          <pc:sldMk cId="0" sldId="272"/>
        </pc:sldMkLst>
      </pc:sldChg>
      <pc:sldChg chg="add ord setBg modNotes">
        <pc:chgData name="Anna-Elyse Abrams" userId="189782f9-f37e-47a6-93cc-41c83c086b1a" providerId="ADAL" clId="{0EEA38FC-0436-491D-9C96-321F3DAA8ABE}" dt="2024-12-12T22:23:39.530" v="2"/>
        <pc:sldMkLst>
          <pc:docMk/>
          <pc:sldMk cId="0" sldId="273"/>
        </pc:sldMkLst>
      </pc:sldChg>
      <pc:sldChg chg="add ord modNotes">
        <pc:chgData name="Anna-Elyse Abrams" userId="189782f9-f37e-47a6-93cc-41c83c086b1a" providerId="ADAL" clId="{0EEA38FC-0436-491D-9C96-321F3DAA8ABE}" dt="2024-12-12T22:23:39.530" v="2"/>
        <pc:sldMkLst>
          <pc:docMk/>
          <pc:sldMk cId="0" sldId="274"/>
        </pc:sldMkLst>
      </pc:sldChg>
      <pc:sldChg chg="add ord modNotes">
        <pc:chgData name="Anna-Elyse Abrams" userId="189782f9-f37e-47a6-93cc-41c83c086b1a" providerId="ADAL" clId="{0EEA38FC-0436-491D-9C96-321F3DAA8ABE}" dt="2024-12-12T22:23:39.530" v="2"/>
        <pc:sldMkLst>
          <pc:docMk/>
          <pc:sldMk cId="0" sldId="275"/>
        </pc:sldMkLst>
      </pc:sldChg>
      <pc:sldChg chg="add ord modNotes">
        <pc:chgData name="Anna-Elyse Abrams" userId="189782f9-f37e-47a6-93cc-41c83c086b1a" providerId="ADAL" clId="{0EEA38FC-0436-491D-9C96-321F3DAA8ABE}" dt="2024-12-12T22:23:39.530" v="2"/>
        <pc:sldMkLst>
          <pc:docMk/>
          <pc:sldMk cId="0" sldId="276"/>
        </pc:sldMkLst>
      </pc:sldChg>
      <pc:sldChg chg="add ord modNotes">
        <pc:chgData name="Anna-Elyse Abrams" userId="189782f9-f37e-47a6-93cc-41c83c086b1a" providerId="ADAL" clId="{0EEA38FC-0436-491D-9C96-321F3DAA8ABE}" dt="2024-12-12T22:23:39.530" v="2"/>
        <pc:sldMkLst>
          <pc:docMk/>
          <pc:sldMk cId="0" sldId="277"/>
        </pc:sldMkLst>
      </pc:sldChg>
      <pc:sldChg chg="add ord modNotes">
        <pc:chgData name="Anna-Elyse Abrams" userId="189782f9-f37e-47a6-93cc-41c83c086b1a" providerId="ADAL" clId="{0EEA38FC-0436-491D-9C96-321F3DAA8ABE}" dt="2024-12-12T22:23:39.530" v="2"/>
        <pc:sldMkLst>
          <pc:docMk/>
          <pc:sldMk cId="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3</a:t>
            </a:fld>
            <a:endParaRPr lang="en-US" dirty="0"/>
          </a:p>
        </p:txBody>
      </p:sp>
    </p:spTree>
    <p:extLst>
      <p:ext uri="{BB962C8B-B14F-4D97-AF65-F5344CB8AC3E}">
        <p14:creationId xmlns:p14="http://schemas.microsoft.com/office/powerpoint/2010/main" val="273183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314d9f587c2_0_64: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314d9f587c2_0_64: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 name="Google Shape;46;p2: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4: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4: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p5: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6: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7: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7: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8: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14d9f587c2_0_0: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14d9f587c2_0_0: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14d9f587c2_0_10: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14d9f587c2_0_10: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5</a:t>
            </a:fld>
            <a:endParaRPr lang="en-US" dirty="0"/>
          </a:p>
        </p:txBody>
      </p:sp>
    </p:spTree>
    <p:extLst>
      <p:ext uri="{BB962C8B-B14F-4D97-AF65-F5344CB8AC3E}">
        <p14:creationId xmlns:p14="http://schemas.microsoft.com/office/powerpoint/2010/main" val="2997356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14d9f587c2_0_17: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14d9f587c2_0_17: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9: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14d9f587c2_0_32: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14d9f587c2_0_32: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0: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1: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4d9f587c2_0_2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14d9f587c2_0_23: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2: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14d9f587c2_0_4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14d9f587c2_0_43: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14d9f587c2_0_50: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14d9f587c2_0_50: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6</a:t>
            </a:fld>
            <a:endParaRPr lang="en-US" dirty="0"/>
          </a:p>
        </p:txBody>
      </p:sp>
    </p:spTree>
    <p:extLst>
      <p:ext uri="{BB962C8B-B14F-4D97-AF65-F5344CB8AC3E}">
        <p14:creationId xmlns:p14="http://schemas.microsoft.com/office/powerpoint/2010/main" val="1334591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1689cac970_1_2: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1689cac970_1_2: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4: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7</a:t>
            </a:fld>
            <a:endParaRPr lang="en-US" dirty="0"/>
          </a:p>
        </p:txBody>
      </p:sp>
    </p:spTree>
    <p:extLst>
      <p:ext uri="{BB962C8B-B14F-4D97-AF65-F5344CB8AC3E}">
        <p14:creationId xmlns:p14="http://schemas.microsoft.com/office/powerpoint/2010/main" val="141100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first Resource Opportunity Center opens next month at our Hardscrabble location in the Midlands. A client can access virtual or in-person training classes, career coaching from career specialists, and specialized labs and classrooms. Or explore other community resources to help improve their lives and career development journey.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Innovation Institute: Job seekers can access in-demand career training in STEM-based professions at our new Innovation Institutes.</a:t>
            </a:r>
            <a:r>
              <a:rPr lang="en-US"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 variety of programs are offered year-round and may be available virtually or in-person. Pursue careers such as a drone specialist, electric vehicle technician, cybersecurity specialist or information technology professional.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INoVate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Smart Labs: </a:t>
            </a:r>
            <a:r>
              <a:rPr lang="en-US"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Goodwill is pleased to offer this brand-new space that fosters collaboration while building advanced skills. The labs are modern, bright and feature state of the art equipment.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And when you can’t get to a Job Connection, you might find it closer to you in the form of </a:t>
            </a:r>
            <a:r>
              <a:rPr lang="en-US" sz="1800" b="1" dirty="0">
                <a:effectLst/>
                <a:latin typeface="Calibri" panose="020F0502020204030204" pitchFamily="34" charset="0"/>
                <a:ea typeface="Times New Roman" panose="02020603050405020304" pitchFamily="18" charset="0"/>
              </a:rPr>
              <a:t>Mission Mobile. </a:t>
            </a:r>
            <a:r>
              <a:rPr lang="en-US" sz="1800" dirty="0">
                <a:effectLst/>
                <a:latin typeface="Calibri" panose="020F0502020204030204" pitchFamily="34" charset="0"/>
                <a:ea typeface="Times New Roman" panose="02020603050405020304" pitchFamily="18" charset="0"/>
              </a:rPr>
              <a:t>Mission Mobile is a 30’ air-conditioned, wheelchair-accessible vehicle that regularly takes career and training services out and about in Midlands and Upstate communities. Community organizations like yours can request a visit from Mission Mobile right on our website.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817DAA-1690-7F4D-91DC-106198804C17}" type="slidenum">
              <a:rPr lang="en-US" smtClean="0"/>
              <a:t>8</a:t>
            </a:fld>
            <a:endParaRPr lang="en-US" dirty="0"/>
          </a:p>
        </p:txBody>
      </p:sp>
    </p:spTree>
    <p:extLst>
      <p:ext uri="{BB962C8B-B14F-4D97-AF65-F5344CB8AC3E}">
        <p14:creationId xmlns:p14="http://schemas.microsoft.com/office/powerpoint/2010/main" val="331418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1800"/>
              </a:spcAft>
            </a:pPr>
            <a:r>
              <a:rPr lang="en-US"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Launching next month is our new Career Services website that includes an on-demand platform called </a:t>
            </a:r>
            <a:r>
              <a:rPr lang="en-US" sz="1800" kern="0" dirty="0" err="1">
                <a:solidFill>
                  <a:srgbClr val="000000"/>
                </a:solidFill>
                <a:effectLst/>
                <a:latin typeface="Aptos" panose="020B0004020202020204" pitchFamily="34" charset="0"/>
                <a:ea typeface="Times New Roman" panose="02020603050405020304" pitchFamily="18" charset="0"/>
                <a:cs typeface="Arial" panose="020B0604020202020204" pitchFamily="34" charset="0"/>
              </a:rPr>
              <a:t>MyCareer</a:t>
            </a:r>
            <a:r>
              <a:rPr lang="en-US" sz="1800" kern="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 Advisor geared towards making our services efficient and accessible anywhere you are.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817DAA-1690-7F4D-91DC-106198804C17}" type="slidenum">
              <a:rPr lang="en-US" smtClean="0"/>
              <a:t>9</a:t>
            </a:fld>
            <a:endParaRPr lang="en-US" dirty="0"/>
          </a:p>
        </p:txBody>
      </p:sp>
    </p:spTree>
    <p:extLst>
      <p:ext uri="{BB962C8B-B14F-4D97-AF65-F5344CB8AC3E}">
        <p14:creationId xmlns:p14="http://schemas.microsoft.com/office/powerpoint/2010/main" val="106901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10</a:t>
            </a:fld>
            <a:endParaRPr lang="en-US" dirty="0"/>
          </a:p>
        </p:txBody>
      </p:sp>
    </p:spTree>
    <p:extLst>
      <p:ext uri="{BB962C8B-B14F-4D97-AF65-F5344CB8AC3E}">
        <p14:creationId xmlns:p14="http://schemas.microsoft.com/office/powerpoint/2010/main" val="341471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Impact of our current efforts:. Each year, we prevent about 42 million pounds of things like clothes, books, shoes, silverware and computers from going into a landfill.</a:t>
            </a:r>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11</a:t>
            </a:fld>
            <a:endParaRPr lang="en-US" dirty="0"/>
          </a:p>
        </p:txBody>
      </p:sp>
    </p:spTree>
    <p:extLst>
      <p:ext uri="{BB962C8B-B14F-4D97-AF65-F5344CB8AC3E}">
        <p14:creationId xmlns:p14="http://schemas.microsoft.com/office/powerpoint/2010/main" val="8178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817DAA-1690-7F4D-91DC-106198804C17}" type="slidenum">
              <a:rPr lang="en-US" smtClean="0"/>
              <a:t>12</a:t>
            </a:fld>
            <a:endParaRPr lang="en-US" dirty="0"/>
          </a:p>
        </p:txBody>
      </p:sp>
    </p:spTree>
    <p:extLst>
      <p:ext uri="{BB962C8B-B14F-4D97-AF65-F5344CB8AC3E}">
        <p14:creationId xmlns:p14="http://schemas.microsoft.com/office/powerpoint/2010/main" val="2763524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ircles">
  <p:cSld name="BLANK_1_1_1">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C9CB138F-5A14-49FF-BF8B-4696FF65210D}" type="datetimeFigureOut">
              <a:rPr lang="en-US"/>
              <a:t>12/12/2024</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CD2DB14D-9FE4-4290-8DFB-6D7A976C3B29}" type="slidenum">
              <a:rPr lang="en-US"/>
              <a:t>‹#›</a:t>
            </a:fld>
            <a:endParaRPr lang="en-US"/>
          </a:p>
        </p:txBody>
      </p:sp>
    </p:spTree>
    <p:extLst>
      <p:ext uri="{BB962C8B-B14F-4D97-AF65-F5344CB8AC3E}">
        <p14:creationId xmlns:p14="http://schemas.microsoft.com/office/powerpoint/2010/main" val="208165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1"/>
        <p:cNvGrpSpPr/>
        <p:nvPr/>
      </p:nvGrpSpPr>
      <p:grpSpPr>
        <a:xfrm>
          <a:off x="0" y="0"/>
          <a:ext cx="0" cy="0"/>
          <a:chOff x="0" y="0"/>
          <a:chExt cx="0" cy="0"/>
        </a:xfrm>
      </p:grpSpPr>
      <p:sp>
        <p:nvSpPr>
          <p:cNvPr id="12" name="Google Shape;12;p17"/>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83680" y="4783456"/>
            <a:ext cx="2103120" cy="200055"/>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8504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415637" y="756397"/>
            <a:ext cx="8312727" cy="37689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49"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1188277" y="1926016"/>
            <a:ext cx="6606886" cy="366575"/>
          </a:xfrm>
          <a:prstGeom prst="rect">
            <a:avLst/>
          </a:prstGeom>
          <a:noFill/>
          <a:ln>
            <a:noFill/>
          </a:ln>
        </p:spPr>
        <p:txBody>
          <a:bodyPr spcFirstLastPara="1" wrap="square" lIns="0" tIns="0" rIns="0" bIns="0" anchor="t" anchorCtr="0">
            <a:spAutoFit/>
          </a:bodyPr>
          <a:lstStyle>
            <a:lvl1pPr marL="302575" lvl="0" indent="-151287" algn="l">
              <a:spcBef>
                <a:spcPts val="0"/>
              </a:spcBef>
              <a:spcAft>
                <a:spcPts val="0"/>
              </a:spcAft>
              <a:buSzPts val="1400"/>
              <a:buNone/>
              <a:defRPr sz="2382" b="0" i="0">
                <a:solidFill>
                  <a:schemeClr val="dk1"/>
                </a:solidFill>
                <a:latin typeface="Book Antiqua"/>
                <a:ea typeface="Book Antiqua"/>
                <a:cs typeface="Book Antiqua"/>
                <a:sym typeface="Book Antiqua"/>
              </a:defRPr>
            </a:lvl1pPr>
            <a:lvl2pPr marL="605150" lvl="1" indent="-151287" algn="l">
              <a:spcBef>
                <a:spcPts val="0"/>
              </a:spcBef>
              <a:spcAft>
                <a:spcPts val="0"/>
              </a:spcAft>
              <a:buSzPts val="1400"/>
              <a:buNone/>
              <a:defRPr/>
            </a:lvl2pPr>
            <a:lvl3pPr marL="907725" lvl="2" indent="-151287" algn="l">
              <a:spcBef>
                <a:spcPts val="0"/>
              </a:spcBef>
              <a:spcAft>
                <a:spcPts val="0"/>
              </a:spcAft>
              <a:buSzPts val="1400"/>
              <a:buNone/>
              <a:defRPr/>
            </a:lvl3pPr>
            <a:lvl4pPr marL="1210300" lvl="3" indent="-151287" algn="l">
              <a:spcBef>
                <a:spcPts val="0"/>
              </a:spcBef>
              <a:spcAft>
                <a:spcPts val="0"/>
              </a:spcAft>
              <a:buSzPts val="1400"/>
              <a:buNone/>
              <a:defRPr/>
            </a:lvl4pPr>
            <a:lvl5pPr marL="1512875" lvl="4" indent="-151287" algn="l">
              <a:spcBef>
                <a:spcPts val="0"/>
              </a:spcBef>
              <a:spcAft>
                <a:spcPts val="0"/>
              </a:spcAft>
              <a:buSzPts val="1400"/>
              <a:buNone/>
              <a:defRPr/>
            </a:lvl5pPr>
            <a:lvl6pPr marL="1815450" lvl="5" indent="-151287" algn="l">
              <a:spcBef>
                <a:spcPts val="0"/>
              </a:spcBef>
              <a:spcAft>
                <a:spcPts val="0"/>
              </a:spcAft>
              <a:buSzPts val="1400"/>
              <a:buNone/>
              <a:defRPr/>
            </a:lvl6pPr>
            <a:lvl7pPr marL="2118025" lvl="6" indent="-151287" algn="l">
              <a:spcBef>
                <a:spcPts val="0"/>
              </a:spcBef>
              <a:spcAft>
                <a:spcPts val="0"/>
              </a:spcAft>
              <a:buSzPts val="1400"/>
              <a:buNone/>
              <a:defRPr/>
            </a:lvl7pPr>
            <a:lvl8pPr marL="2420600" lvl="7" indent="-151287" algn="l">
              <a:spcBef>
                <a:spcPts val="0"/>
              </a:spcBef>
              <a:spcAft>
                <a:spcPts val="0"/>
              </a:spcAft>
              <a:buSzPts val="1400"/>
              <a:buNone/>
              <a:defRPr/>
            </a:lvl8pPr>
            <a:lvl9pPr marL="2723175" lvl="8" indent="-151287" algn="l">
              <a:spcBef>
                <a:spcPts val="0"/>
              </a:spcBef>
              <a:spcAft>
                <a:spcPts val="0"/>
              </a:spcAft>
              <a:buSzPts val="1400"/>
              <a:buNone/>
              <a:defRPr/>
            </a:lvl9pPr>
          </a:lstStyle>
          <a:p>
            <a:endParaRPr/>
          </a:p>
        </p:txBody>
      </p:sp>
      <p:sp>
        <p:nvSpPr>
          <p:cNvPr id="18" name="Google Shape;18;p18"/>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83680" y="4783456"/>
            <a:ext cx="2103120" cy="200055"/>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343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415637" y="756397"/>
            <a:ext cx="8312727" cy="37689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49"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457200" y="1183005"/>
            <a:ext cx="3977640" cy="461665"/>
          </a:xfrm>
          <a:prstGeom prst="rect">
            <a:avLst/>
          </a:prstGeom>
          <a:noFill/>
          <a:ln>
            <a:noFill/>
          </a:ln>
        </p:spPr>
        <p:txBody>
          <a:bodyPr spcFirstLastPara="1" wrap="square" lIns="0" tIns="0" rIns="0" bIns="0" anchor="t" anchorCtr="0">
            <a:spAutoFit/>
          </a:bodyPr>
          <a:lstStyle>
            <a:lvl1pPr marL="302575" lvl="0" indent="-151287" algn="l">
              <a:spcBef>
                <a:spcPts val="0"/>
              </a:spcBef>
              <a:spcAft>
                <a:spcPts val="0"/>
              </a:spcAft>
              <a:buSzPts val="1400"/>
              <a:buNone/>
              <a:defRPr/>
            </a:lvl1pPr>
            <a:lvl2pPr marL="605150" lvl="1" indent="-151287" algn="l">
              <a:spcBef>
                <a:spcPts val="0"/>
              </a:spcBef>
              <a:spcAft>
                <a:spcPts val="0"/>
              </a:spcAft>
              <a:buSzPts val="1400"/>
              <a:buNone/>
              <a:defRPr/>
            </a:lvl2pPr>
            <a:lvl3pPr marL="907725" lvl="2" indent="-151287" algn="l">
              <a:spcBef>
                <a:spcPts val="0"/>
              </a:spcBef>
              <a:spcAft>
                <a:spcPts val="0"/>
              </a:spcAft>
              <a:buSzPts val="1400"/>
              <a:buNone/>
              <a:defRPr/>
            </a:lvl3pPr>
            <a:lvl4pPr marL="1210300" lvl="3" indent="-151287" algn="l">
              <a:spcBef>
                <a:spcPts val="0"/>
              </a:spcBef>
              <a:spcAft>
                <a:spcPts val="0"/>
              </a:spcAft>
              <a:buSzPts val="1400"/>
              <a:buNone/>
              <a:defRPr/>
            </a:lvl4pPr>
            <a:lvl5pPr marL="1512875" lvl="4" indent="-151287" algn="l">
              <a:spcBef>
                <a:spcPts val="0"/>
              </a:spcBef>
              <a:spcAft>
                <a:spcPts val="0"/>
              </a:spcAft>
              <a:buSzPts val="1400"/>
              <a:buNone/>
              <a:defRPr/>
            </a:lvl5pPr>
            <a:lvl6pPr marL="1815450" lvl="5" indent="-151287" algn="l">
              <a:spcBef>
                <a:spcPts val="0"/>
              </a:spcBef>
              <a:spcAft>
                <a:spcPts val="0"/>
              </a:spcAft>
              <a:buSzPts val="1400"/>
              <a:buNone/>
              <a:defRPr/>
            </a:lvl6pPr>
            <a:lvl7pPr marL="2118025" lvl="6" indent="-151287" algn="l">
              <a:spcBef>
                <a:spcPts val="0"/>
              </a:spcBef>
              <a:spcAft>
                <a:spcPts val="0"/>
              </a:spcAft>
              <a:buSzPts val="1400"/>
              <a:buNone/>
              <a:defRPr/>
            </a:lvl7pPr>
            <a:lvl8pPr marL="2420600" lvl="7" indent="-151287" algn="l">
              <a:spcBef>
                <a:spcPts val="0"/>
              </a:spcBef>
              <a:spcAft>
                <a:spcPts val="0"/>
              </a:spcAft>
              <a:buSzPts val="1400"/>
              <a:buNone/>
              <a:defRPr/>
            </a:lvl8pPr>
            <a:lvl9pPr marL="2723175" lvl="8" indent="-151287" algn="l">
              <a:spcBef>
                <a:spcPts val="0"/>
              </a:spcBef>
              <a:spcAft>
                <a:spcPts val="0"/>
              </a:spcAft>
              <a:buSzPts val="1400"/>
              <a:buNone/>
              <a:defRPr/>
            </a:lvl9pPr>
          </a:lstStyle>
          <a:p>
            <a:endParaRPr/>
          </a:p>
        </p:txBody>
      </p:sp>
      <p:sp>
        <p:nvSpPr>
          <p:cNvPr id="35" name="Google Shape;35;p21"/>
          <p:cNvSpPr txBox="1">
            <a:spLocks noGrp="1"/>
          </p:cNvSpPr>
          <p:nvPr>
            <p:ph type="body" idx="2"/>
          </p:nvPr>
        </p:nvSpPr>
        <p:spPr>
          <a:xfrm>
            <a:off x="4709160" y="1183005"/>
            <a:ext cx="3977640" cy="461665"/>
          </a:xfrm>
          <a:prstGeom prst="rect">
            <a:avLst/>
          </a:prstGeom>
          <a:noFill/>
          <a:ln>
            <a:noFill/>
          </a:ln>
        </p:spPr>
        <p:txBody>
          <a:bodyPr spcFirstLastPara="1" wrap="square" lIns="0" tIns="0" rIns="0" bIns="0" anchor="t" anchorCtr="0">
            <a:spAutoFit/>
          </a:bodyPr>
          <a:lstStyle>
            <a:lvl1pPr marL="302575" lvl="0" indent="-151287" algn="l">
              <a:spcBef>
                <a:spcPts val="0"/>
              </a:spcBef>
              <a:spcAft>
                <a:spcPts val="0"/>
              </a:spcAft>
              <a:buSzPts val="1400"/>
              <a:buNone/>
              <a:defRPr/>
            </a:lvl1pPr>
            <a:lvl2pPr marL="605150" lvl="1" indent="-151287" algn="l">
              <a:spcBef>
                <a:spcPts val="0"/>
              </a:spcBef>
              <a:spcAft>
                <a:spcPts val="0"/>
              </a:spcAft>
              <a:buSzPts val="1400"/>
              <a:buNone/>
              <a:defRPr/>
            </a:lvl2pPr>
            <a:lvl3pPr marL="907725" lvl="2" indent="-151287" algn="l">
              <a:spcBef>
                <a:spcPts val="0"/>
              </a:spcBef>
              <a:spcAft>
                <a:spcPts val="0"/>
              </a:spcAft>
              <a:buSzPts val="1400"/>
              <a:buNone/>
              <a:defRPr/>
            </a:lvl3pPr>
            <a:lvl4pPr marL="1210300" lvl="3" indent="-151287" algn="l">
              <a:spcBef>
                <a:spcPts val="0"/>
              </a:spcBef>
              <a:spcAft>
                <a:spcPts val="0"/>
              </a:spcAft>
              <a:buSzPts val="1400"/>
              <a:buNone/>
              <a:defRPr/>
            </a:lvl4pPr>
            <a:lvl5pPr marL="1512875" lvl="4" indent="-151287" algn="l">
              <a:spcBef>
                <a:spcPts val="0"/>
              </a:spcBef>
              <a:spcAft>
                <a:spcPts val="0"/>
              </a:spcAft>
              <a:buSzPts val="1400"/>
              <a:buNone/>
              <a:defRPr/>
            </a:lvl5pPr>
            <a:lvl6pPr marL="1815450" lvl="5" indent="-151287" algn="l">
              <a:spcBef>
                <a:spcPts val="0"/>
              </a:spcBef>
              <a:spcAft>
                <a:spcPts val="0"/>
              </a:spcAft>
              <a:buSzPts val="1400"/>
              <a:buNone/>
              <a:defRPr/>
            </a:lvl6pPr>
            <a:lvl7pPr marL="2118025" lvl="6" indent="-151287" algn="l">
              <a:spcBef>
                <a:spcPts val="0"/>
              </a:spcBef>
              <a:spcAft>
                <a:spcPts val="0"/>
              </a:spcAft>
              <a:buSzPts val="1400"/>
              <a:buNone/>
              <a:defRPr/>
            </a:lvl7pPr>
            <a:lvl8pPr marL="2420600" lvl="7" indent="-151287" algn="l">
              <a:spcBef>
                <a:spcPts val="0"/>
              </a:spcBef>
              <a:spcAft>
                <a:spcPts val="0"/>
              </a:spcAft>
              <a:buSzPts val="1400"/>
              <a:buNone/>
              <a:defRPr/>
            </a:lvl8pPr>
            <a:lvl9pPr marL="2723175" lvl="8" indent="-151287"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6583680" y="4783456"/>
            <a:ext cx="2103120" cy="200055"/>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637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320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9997"/>
            <a:ext cx="3886200" cy="2736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020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6773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854761"/>
            <a:ext cx="3868340"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472695"/>
            <a:ext cx="3868340" cy="2763441"/>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854761"/>
            <a:ext cx="3887391" cy="617934"/>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472695"/>
            <a:ext cx="3887391" cy="2763441"/>
          </a:xfrm>
        </p:spPr>
        <p:txBody>
          <a:bodyPr/>
          <a:lstStyle>
            <a:lvl1pPr>
              <a:defRPr sz="2100">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835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1055"/>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1058724"/>
            <a:ext cx="4629150" cy="3572194"/>
          </a:xfrm>
        </p:spPr>
        <p:txBody>
          <a:bodyPr/>
          <a:lstStyle>
            <a:lvl1pPr>
              <a:defRPr sz="2100">
                <a:solidFill>
                  <a:srgbClr val="84BD00"/>
                </a:solidFill>
              </a:defRPr>
            </a:lvl1pPr>
            <a:lvl2pPr>
              <a:defRPr sz="1800">
                <a:solidFill>
                  <a:srgbClr val="84BD00"/>
                </a:solidFill>
              </a:defRPr>
            </a:lvl2pPr>
            <a:lvl3pPr>
              <a:defRPr sz="1500">
                <a:solidFill>
                  <a:srgbClr val="84BD00"/>
                </a:solidFill>
              </a:defRPr>
            </a:lvl3pPr>
            <a:lvl4pPr>
              <a:defRPr sz="1350">
                <a:solidFill>
                  <a:srgbClr val="84BD00"/>
                </a:solidFill>
              </a:defRPr>
            </a:lvl4pPr>
            <a:lvl5pPr>
              <a:defRPr sz="1200">
                <a:solidFill>
                  <a:srgbClr val="84BD00"/>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861205"/>
            <a:ext cx="2949178" cy="2769713"/>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450166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668125"/>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106579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868275"/>
            <a:ext cx="2949178" cy="2858691"/>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85880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dk1"/>
                </a:solidFill>
                <a:latin typeface="Tinos"/>
                <a:ea typeface="Tinos"/>
                <a:cs typeface="Tinos"/>
                <a:sym typeface="Tinos"/>
              </a:rPr>
              <a:t>“</a:t>
            </a:r>
            <a:endParaRPr sz="6000" b="1">
              <a:solidFill>
                <a:schemeClr val="dk1"/>
              </a:solidFill>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3375" y="452887"/>
            <a:ext cx="4382218" cy="1714500"/>
          </a:xfrm>
        </p:spPr>
        <p:txBody>
          <a:bodyPr/>
          <a:lstStyle>
            <a:lvl1pPr algn="l">
              <a:defRPr sz="3300"/>
            </a:lvl1pPr>
          </a:lstStyle>
          <a:p>
            <a:r>
              <a:rPr lang="en-US"/>
              <a:t>Click to edit Master title style</a:t>
            </a:r>
          </a:p>
        </p:txBody>
      </p:sp>
      <p:sp>
        <p:nvSpPr>
          <p:cNvPr id="3" name="Subtitle 2"/>
          <p:cNvSpPr>
            <a:spLocks noGrp="1"/>
          </p:cNvSpPr>
          <p:nvPr>
            <p:ph type="subTitle" idx="1"/>
          </p:nvPr>
        </p:nvSpPr>
        <p:spPr>
          <a:xfrm>
            <a:off x="4563375" y="2264434"/>
            <a:ext cx="4382218" cy="562874"/>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E3D38DE4-1F2B-4C0D-ADEE-21C620B866B0}" type="datetimeFigureOut">
              <a:rPr lang="en-US"/>
              <a:pPr>
                <a:defRPr/>
              </a:pPr>
              <a:t>12/12/2024</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D40DEFE-E6EC-4511-987E-2546E88373DE}" type="slidenum">
              <a:rPr lang="en-US"/>
              <a:pPr>
                <a:defRPr/>
              </a:pPr>
              <a:t>‹#›</a:t>
            </a:fld>
            <a:endParaRPr lang="en-US"/>
          </a:p>
        </p:txBody>
      </p:sp>
    </p:spTree>
    <p:extLst>
      <p:ext uri="{BB962C8B-B14F-4D97-AF65-F5344CB8AC3E}">
        <p14:creationId xmlns:p14="http://schemas.microsoft.com/office/powerpoint/2010/main" val="357390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28650" y="4767264"/>
            <a:ext cx="2057400" cy="273844"/>
          </a:xfrm>
          <a:prstGeom prst="rect">
            <a:avLst/>
          </a:prstGeom>
        </p:spPr>
        <p:txBody>
          <a:bodyPr/>
          <a:lstStyle>
            <a:lvl1pPr eaLnBrk="1" fontAlgn="auto" hangingPunct="1">
              <a:spcBef>
                <a:spcPts val="0"/>
              </a:spcBef>
              <a:spcAft>
                <a:spcPts val="0"/>
              </a:spcAft>
              <a:defRPr>
                <a:latin typeface="+mn-lt"/>
              </a:defRPr>
            </a:lvl1pPr>
          </a:lstStyle>
          <a:p>
            <a:pPr>
              <a:defRPr/>
            </a:pPr>
            <a:fld id="{83D021C3-2519-4F06-A446-B38230B5787B}" type="datetimeFigureOut">
              <a:rPr lang="en-US"/>
              <a:pPr>
                <a:defRPr/>
              </a:pPr>
              <a:t>12/12/2024</a:t>
            </a:fld>
            <a:endParaRPr lang="en-US"/>
          </a:p>
        </p:txBody>
      </p:sp>
      <p:sp>
        <p:nvSpPr>
          <p:cNvPr id="4" name="Footer Placeholder 4"/>
          <p:cNvSpPr>
            <a:spLocks noGrp="1"/>
          </p:cNvSpPr>
          <p:nvPr>
            <p:ph type="ftr" sz="quarter" idx="11"/>
          </p:nvPr>
        </p:nvSpPr>
        <p:spPr>
          <a:xfrm>
            <a:off x="3028950" y="4767264"/>
            <a:ext cx="3086100" cy="273844"/>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5"/>
          <p:cNvSpPr>
            <a:spLocks noGrp="1"/>
          </p:cNvSpPr>
          <p:nvPr>
            <p:ph type="sldNum" sz="quarter" idx="12"/>
          </p:nvPr>
        </p:nvSpPr>
        <p:spPr>
          <a:xfrm>
            <a:off x="6457950" y="4767264"/>
            <a:ext cx="20574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5F5263-F606-441B-B3C1-4AB5A2399ECF}" type="slidenum">
              <a:rPr lang="en-US"/>
              <a:pPr>
                <a:defRPr/>
              </a:pPr>
              <a:t>‹#›</a:t>
            </a:fld>
            <a:endParaRPr lang="en-US"/>
          </a:p>
        </p:txBody>
      </p:sp>
    </p:spTree>
    <p:extLst>
      <p:ext uri="{BB962C8B-B14F-4D97-AF65-F5344CB8AC3E}">
        <p14:creationId xmlns:p14="http://schemas.microsoft.com/office/powerpoint/2010/main" val="1807391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32378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8EBD47-7D41-4C8C-8C8A-87B9A3962311}"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226546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240030"/>
            <a:ext cx="8366760" cy="630936"/>
          </a:xfrm>
        </p:spPr>
        <p:txBody>
          <a:bodyPr/>
          <a:lstStyle>
            <a:lvl1pPr algn="l">
              <a:defRPr sz="1950" b="1" cap="all">
                <a:solidFill>
                  <a:schemeClr val="bg1"/>
                </a:solidFill>
              </a:defRPr>
            </a:lvl1pPr>
          </a:lstStyle>
          <a:p>
            <a:r>
              <a:rPr lang="en-US"/>
              <a:t>Click to edit Master title style</a:t>
            </a:r>
          </a:p>
        </p:txBody>
      </p:sp>
      <p:sp>
        <p:nvSpPr>
          <p:cNvPr id="6" name="Content Placeholder 2"/>
          <p:cNvSpPr>
            <a:spLocks noGrp="1"/>
          </p:cNvSpPr>
          <p:nvPr>
            <p:ph idx="1"/>
          </p:nvPr>
        </p:nvSpPr>
        <p:spPr>
          <a:xfrm>
            <a:off x="354014" y="1304925"/>
            <a:ext cx="8339137" cy="3281363"/>
          </a:xfrm>
        </p:spPr>
        <p:txBody>
          <a:bodyPr/>
          <a:lstStyle>
            <a:lvl1pPr marL="342900" indent="-342900">
              <a:spcBef>
                <a:spcPts val="396"/>
              </a:spcBef>
              <a:buFont typeface="+mj-lt"/>
              <a:buAutoNum type="arabicPeriod"/>
              <a:defRPr sz="1650" b="1" cap="all" baseline="0">
                <a:solidFill>
                  <a:schemeClr val="bg1"/>
                </a:solidFill>
              </a:defRPr>
            </a:lvl1pPr>
            <a:lvl2pPr marL="555498" indent="-212598">
              <a:spcBef>
                <a:spcPts val="396"/>
              </a:spcBef>
              <a:buSzPct val="100000"/>
              <a:buFont typeface="Verdana" pitchFamily="34" charset="0"/>
              <a:buChar char="–"/>
              <a:defRPr sz="1650" baseline="0">
                <a:solidFill>
                  <a:schemeClr val="bg1"/>
                </a:solidFill>
              </a:defRPr>
            </a:lvl2pPr>
            <a:lvl3pPr marL="857250">
              <a:spcBef>
                <a:spcPts val="396"/>
              </a:spcBef>
              <a:buFont typeface="Arial" pitchFamily="34" charset="0"/>
              <a:buChar char="•"/>
              <a:defRPr sz="1650" baseline="0">
                <a:solidFill>
                  <a:schemeClr val="bg1"/>
                </a:solidFill>
              </a:defRPr>
            </a:lvl3pPr>
            <a:lvl4pPr>
              <a:spcBef>
                <a:spcPts val="396"/>
              </a:spcBef>
              <a:defRPr sz="1650" baseline="0">
                <a:solidFill>
                  <a:schemeClr val="bg1"/>
                </a:solidFill>
              </a:defRPr>
            </a:lvl4pPr>
            <a:lvl5pPr>
              <a:spcBef>
                <a:spcPts val="396"/>
              </a:spcBef>
              <a:defRPr sz="1650" baseline="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BDAB349-3667-49C9-9F9B-4DC9940C328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solidFill>
                  <a:schemeClr val="bg2"/>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56481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1A4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281178"/>
            <a:ext cx="8732520" cy="1227582"/>
          </a:xfrm>
        </p:spPr>
        <p:txBody>
          <a:bodyPr/>
          <a:lstStyle>
            <a:lvl1pPr algn="l">
              <a:lnSpc>
                <a:spcPct val="80000"/>
              </a:lnSpc>
              <a:defRPr sz="4800" b="1" cap="all">
                <a:solidFill>
                  <a:schemeClr val="bg1"/>
                </a:solidFill>
              </a:defRPr>
            </a:lvl1pPr>
          </a:lstStyle>
          <a:p>
            <a:r>
              <a:rPr lang="en-US"/>
              <a:t>Click to edit Master title style</a:t>
            </a:r>
          </a:p>
        </p:txBody>
      </p:sp>
    </p:spTree>
    <p:extLst>
      <p:ext uri="{BB962C8B-B14F-4D97-AF65-F5344CB8AC3E}">
        <p14:creationId xmlns:p14="http://schemas.microsoft.com/office/powerpoint/2010/main" val="2851302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rgbClr val="01A490"/>
        </a:solidFill>
        <a:effectLst/>
      </p:bgPr>
    </p:bg>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50044"/>
            <a:ext cx="1376362"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2608" y="2067116"/>
            <a:ext cx="8732520" cy="711803"/>
          </a:xfrm>
        </p:spPr>
        <p:txBody>
          <a:bodyPr/>
          <a:lstStyle>
            <a:lvl1pPr algn="l">
              <a:lnSpc>
                <a:spcPct val="80000"/>
              </a:lnSpc>
              <a:defRPr sz="4800" b="1" cap="all">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276225" y="3350419"/>
            <a:ext cx="7048500" cy="1443038"/>
          </a:xfrm>
        </p:spPr>
        <p:txBody>
          <a:bodyPr/>
          <a:lstStyle>
            <a:lvl1pPr>
              <a:spcBef>
                <a:spcPts val="15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2990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4" y="1304925"/>
            <a:ext cx="4092575"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304925"/>
            <a:ext cx="4094162" cy="3281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670A9DD8-B5B8-45BF-B751-AE7B6043CF37}"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779594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6048EC4F-1626-4135-8EDD-5B4EF05A84B4}"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9910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7DE29F2-2124-40A7-9370-38AC51F2ABC1}"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05670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A656991-A4C7-4D9B-B0CA-17664F831404}"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349115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60C2551-B5D1-4998-BDE3-627E5FBCE1F3}"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998653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2BBC829-48A4-4EFD-87DB-0616E93FF24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47283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56F26FF-A929-452C-A618-3EEE81BE390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407723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1" y="246460"/>
            <a:ext cx="2092325" cy="43398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4" y="246460"/>
            <a:ext cx="6129337" cy="43398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C8149392-59BB-4024-ADA1-A33B534F62CB}"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p>
        </p:txBody>
      </p:sp>
    </p:spTree>
    <p:extLst>
      <p:ext uri="{BB962C8B-B14F-4D97-AF65-F5344CB8AC3E}">
        <p14:creationId xmlns:p14="http://schemas.microsoft.com/office/powerpoint/2010/main" val="1343680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20401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908544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4" y="350044"/>
            <a:ext cx="1374775" cy="7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1" y="802482"/>
            <a:ext cx="1692275"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95276" y="1689497"/>
            <a:ext cx="8697913" cy="1228725"/>
          </a:xfrm>
        </p:spPr>
        <p:txBody>
          <a:bodyPr/>
          <a:lstStyle>
            <a:lvl1pPr>
              <a:lnSpc>
                <a:spcPct val="80000"/>
              </a:lnSpc>
              <a:defRPr sz="4800" baseline="0"/>
            </a:lvl1pPr>
          </a:lstStyle>
          <a:p>
            <a:r>
              <a:rPr lang="en-US"/>
              <a:t>Click to edit Master title style</a:t>
            </a:r>
          </a:p>
        </p:txBody>
      </p:sp>
      <p:sp>
        <p:nvSpPr>
          <p:cNvPr id="3075" name="Rectangle 3"/>
          <p:cNvSpPr>
            <a:spLocks noGrp="1" noChangeArrowheads="1"/>
          </p:cNvSpPr>
          <p:nvPr>
            <p:ph type="subTitle" idx="1"/>
          </p:nvPr>
        </p:nvSpPr>
        <p:spPr>
          <a:xfrm>
            <a:off x="338138" y="2906316"/>
            <a:ext cx="4572000" cy="351234"/>
          </a:xfrm>
        </p:spPr>
        <p:txBody>
          <a:bodyPr/>
          <a:lstStyle>
            <a:lvl1pPr>
              <a:spcBef>
                <a:spcPts val="0"/>
              </a:spcBef>
              <a:defRPr sz="900" cap="all" baseline="0"/>
            </a:lvl1pPr>
          </a:lstStyle>
          <a:p>
            <a:r>
              <a:rPr lang="en-US"/>
              <a:t>Click to edit Master subtitle style</a:t>
            </a:r>
          </a:p>
        </p:txBody>
      </p:sp>
      <p:sp>
        <p:nvSpPr>
          <p:cNvPr id="10" name="Text Placeholder 13"/>
          <p:cNvSpPr>
            <a:spLocks noGrp="1"/>
          </p:cNvSpPr>
          <p:nvPr>
            <p:ph type="body" sz="quarter" idx="14"/>
          </p:nvPr>
        </p:nvSpPr>
        <p:spPr>
          <a:xfrm>
            <a:off x="356617" y="3243834"/>
            <a:ext cx="1901825" cy="414338"/>
          </a:xfrm>
        </p:spPr>
        <p:txBody>
          <a:bodyPr/>
          <a:lstStyle>
            <a:lvl1pPr>
              <a:defRPr sz="9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742573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Pic">
    <p:spTree>
      <p:nvGrpSpPr>
        <p:cNvPr id="1" name=""/>
        <p:cNvGrpSpPr/>
        <p:nvPr/>
      </p:nvGrpSpPr>
      <p:grpSpPr>
        <a:xfrm>
          <a:off x="0" y="0"/>
          <a:ext cx="0" cy="0"/>
          <a:chOff x="0" y="0"/>
          <a:chExt cx="0" cy="0"/>
        </a:xfrm>
      </p:grpSpPr>
      <p:pic>
        <p:nvPicPr>
          <p:cNvPr id="9" name="Picture 8" descr="A picture containing outdoor, grass, building, bus&#10;&#10;Description automatically generated">
            <a:extLst>
              <a:ext uri="{FF2B5EF4-FFF2-40B4-BE49-F238E27FC236}">
                <a16:creationId xmlns:a16="http://schemas.microsoft.com/office/drawing/2014/main" id="{58672D4C-44FB-C041-A565-EFCE0B8DD1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7" b="-18992"/>
          <a:stretch/>
        </p:blipFill>
        <p:spPr>
          <a:xfrm>
            <a:off x="-77848" y="-1856"/>
            <a:ext cx="9227145" cy="6162959"/>
          </a:xfrm>
          <a:prstGeom prst="rect">
            <a:avLst/>
          </a:prstGeom>
        </p:spPr>
      </p:pic>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300418"/>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94D50F05-D799-AA40-A915-A9A28DBC51D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940844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1166F8D2-7765-8D48-AC84-2838C24A4CC1}"/>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24BCB0BE-26A4-A741-A91B-9F0B859D8C19}"/>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9876526C-8381-A14F-90D5-72A4550E0C70}"/>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F2EA980-523D-5540-B74D-21C73CE89BBD}"/>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a:extLst>
              <a:ext uri="{FF2B5EF4-FFF2-40B4-BE49-F238E27FC236}">
                <a16:creationId xmlns:a16="http://schemas.microsoft.com/office/drawing/2014/main" id="{C1299E0B-13BF-B14F-8C0C-1433DD2A16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7217" y="3060788"/>
            <a:ext cx="532951" cy="532951"/>
          </a:xfrm>
          <a:prstGeom prst="rect">
            <a:avLst/>
          </a:prstGeom>
        </p:spPr>
      </p:pic>
      <p:sp>
        <p:nvSpPr>
          <p:cNvPr id="8" name="Title Placeholder 1">
            <a:extLst>
              <a:ext uri="{FF2B5EF4-FFF2-40B4-BE49-F238E27FC236}">
                <a16:creationId xmlns:a16="http://schemas.microsoft.com/office/drawing/2014/main" id="{A76BDBD6-632F-5D4C-AD5E-5FF978CB0CB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TITLE HERE</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214372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CL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95CB7637-9FDF-424D-8E6D-772E35214C7F}"/>
              </a:ext>
            </a:extLst>
          </p:cNvPr>
          <p:cNvSpPr>
            <a:spLocks noGrp="1"/>
          </p:cNvSpPr>
          <p:nvPr>
            <p:ph type="pic" sz="quarter" idx="13"/>
          </p:nvPr>
        </p:nvSpPr>
        <p:spPr>
          <a:xfrm>
            <a:off x="0" y="-4168"/>
            <a:ext cx="9145191" cy="5146781"/>
          </a:xfrm>
        </p:spPr>
        <p:txBody>
          <a:bodyPr>
            <a:normAutofit/>
          </a:bodyPr>
          <a:lstStyle>
            <a:lvl1pPr marL="0" indent="0">
              <a:buNone/>
              <a:defRPr sz="1050">
                <a:solidFill>
                  <a:schemeClr val="tx1"/>
                </a:solidFill>
              </a:defRPr>
            </a:lvl1pPr>
          </a:lstStyle>
          <a:p>
            <a:r>
              <a:rPr lang="en-US"/>
              <a:t>Click icon to add picture</a:t>
            </a:r>
          </a:p>
        </p:txBody>
      </p:sp>
      <p:sp>
        <p:nvSpPr>
          <p:cNvPr id="15" name="Rectangle 14">
            <a:extLst>
              <a:ext uri="{FF2B5EF4-FFF2-40B4-BE49-F238E27FC236}">
                <a16:creationId xmlns:a16="http://schemas.microsoft.com/office/drawing/2014/main" id="{DAD42C78-7027-C042-8D98-032C29730410}"/>
              </a:ext>
            </a:extLst>
          </p:cNvPr>
          <p:cNvSpPr>
            <a:spLocks noChangeAspect="1"/>
          </p:cNvSpPr>
          <p:nvPr userDrawn="1"/>
        </p:nvSpPr>
        <p:spPr>
          <a:xfrm rot="16200000">
            <a:off x="3661831" y="-335588"/>
            <a:ext cx="1811210" cy="9145191"/>
          </a:xfrm>
          <a:prstGeom prst="rect">
            <a:avLst/>
          </a:prstGeom>
          <a:solidFill>
            <a:srgbClr val="82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8" name="Rectangle 17">
            <a:extLst>
              <a:ext uri="{FF2B5EF4-FFF2-40B4-BE49-F238E27FC236}">
                <a16:creationId xmlns:a16="http://schemas.microsoft.com/office/drawing/2014/main" id="{DD15930C-BC4F-4A42-8FE7-3544E780EC3A}"/>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AA63C185-CB69-924B-B835-62EC9AE90C5E}"/>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4320" rtl="0" eaLnBrk="1" latinLnBrk="0" hangingPunct="1">
              <a:defRPr sz="2150" kern="1200">
                <a:solidFill>
                  <a:schemeClr val="lt1"/>
                </a:solidFill>
                <a:latin typeface="+mn-lt"/>
                <a:ea typeface="+mn-ea"/>
                <a:cs typeface="+mn-cs"/>
              </a:defRPr>
            </a:lvl1pPr>
            <a:lvl2pPr marL="544320" algn="l" defTabSz="544320" rtl="0" eaLnBrk="1" latinLnBrk="0" hangingPunct="1">
              <a:defRPr sz="2150" kern="1200">
                <a:solidFill>
                  <a:schemeClr val="lt1"/>
                </a:solidFill>
                <a:latin typeface="+mn-lt"/>
                <a:ea typeface="+mn-ea"/>
                <a:cs typeface="+mn-cs"/>
              </a:defRPr>
            </a:lvl2pPr>
            <a:lvl3pPr marL="1088639" algn="l" defTabSz="544320" rtl="0" eaLnBrk="1" latinLnBrk="0" hangingPunct="1">
              <a:defRPr sz="2150" kern="1200">
                <a:solidFill>
                  <a:schemeClr val="lt1"/>
                </a:solidFill>
                <a:latin typeface="+mn-lt"/>
                <a:ea typeface="+mn-ea"/>
                <a:cs typeface="+mn-cs"/>
              </a:defRPr>
            </a:lvl3pPr>
            <a:lvl4pPr marL="1632959" algn="l" defTabSz="544320" rtl="0" eaLnBrk="1" latinLnBrk="0" hangingPunct="1">
              <a:defRPr sz="2150" kern="1200">
                <a:solidFill>
                  <a:schemeClr val="lt1"/>
                </a:solidFill>
                <a:latin typeface="+mn-lt"/>
                <a:ea typeface="+mn-ea"/>
                <a:cs typeface="+mn-cs"/>
              </a:defRPr>
            </a:lvl4pPr>
            <a:lvl5pPr marL="2177278" algn="l" defTabSz="544320" rtl="0" eaLnBrk="1" latinLnBrk="0" hangingPunct="1">
              <a:defRPr sz="2150" kern="1200">
                <a:solidFill>
                  <a:schemeClr val="lt1"/>
                </a:solidFill>
                <a:latin typeface="+mn-lt"/>
                <a:ea typeface="+mn-ea"/>
                <a:cs typeface="+mn-cs"/>
              </a:defRPr>
            </a:lvl5pPr>
            <a:lvl6pPr marL="2721598" algn="l" defTabSz="544320" rtl="0" eaLnBrk="1" latinLnBrk="0" hangingPunct="1">
              <a:defRPr sz="2150" kern="1200">
                <a:solidFill>
                  <a:schemeClr val="lt1"/>
                </a:solidFill>
                <a:latin typeface="+mn-lt"/>
                <a:ea typeface="+mn-ea"/>
                <a:cs typeface="+mn-cs"/>
              </a:defRPr>
            </a:lvl6pPr>
            <a:lvl7pPr marL="3265917" algn="l" defTabSz="544320" rtl="0" eaLnBrk="1" latinLnBrk="0" hangingPunct="1">
              <a:defRPr sz="2150" kern="1200">
                <a:solidFill>
                  <a:schemeClr val="lt1"/>
                </a:solidFill>
                <a:latin typeface="+mn-lt"/>
                <a:ea typeface="+mn-ea"/>
                <a:cs typeface="+mn-cs"/>
              </a:defRPr>
            </a:lvl7pPr>
            <a:lvl8pPr marL="3810236" algn="l" defTabSz="544320" rtl="0" eaLnBrk="1" latinLnBrk="0" hangingPunct="1">
              <a:defRPr sz="2150" kern="1200">
                <a:solidFill>
                  <a:schemeClr val="lt1"/>
                </a:solidFill>
                <a:latin typeface="+mn-lt"/>
                <a:ea typeface="+mn-ea"/>
                <a:cs typeface="+mn-cs"/>
              </a:defRPr>
            </a:lvl8pPr>
            <a:lvl9pPr marL="4354556" algn="l" defTabSz="544320" rtl="0" eaLnBrk="1" latinLnBrk="0" hangingPunct="1">
              <a:defRPr sz="2150" kern="1200">
                <a:solidFill>
                  <a:schemeClr val="lt1"/>
                </a:solidFill>
                <a:latin typeface="+mn-lt"/>
                <a:ea typeface="+mn-ea"/>
                <a:cs typeface="+mn-cs"/>
              </a:defRPr>
            </a:lvl9pPr>
          </a:lstStyle>
          <a:p>
            <a:pPr algn="ctr"/>
            <a:endParaRPr lang="en-US" sz="806"/>
          </a:p>
        </p:txBody>
      </p:sp>
      <p:pic>
        <p:nvPicPr>
          <p:cNvPr id="20" name="Picture 19">
            <a:extLst>
              <a:ext uri="{FF2B5EF4-FFF2-40B4-BE49-F238E27FC236}">
                <a16:creationId xmlns:a16="http://schemas.microsoft.com/office/drawing/2014/main" id="{29FA167A-CEFC-774F-B5A9-C2EE896CC22D}"/>
              </a:ext>
            </a:extLst>
          </p:cNvPr>
          <p:cNvPicPr>
            <a:picLocks noGrp="1" noChangeAspect="1"/>
          </p:cNvPicPr>
          <p:nvPr userDrawn="1"/>
        </p:nvPicPr>
        <p:blipFill>
          <a:blip r:embed="rId2"/>
          <a:srcRect/>
          <a:stretch/>
        </p:blipFill>
        <p:spPr>
          <a:xfrm>
            <a:off x="4351943" y="3096512"/>
            <a:ext cx="447260" cy="447260"/>
          </a:xfrm>
          <a:prstGeom prst="rect">
            <a:avLst/>
          </a:prstGeom>
        </p:spPr>
      </p:pic>
      <p:sp>
        <p:nvSpPr>
          <p:cNvPr id="8" name="Title Placeholder 1">
            <a:extLst>
              <a:ext uri="{FF2B5EF4-FFF2-40B4-BE49-F238E27FC236}">
                <a16:creationId xmlns:a16="http://schemas.microsoft.com/office/drawing/2014/main" id="{7077E46D-432F-E64C-B960-F087B12DF78C}"/>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38944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CA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D49DD118-B059-7D4A-8D65-371804ECCD80}"/>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10" name="Rectangle 9">
            <a:extLst>
              <a:ext uri="{FF2B5EF4-FFF2-40B4-BE49-F238E27FC236}">
                <a16:creationId xmlns:a16="http://schemas.microsoft.com/office/drawing/2014/main" id="{1BB78846-09AC-FC48-B066-C5EAFF5E8BF8}"/>
              </a:ext>
            </a:extLst>
          </p:cNvPr>
          <p:cNvSpPr>
            <a:spLocks noChangeAspect="1"/>
          </p:cNvSpPr>
          <p:nvPr userDrawn="1"/>
        </p:nvSpPr>
        <p:spPr>
          <a:xfrm rot="16200000">
            <a:off x="3608133" y="-278055"/>
            <a:ext cx="1918606" cy="9145191"/>
          </a:xfrm>
          <a:prstGeom prst="rect">
            <a:avLst/>
          </a:prstGeom>
          <a:solidFill>
            <a:srgbClr val="0049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00A0F6DC-1CCA-9E4B-84E7-76246B2C7A91}"/>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F863F7AD-6624-CA4D-9F65-B208544EAAB3}"/>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9CF90443-1F2B-E74B-ABC0-402A420C6694}"/>
              </a:ext>
            </a:extLst>
          </p:cNvPr>
          <p:cNvPicPr>
            <a:picLocks noChangeAspect="1"/>
          </p:cNvPicPr>
          <p:nvPr userDrawn="1"/>
        </p:nvPicPr>
        <p:blipFill>
          <a:blip r:embed="rId2"/>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3BDA877B-FD96-8A41-9C3D-E56FD236D5FD}"/>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ACADEMIC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090126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CII Custom Pic">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365AAA55-FDE3-AD4F-B73D-8DE430DAD034}"/>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8" name="Rectangle 7">
            <a:extLst>
              <a:ext uri="{FF2B5EF4-FFF2-40B4-BE49-F238E27FC236}">
                <a16:creationId xmlns:a16="http://schemas.microsoft.com/office/drawing/2014/main" id="{A951B52D-720C-434C-B474-D84B28BA54D0}"/>
              </a:ext>
            </a:extLst>
          </p:cNvPr>
          <p:cNvSpPr>
            <a:spLocks noChangeAspect="1"/>
          </p:cNvSpPr>
          <p:nvPr userDrawn="1"/>
        </p:nvSpPr>
        <p:spPr>
          <a:xfrm rot="16200000">
            <a:off x="3608133" y="-278055"/>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1" name="Rectangle 10">
            <a:extLst>
              <a:ext uri="{FF2B5EF4-FFF2-40B4-BE49-F238E27FC236}">
                <a16:creationId xmlns:a16="http://schemas.microsoft.com/office/drawing/2014/main" id="{E5968800-0B61-114E-9983-51CB4355269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FBD36C16-D4DD-AB45-9189-C1C260447010}"/>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7" name="Picture Placeholder 4">
            <a:extLst>
              <a:ext uri="{FF2B5EF4-FFF2-40B4-BE49-F238E27FC236}">
                <a16:creationId xmlns:a16="http://schemas.microsoft.com/office/drawing/2014/main" id="{5085156F-A64E-8941-B494-2F7DAEF12D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51943" y="3096512"/>
            <a:ext cx="447260" cy="447260"/>
          </a:xfrm>
          <a:prstGeom prst="rect">
            <a:avLst/>
          </a:prstGeom>
        </p:spPr>
      </p:pic>
      <p:sp>
        <p:nvSpPr>
          <p:cNvPr id="9" name="Title Placeholder 1">
            <a:extLst>
              <a:ext uri="{FF2B5EF4-FFF2-40B4-BE49-F238E27FC236}">
                <a16:creationId xmlns:a16="http://schemas.microsoft.com/office/drawing/2014/main" id="{665A9351-4A4B-2C47-A9BF-C3224860E4C7}"/>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marL="0" marR="0" indent="0" algn="ctr" defTabSz="408240" rtl="0" eaLnBrk="1" fontAlgn="auto" latinLnBrk="0" hangingPunct="1">
              <a:lnSpc>
                <a:spcPct val="80000"/>
              </a:lnSpc>
              <a:spcBef>
                <a:spcPct val="0"/>
              </a:spcBef>
              <a:spcAft>
                <a:spcPts val="0"/>
              </a:spcAft>
              <a:buClrTx/>
              <a:buSzTx/>
              <a:buFontTx/>
              <a:buNone/>
              <a:tabLst/>
              <a:defRPr/>
            </a:lvl1pPr>
          </a:lstStyle>
          <a:p>
            <a:pPr marL="0" marR="0" lvl="0" indent="0" algn="ctr" defTabSz="408240" rtl="0" eaLnBrk="1" fontAlgn="auto" latinLnBrk="0" hangingPunct="1">
              <a:lnSpc>
                <a:spcPct val="80000"/>
              </a:lnSpc>
              <a:spcBef>
                <a:spcPct val="0"/>
              </a:spcBef>
              <a:spcAft>
                <a:spcPts val="0"/>
              </a:spcAft>
              <a:buClrTx/>
              <a:buSzTx/>
              <a:buFontTx/>
              <a:buNone/>
              <a:tabLst/>
              <a:defRPr/>
            </a:pPr>
            <a:r>
              <a:rPr lang="en-US" sz="4500" b="1">
                <a:solidFill>
                  <a:schemeClr val="bg1"/>
                </a:solidFill>
                <a:latin typeface="Arial" panose="020B0604020202020204" pitchFamily="34" charset="0"/>
                <a:cs typeface="Arial" panose="020B0604020202020204" pitchFamily="34" charset="0"/>
              </a:rPr>
              <a:t>SC INDUSTRY INNOVATIONS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787897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SCF Custom Pic">
    <p:spTree>
      <p:nvGrpSpPr>
        <p:cNvPr id="1" name=""/>
        <p:cNvGrpSpPr/>
        <p:nvPr/>
      </p:nvGrpSpPr>
      <p:grpSpPr>
        <a:xfrm>
          <a:off x="0" y="0"/>
          <a:ext cx="0" cy="0"/>
          <a:chOff x="0" y="0"/>
          <a:chExt cx="0" cy="0"/>
        </a:xfrm>
      </p:grpSpPr>
      <p:sp>
        <p:nvSpPr>
          <p:cNvPr id="8" name="Picture Placeholder 17">
            <a:extLst>
              <a:ext uri="{FF2B5EF4-FFF2-40B4-BE49-F238E27FC236}">
                <a16:creationId xmlns:a16="http://schemas.microsoft.com/office/drawing/2014/main" id="{88935E67-BE8B-F349-83AB-4D8DC5685DDC}"/>
              </a:ext>
            </a:extLst>
          </p:cNvPr>
          <p:cNvSpPr>
            <a:spLocks noGrp="1"/>
          </p:cNvSpPr>
          <p:nvPr>
            <p:ph type="pic" sz="quarter" idx="13"/>
          </p:nvPr>
        </p:nvSpPr>
        <p:spPr>
          <a:xfrm>
            <a:off x="0" y="-4168"/>
            <a:ext cx="9145191" cy="5258012"/>
          </a:xfrm>
        </p:spPr>
        <p:txBody>
          <a:bodyPr>
            <a:normAutofit/>
          </a:bodyPr>
          <a:lstStyle>
            <a:lvl1pPr marL="0" indent="0">
              <a:buNone/>
              <a:defRPr sz="1050">
                <a:solidFill>
                  <a:schemeClr val="tx1"/>
                </a:solidFill>
              </a:defRPr>
            </a:lvl1pPr>
          </a:lstStyle>
          <a:p>
            <a:r>
              <a:rPr lang="en-US"/>
              <a:t>Click icon to add picture</a:t>
            </a:r>
          </a:p>
        </p:txBody>
      </p:sp>
      <p:sp>
        <p:nvSpPr>
          <p:cNvPr id="9" name="Rectangle 8">
            <a:extLst>
              <a:ext uri="{FF2B5EF4-FFF2-40B4-BE49-F238E27FC236}">
                <a16:creationId xmlns:a16="http://schemas.microsoft.com/office/drawing/2014/main" id="{949AD018-EA9E-5F4F-AFA4-ECB5EFBBC4DD}"/>
              </a:ext>
            </a:extLst>
          </p:cNvPr>
          <p:cNvSpPr>
            <a:spLocks noChangeAspect="1"/>
          </p:cNvSpPr>
          <p:nvPr userDrawn="1"/>
        </p:nvSpPr>
        <p:spPr>
          <a:xfrm rot="16200000">
            <a:off x="3608131" y="-278498"/>
            <a:ext cx="1918606" cy="9145191"/>
          </a:xfrm>
          <a:prstGeom prst="rect">
            <a:avLst/>
          </a:prstGeom>
          <a:solidFill>
            <a:srgbClr val="1BAA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84B2C321-0B74-8142-8285-B77EC1A361BD}"/>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EDC66C04-BE01-4247-8F64-1A8861E2E8C1}"/>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Placeholder 4">
            <a:extLst>
              <a:ext uri="{FF2B5EF4-FFF2-40B4-BE49-F238E27FC236}">
                <a16:creationId xmlns:a16="http://schemas.microsoft.com/office/drawing/2014/main" id="{19853FF5-D948-CA45-AFBD-D545A5A90EC4}"/>
              </a:ext>
            </a:extLst>
          </p:cNvPr>
          <p:cNvPicPr>
            <a:picLocks noChangeAspect="1"/>
          </p:cNvPicPr>
          <p:nvPr userDrawn="1"/>
        </p:nvPicPr>
        <p:blipFill>
          <a:blip r:embed="rId2"/>
          <a:srcRect/>
          <a:stretch/>
        </p:blipFill>
        <p:spPr>
          <a:xfrm>
            <a:off x="4351943" y="3106914"/>
            <a:ext cx="447260" cy="426457"/>
          </a:xfrm>
          <a:prstGeom prst="rect">
            <a:avLst/>
          </a:prstGeom>
        </p:spPr>
      </p:pic>
      <p:sp>
        <p:nvSpPr>
          <p:cNvPr id="10" name="Title Placeholder 1">
            <a:extLst>
              <a:ext uri="{FF2B5EF4-FFF2-40B4-BE49-F238E27FC236}">
                <a16:creationId xmlns:a16="http://schemas.microsoft.com/office/drawing/2014/main" id="{7996C5C4-373B-2049-AA53-55337D0B5EF6}"/>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FACILITIES</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3054459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COVID-19">
    <p:spTree>
      <p:nvGrpSpPr>
        <p:cNvPr id="1" name=""/>
        <p:cNvGrpSpPr/>
        <p:nvPr/>
      </p:nvGrpSpPr>
      <p:grpSpPr>
        <a:xfrm>
          <a:off x="0" y="0"/>
          <a:ext cx="0" cy="0"/>
          <a:chOff x="0" y="0"/>
          <a:chExt cx="0" cy="0"/>
        </a:xfrm>
      </p:grpSpPr>
      <p:pic>
        <p:nvPicPr>
          <p:cNvPr id="9" name="Picture 8" descr="A picture containing cake, animal, gear, decorated&#10;&#10;Description automatically generated">
            <a:extLst>
              <a:ext uri="{FF2B5EF4-FFF2-40B4-BE49-F238E27FC236}">
                <a16:creationId xmlns:a16="http://schemas.microsoft.com/office/drawing/2014/main" id="{E39BB382-F5E3-034A-897B-D2F10AD1F2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9742"/>
          <a:stretch/>
        </p:blipFill>
        <p:spPr>
          <a:xfrm>
            <a:off x="-5162" y="1"/>
            <a:ext cx="9145191" cy="4890689"/>
          </a:xfrm>
          <a:prstGeom prst="rect">
            <a:avLst/>
          </a:prstGeom>
        </p:spPr>
      </p:pic>
      <p:sp>
        <p:nvSpPr>
          <p:cNvPr id="10" name="Rectangle 9">
            <a:extLst>
              <a:ext uri="{FF2B5EF4-FFF2-40B4-BE49-F238E27FC236}">
                <a16:creationId xmlns:a16="http://schemas.microsoft.com/office/drawing/2014/main" id="{3E0DB348-E861-A54F-A50B-1DACD47DEB52}"/>
              </a:ext>
            </a:extLst>
          </p:cNvPr>
          <p:cNvSpPr>
            <a:spLocks noChangeAspect="1"/>
          </p:cNvSpPr>
          <p:nvPr userDrawn="1"/>
        </p:nvSpPr>
        <p:spPr>
          <a:xfrm rot="16200000">
            <a:off x="3608132" y="-271586"/>
            <a:ext cx="1918606" cy="9145191"/>
          </a:xfrm>
          <a:prstGeom prst="rect">
            <a:avLst/>
          </a:prstGeom>
          <a:solidFill>
            <a:srgbClr val="FF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sp>
        <p:nvSpPr>
          <p:cNvPr id="12" name="Rectangle 11">
            <a:extLst>
              <a:ext uri="{FF2B5EF4-FFF2-40B4-BE49-F238E27FC236}">
                <a16:creationId xmlns:a16="http://schemas.microsoft.com/office/drawing/2014/main" id="{49DC9C12-1234-504D-9290-DB805FBB4F5B}"/>
              </a:ext>
            </a:extLst>
          </p:cNvPr>
          <p:cNvSpPr/>
          <p:nvPr userDrawn="1"/>
        </p:nvSpPr>
        <p:spPr>
          <a:xfrm>
            <a:off x="-5162" y="3280458"/>
            <a:ext cx="9145191" cy="108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55EC8126-CA32-5340-B652-63BA172521DB}"/>
              </a:ext>
            </a:extLst>
          </p:cNvPr>
          <p:cNvSpPr/>
          <p:nvPr userDrawn="1"/>
        </p:nvSpPr>
        <p:spPr>
          <a:xfrm>
            <a:off x="4141306" y="2901133"/>
            <a:ext cx="868208" cy="8682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6"/>
          </a:p>
        </p:txBody>
      </p:sp>
      <p:pic>
        <p:nvPicPr>
          <p:cNvPr id="14" name="Picture 13" descr="A close up of a logo&#10;&#10;Description automatically generated">
            <a:extLst>
              <a:ext uri="{FF2B5EF4-FFF2-40B4-BE49-F238E27FC236}">
                <a16:creationId xmlns:a16="http://schemas.microsoft.com/office/drawing/2014/main" id="{E3303434-62FD-4343-93A5-6E9CF91F27FA}"/>
              </a:ext>
            </a:extLst>
          </p:cNvPr>
          <p:cNvPicPr>
            <a:picLocks noChangeAspect="1"/>
          </p:cNvPicPr>
          <p:nvPr userDrawn="1"/>
        </p:nvPicPr>
        <p:blipFill>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261000"/>
                    </a14:imgEffect>
                  </a14:imgLayer>
                </a14:imgProps>
              </a:ext>
              <a:ext uri="{28A0092B-C50C-407E-A947-70E740481C1C}">
                <a14:useLocalDpi xmlns:a14="http://schemas.microsoft.com/office/drawing/2010/main"/>
              </a:ext>
            </a:extLst>
          </a:blip>
          <a:stretch>
            <a:fillRect/>
          </a:stretch>
        </p:blipFill>
        <p:spPr>
          <a:xfrm>
            <a:off x="4274246" y="3011853"/>
            <a:ext cx="630174" cy="630174"/>
          </a:xfrm>
          <a:prstGeom prst="rect">
            <a:avLst/>
          </a:prstGeom>
        </p:spPr>
      </p:pic>
      <p:sp>
        <p:nvSpPr>
          <p:cNvPr id="8" name="Title Placeholder 1">
            <a:extLst>
              <a:ext uri="{FF2B5EF4-FFF2-40B4-BE49-F238E27FC236}">
                <a16:creationId xmlns:a16="http://schemas.microsoft.com/office/drawing/2014/main" id="{E76CFD45-39DE-6A4E-B60B-35B3296C9E7A}"/>
              </a:ext>
            </a:extLst>
          </p:cNvPr>
          <p:cNvSpPr>
            <a:spLocks noGrp="1"/>
          </p:cNvSpPr>
          <p:nvPr>
            <p:ph type="title" hasCustomPrompt="1"/>
          </p:nvPr>
        </p:nvSpPr>
        <p:spPr>
          <a:xfrm>
            <a:off x="0" y="4055386"/>
            <a:ext cx="9140030" cy="857250"/>
          </a:xfrm>
          <a:prstGeom prst="rect">
            <a:avLst/>
          </a:prstGeom>
        </p:spPr>
        <p:txBody>
          <a:bodyPr vert="horz" lIns="217728" tIns="108864" rIns="217728" bIns="108864" rtlCol="0" anchor="ctr">
            <a:normAutofit/>
          </a:bodyPr>
          <a:lstStyle>
            <a:lvl1pPr algn="ctr">
              <a:lnSpc>
                <a:spcPct val="80000"/>
              </a:lnSpc>
              <a:defRPr/>
            </a:lvl1pPr>
          </a:lstStyle>
          <a:p>
            <a:pPr algn="ctr">
              <a:lnSpc>
                <a:spcPct val="80000"/>
              </a:lnSpc>
            </a:pPr>
            <a:r>
              <a:rPr lang="en-US" sz="4500" b="1">
                <a:solidFill>
                  <a:schemeClr val="bg1"/>
                </a:solidFill>
                <a:latin typeface="Arial" panose="020B0604020202020204" pitchFamily="34" charset="0"/>
                <a:cs typeface="Arial" panose="020B0604020202020204" pitchFamily="34" charset="0"/>
              </a:rPr>
              <a:t>SC LAUNCH &amp; COVID-19</a:t>
            </a:r>
            <a:br>
              <a:rPr lang="en-US" sz="4500" b="1">
                <a:solidFill>
                  <a:schemeClr val="bg1"/>
                </a:solidFill>
                <a:latin typeface="Arial" panose="020B0604020202020204" pitchFamily="34" charset="0"/>
                <a:cs typeface="Arial" panose="020B0604020202020204" pitchFamily="34" charset="0"/>
              </a:rPr>
            </a:br>
            <a:r>
              <a:rPr lang="en-US" sz="2700" b="0">
                <a:solidFill>
                  <a:schemeClr val="bg1"/>
                </a:solidFill>
                <a:latin typeface="Arial" panose="020B0604020202020204" pitchFamily="34" charset="0"/>
                <a:cs typeface="Arial" panose="020B0604020202020204" pitchFamily="34" charset="0"/>
              </a:rPr>
              <a:t>Secondary Title Here</a:t>
            </a:r>
          </a:p>
        </p:txBody>
      </p:sp>
    </p:spTree>
    <p:extLst>
      <p:ext uri="{BB962C8B-B14F-4D97-AF65-F5344CB8AC3E}">
        <p14:creationId xmlns:p14="http://schemas.microsoft.com/office/powerpoint/2010/main" val="1701649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cial Slide">
    <p:spTree>
      <p:nvGrpSpPr>
        <p:cNvPr id="1" name=""/>
        <p:cNvGrpSpPr/>
        <p:nvPr/>
      </p:nvGrpSpPr>
      <p:grpSpPr>
        <a:xfrm>
          <a:off x="0" y="0"/>
          <a:ext cx="0" cy="0"/>
          <a:chOff x="0" y="0"/>
          <a:chExt cx="0" cy="0"/>
        </a:xfrm>
      </p:grpSpPr>
      <p:pic>
        <p:nvPicPr>
          <p:cNvPr id="7" name="Picture 6" descr="A drawing of a face&#10;&#10;Description automatically generated">
            <a:extLst>
              <a:ext uri="{FF2B5EF4-FFF2-40B4-BE49-F238E27FC236}">
                <a16:creationId xmlns:a16="http://schemas.microsoft.com/office/drawing/2014/main" id="{B862105C-F4B2-2D4E-A956-F2F927BE87DF}"/>
              </a:ext>
            </a:extLst>
          </p:cNvPr>
          <p:cNvPicPr>
            <a:picLocks noChangeAspect="1"/>
          </p:cNvPicPr>
          <p:nvPr userDrawn="1"/>
        </p:nvPicPr>
        <p:blipFill>
          <a:blip r:embed="rId2"/>
          <a:stretch>
            <a:fillRect/>
          </a:stretch>
        </p:blipFill>
        <p:spPr>
          <a:xfrm>
            <a:off x="1473210" y="31098"/>
            <a:ext cx="6057877" cy="2374228"/>
          </a:xfrm>
          <a:prstGeom prst="rect">
            <a:avLst/>
          </a:prstGeom>
        </p:spPr>
      </p:pic>
      <p:pic>
        <p:nvPicPr>
          <p:cNvPr id="8" name="Picture 7" descr="A picture containing graphics, drawing&#10;&#10;Description automatically generated">
            <a:extLst>
              <a:ext uri="{FF2B5EF4-FFF2-40B4-BE49-F238E27FC236}">
                <a16:creationId xmlns:a16="http://schemas.microsoft.com/office/drawing/2014/main" id="{D5F24B4B-C97A-1C4D-957A-6ADAB4DDD9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288" t="-5288" r="-5288" b="-5288"/>
          <a:stretch/>
        </p:blipFill>
        <p:spPr>
          <a:xfrm>
            <a:off x="4811870" y="4196092"/>
            <a:ext cx="443394" cy="44339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A3EA8F7-7401-C549-A295-079D59A864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52073" y="2509058"/>
            <a:ext cx="399072" cy="399072"/>
          </a:xfrm>
          <a:prstGeom prst="rect">
            <a:avLst/>
          </a:prstGeom>
        </p:spPr>
      </p:pic>
      <p:sp>
        <p:nvSpPr>
          <p:cNvPr id="11" name="TextBox 10">
            <a:extLst>
              <a:ext uri="{FF2B5EF4-FFF2-40B4-BE49-F238E27FC236}">
                <a16:creationId xmlns:a16="http://schemas.microsoft.com/office/drawing/2014/main" id="{3C70F93E-80AA-0844-8125-A1BCCD9B2BAB}"/>
              </a:ext>
            </a:extLst>
          </p:cNvPr>
          <p:cNvSpPr txBox="1"/>
          <p:nvPr userDrawn="1"/>
        </p:nvSpPr>
        <p:spPr>
          <a:xfrm>
            <a:off x="2299645" y="2244837"/>
            <a:ext cx="1600200" cy="1741517"/>
          </a:xfrm>
          <a:prstGeom prst="rect">
            <a:avLst/>
          </a:prstGeom>
          <a:noFill/>
        </p:spPr>
        <p:txBody>
          <a:bodyPr wrap="square" rtlCol="0">
            <a:noAutofit/>
          </a:bodyPr>
          <a:lstStyle/>
          <a:p>
            <a:pPr>
              <a:lnSpc>
                <a:spcPct val="250000"/>
              </a:lnSpc>
              <a:spcAft>
                <a:spcPts val="900"/>
              </a:spcAft>
            </a:pPr>
            <a:r>
              <a:rPr lang="en-US" sz="1800" err="1">
                <a:latin typeface="Roboto" panose="02000000000000000000" pitchFamily="2" charset="0"/>
                <a:ea typeface="Roboto" panose="02000000000000000000" pitchFamily="2" charset="0"/>
                <a:cs typeface="Roboto Light"/>
              </a:rPr>
              <a:t>SCRA.org</a:t>
            </a:r>
            <a:endParaRPr lang="en-US" sz="1800">
              <a:latin typeface="Roboto" panose="02000000000000000000" pitchFamily="2" charset="0"/>
              <a:ea typeface="Roboto" panose="02000000000000000000" pitchFamily="2" charset="0"/>
              <a:cs typeface="Roboto Light"/>
            </a:endParaRPr>
          </a:p>
          <a:p>
            <a:pPr>
              <a:lnSpc>
                <a:spcPct val="250000"/>
              </a:lnSpc>
              <a:spcAft>
                <a:spcPts val="900"/>
              </a:spcAft>
            </a:pPr>
            <a:r>
              <a:rPr lang="en-US" sz="1800" err="1">
                <a:latin typeface="Roboto" panose="02000000000000000000" pitchFamily="2" charset="0"/>
                <a:ea typeface="Roboto" panose="02000000000000000000" pitchFamily="2" charset="0"/>
                <a:cs typeface="Roboto Light"/>
              </a:rPr>
              <a:t>info@scra.org</a:t>
            </a:r>
            <a:endParaRPr lang="en-US" sz="1800">
              <a:latin typeface="Roboto" panose="02000000000000000000" pitchFamily="2" charset="0"/>
              <a:ea typeface="Roboto" panose="02000000000000000000" pitchFamily="2" charset="0"/>
              <a:cs typeface="Roboto Light"/>
            </a:endParaRPr>
          </a:p>
        </p:txBody>
      </p:sp>
      <p:sp>
        <p:nvSpPr>
          <p:cNvPr id="15" name="AutoShape 2" descr="Image result for website icon">
            <a:extLst>
              <a:ext uri="{FF2B5EF4-FFF2-40B4-BE49-F238E27FC236}">
                <a16:creationId xmlns:a16="http://schemas.microsoft.com/office/drawing/2014/main" id="{3B8F6103-928F-5041-835D-EFE9A2AE1DE3}"/>
              </a:ext>
            </a:extLst>
          </p:cNvPr>
          <p:cNvSpPr>
            <a:spLocks noChangeAspect="1" noChangeArrowheads="1"/>
          </p:cNvSpPr>
          <p:nvPr userDrawn="1"/>
        </p:nvSpPr>
        <p:spPr bwMode="auto">
          <a:xfrm>
            <a:off x="-113705" y="60126"/>
            <a:ext cx="114300" cy="114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endParaRPr lang="en-US" sz="806"/>
          </a:p>
        </p:txBody>
      </p:sp>
      <p:sp>
        <p:nvSpPr>
          <p:cNvPr id="17" name="TextBox 16">
            <a:extLst>
              <a:ext uri="{FF2B5EF4-FFF2-40B4-BE49-F238E27FC236}">
                <a16:creationId xmlns:a16="http://schemas.microsoft.com/office/drawing/2014/main" id="{5F6D639A-E50B-7446-9D1A-D82EA35F51D3}"/>
              </a:ext>
            </a:extLst>
          </p:cNvPr>
          <p:cNvSpPr txBox="1"/>
          <p:nvPr userDrawn="1"/>
        </p:nvSpPr>
        <p:spPr>
          <a:xfrm>
            <a:off x="5292784" y="2317041"/>
            <a:ext cx="3051116" cy="2304477"/>
          </a:xfrm>
          <a:prstGeom prst="rect">
            <a:avLst/>
          </a:prstGeom>
          <a:noFill/>
        </p:spPr>
        <p:txBody>
          <a:bodyPr wrap="square" rtlCol="0">
            <a:spAutoFit/>
          </a:bodyPr>
          <a:lstStyle/>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@SCRA</a:t>
            </a:r>
          </a:p>
          <a:p>
            <a:pPr>
              <a:lnSpc>
                <a:spcPct val="250000"/>
              </a:lnSpc>
            </a:pPr>
            <a:r>
              <a:rPr lang="en-US" sz="1500">
                <a:latin typeface="Roboto Light"/>
                <a:cs typeface="Roboto Light"/>
              </a:rPr>
              <a:t>@</a:t>
            </a:r>
            <a:r>
              <a:rPr lang="en-US" sz="1500" err="1">
                <a:latin typeface="Roboto Light"/>
                <a:cs typeface="Roboto Light"/>
              </a:rPr>
              <a:t>SCRAInnovation</a:t>
            </a:r>
            <a:endParaRPr lang="en-US" sz="1500">
              <a:latin typeface="Roboto Light"/>
              <a:cs typeface="Roboto Light"/>
            </a:endParaRPr>
          </a:p>
          <a:p>
            <a:pPr>
              <a:lnSpc>
                <a:spcPct val="250000"/>
              </a:lnSpc>
            </a:pPr>
            <a:r>
              <a:rPr lang="en-US" sz="1500">
                <a:latin typeface="Roboto Light"/>
                <a:cs typeface="Roboto Light"/>
              </a:rPr>
              <a:t>@</a:t>
            </a:r>
            <a:r>
              <a:rPr lang="en-US" sz="1500" err="1">
                <a:latin typeface="Roboto Light"/>
                <a:cs typeface="Roboto Light"/>
              </a:rPr>
              <a:t>southcarolinaresearchauthority</a:t>
            </a:r>
            <a:endParaRPr lang="en-US" sz="1500">
              <a:latin typeface="Roboto Light"/>
              <a:cs typeface="Roboto Light"/>
            </a:endParaRPr>
          </a:p>
        </p:txBody>
      </p:sp>
      <p:pic>
        <p:nvPicPr>
          <p:cNvPr id="18" name="Picture 17" descr="A picture containing plant&#10;&#10;Description automatically generated">
            <a:extLst>
              <a:ext uri="{FF2B5EF4-FFF2-40B4-BE49-F238E27FC236}">
                <a16:creationId xmlns:a16="http://schemas.microsoft.com/office/drawing/2014/main" id="{0E1B4D72-C337-A542-A8F5-44CA36AFC7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225" b="-3225"/>
          <a:stretch/>
        </p:blipFill>
        <p:spPr>
          <a:xfrm>
            <a:off x="4901257" y="3724043"/>
            <a:ext cx="354008" cy="376847"/>
          </a:xfrm>
          <a:prstGeom prst="rect">
            <a:avLst/>
          </a:prstGeom>
        </p:spPr>
      </p:pic>
      <p:pic>
        <p:nvPicPr>
          <p:cNvPr id="19" name="Picture 18" descr="A picture containing graphics, drawing&#10;&#10;Description automatically generated">
            <a:extLst>
              <a:ext uri="{FF2B5EF4-FFF2-40B4-BE49-F238E27FC236}">
                <a16:creationId xmlns:a16="http://schemas.microsoft.com/office/drawing/2014/main" id="{F1A9E5A8-B1B0-9542-A391-BFCDE7A5162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 t="-1" r="-1" b="-1"/>
          <a:stretch/>
        </p:blipFill>
        <p:spPr>
          <a:xfrm>
            <a:off x="4873042" y="3115596"/>
            <a:ext cx="400982" cy="400982"/>
          </a:xfrm>
          <a:prstGeom prst="rect">
            <a:avLst/>
          </a:prstGeom>
        </p:spPr>
      </p:pic>
      <p:sp>
        <p:nvSpPr>
          <p:cNvPr id="20" name="Rectangle 19">
            <a:extLst>
              <a:ext uri="{FF2B5EF4-FFF2-40B4-BE49-F238E27FC236}">
                <a16:creationId xmlns:a16="http://schemas.microsoft.com/office/drawing/2014/main" id="{69491344-225D-ED44-BA14-219B6E3833F4}"/>
              </a:ext>
            </a:extLst>
          </p:cNvPr>
          <p:cNvSpPr/>
          <p:nvPr userDrawn="1"/>
        </p:nvSpPr>
        <p:spPr>
          <a:xfrm>
            <a:off x="1575690" y="4191658"/>
            <a:ext cx="2510624" cy="415498"/>
          </a:xfrm>
          <a:prstGeom prst="rect">
            <a:avLst/>
          </a:prstGeom>
        </p:spPr>
        <p:txBody>
          <a:bodyPr wrap="none">
            <a:spAutoFit/>
          </a:bodyPr>
          <a:lstStyle/>
          <a:p>
            <a:pPr algn="ctr" fontAlgn="base"/>
            <a:r>
              <a:rPr lang="en-US" sz="2100">
                <a:latin typeface="Calibri" panose="020F0502020204030204" pitchFamily="34" charset="0"/>
                <a:cs typeface="Calibri" panose="020F0502020204030204" pitchFamily="34" charset="0"/>
              </a:rPr>
              <a:t>#</a:t>
            </a:r>
            <a:r>
              <a:rPr lang="en-US" sz="2100" err="1">
                <a:latin typeface="Calibri" panose="020F0502020204030204" pitchFamily="34" charset="0"/>
                <a:cs typeface="Calibri" panose="020F0502020204030204" pitchFamily="34" charset="0"/>
              </a:rPr>
              <a:t>fuelingSCinnovation</a:t>
            </a:r>
            <a:endParaRPr lang="en-US" sz="2100">
              <a:latin typeface="Calibri" panose="020F0502020204030204" pitchFamily="34" charset="0"/>
              <a:cs typeface="Calibri" panose="020F0502020204030204" pitchFamily="34" charset="0"/>
            </a:endParaRPr>
          </a:p>
        </p:txBody>
      </p:sp>
      <p:pic>
        <p:nvPicPr>
          <p:cNvPr id="21" name="Picture 20" descr="A sign on a pole&#10;&#10;Description automatically generated">
            <a:extLst>
              <a:ext uri="{FF2B5EF4-FFF2-40B4-BE49-F238E27FC236}">
                <a16:creationId xmlns:a16="http://schemas.microsoft.com/office/drawing/2014/main" id="{80AAF775-C27B-9D49-B8F7-83DFEC69B20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82346" y="3268485"/>
            <a:ext cx="487697" cy="456197"/>
          </a:xfrm>
          <a:prstGeom prst="rect">
            <a:avLst/>
          </a:prstGeom>
        </p:spPr>
      </p:pic>
      <p:pic>
        <p:nvPicPr>
          <p:cNvPr id="22" name="Picture 21" descr="A close up of a sign&#10;&#10;Description automatically generated">
            <a:extLst>
              <a:ext uri="{FF2B5EF4-FFF2-40B4-BE49-F238E27FC236}">
                <a16:creationId xmlns:a16="http://schemas.microsoft.com/office/drawing/2014/main" id="{E2B1197B-40B9-6543-A529-BEB35EBF03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82346" y="2479728"/>
            <a:ext cx="487697" cy="487697"/>
          </a:xfrm>
          <a:prstGeom prst="rect">
            <a:avLst/>
          </a:prstGeom>
        </p:spPr>
      </p:pic>
    </p:spTree>
    <p:extLst>
      <p:ext uri="{BB962C8B-B14F-4D97-AF65-F5344CB8AC3E}">
        <p14:creationId xmlns:p14="http://schemas.microsoft.com/office/powerpoint/2010/main" val="1819269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1800" baseline="0">
                <a:solidFill>
                  <a:srgbClr val="797979"/>
                </a:solidFill>
                <a:latin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93E0D4E4-BCCD-3D47-A574-B09EA1F437FE}"/>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0" name="Picture 9">
            <a:extLst>
              <a:ext uri="{FF2B5EF4-FFF2-40B4-BE49-F238E27FC236}">
                <a16:creationId xmlns:a16="http://schemas.microsoft.com/office/drawing/2014/main" id="{F05FDD9B-B462-A24D-9832-8C4EA580C8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450565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rgbClr val="797979"/>
                </a:solidFill>
                <a:latin typeface="Calibri" panose="020F0502020204030204" pitchFamily="34" charset="0"/>
                <a:cs typeface="Calibri" panose="020F0502020204030204" pitchFamily="34" charset="0"/>
              </a:defRPr>
            </a:lvl1pPr>
            <a:lvl2pPr>
              <a:defRPr baseline="0">
                <a:solidFill>
                  <a:srgbClr val="797979"/>
                </a:solidFill>
                <a:latin typeface="Calibri" panose="020F0502020204030204" pitchFamily="34" charset="0"/>
                <a:cs typeface="Calibri" panose="020F0502020204030204" pitchFamily="34" charset="0"/>
              </a:defRPr>
            </a:lvl2pPr>
            <a:lvl3pPr>
              <a:defRPr baseline="0">
                <a:solidFill>
                  <a:srgbClr val="797979"/>
                </a:solidFill>
                <a:latin typeface="Calibri" panose="020F0502020204030204" pitchFamily="34" charset="0"/>
                <a:cs typeface="Calibri" panose="020F0502020204030204" pitchFamily="34" charset="0"/>
              </a:defRPr>
            </a:lvl3pPr>
            <a:lvl4pPr>
              <a:defRPr baseline="0">
                <a:solidFill>
                  <a:srgbClr val="797979"/>
                </a:solidFill>
                <a:latin typeface="Calibri" panose="020F0502020204030204" pitchFamily="34" charset="0"/>
                <a:cs typeface="Calibri" panose="020F0502020204030204" pitchFamily="34" charset="0"/>
              </a:defRPr>
            </a:lvl4pPr>
            <a:lvl5pPr>
              <a:defRPr baseline="0">
                <a:solidFill>
                  <a:srgbClr val="797979"/>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467E9FA-E6BA-2846-AE11-9D1E81525756}"/>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59E47BF0-C4E4-8B4D-AB52-DDB06BBC43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2198093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5" name="Oval 4"/>
          <p:cNvSpPr/>
          <p:nvPr/>
        </p:nvSpPr>
        <p:spPr>
          <a:xfrm>
            <a:off x="4695825"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6" name="Oval 5"/>
          <p:cNvSpPr/>
          <p:nvPr/>
        </p:nvSpPr>
        <p:spPr>
          <a:xfrm>
            <a:off x="4297364" y="2943225"/>
            <a:ext cx="84137"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7" name="Footer Placeholder 2"/>
          <p:cNvSpPr txBox="1">
            <a:spLocks/>
          </p:cNvSpPr>
          <p:nvPr/>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50"/>
          </a:p>
        </p:txBody>
      </p:sp>
      <p:sp>
        <p:nvSpPr>
          <p:cNvPr id="2" name="Title 1"/>
          <p:cNvSpPr>
            <a:spLocks noGrp="1"/>
          </p:cNvSpPr>
          <p:nvPr>
            <p:ph type="title"/>
          </p:nvPr>
        </p:nvSpPr>
        <p:spPr>
          <a:xfrm>
            <a:off x="722313" y="1028701"/>
            <a:ext cx="7772400" cy="1878806"/>
          </a:xfrm>
        </p:spPr>
        <p:txBody>
          <a:bodyPr/>
          <a:lstStyle>
            <a:lvl1pPr algn="ctr" defTabSz="685800" rtl="0" eaLnBrk="1" latinLnBrk="0" hangingPunct="1">
              <a:lnSpc>
                <a:spcPct val="100000"/>
              </a:lnSpc>
              <a:spcBef>
                <a:spcPct val="0"/>
              </a:spcBef>
              <a:buNone/>
              <a:defRPr lang="en-US" sz="3600" kern="1200" dirty="0" smtClean="0">
                <a:solidFill>
                  <a:srgbClr val="002454"/>
                </a:solidFill>
                <a:effectLst/>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3051573"/>
            <a:ext cx="7772400" cy="848915"/>
          </a:xfrm>
        </p:spPr>
        <p:txBody>
          <a:bodyPr/>
          <a:lstStyle>
            <a:lvl1pPr marL="0" indent="0" algn="ctr">
              <a:buNone/>
              <a:defRPr sz="1500">
                <a:solidFill>
                  <a:schemeClr val="tx1">
                    <a:tint val="75000"/>
                  </a:schemeClr>
                </a:solidFill>
                <a:latin typeface="Calibri" panose="020F0502020204030204" pitchFamily="34" charset="0"/>
                <a:cs typeface="Calibri" panose="020F0502020204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9" name="Footer Placeholder 2">
            <a:extLst>
              <a:ext uri="{FF2B5EF4-FFF2-40B4-BE49-F238E27FC236}">
                <a16:creationId xmlns:a16="http://schemas.microsoft.com/office/drawing/2014/main" id="{E395E701-E378-BA43-B3FC-6C35294BB207}"/>
              </a:ext>
            </a:extLst>
          </p:cNvPr>
          <p:cNvSpPr txBox="1">
            <a:spLocks/>
          </p:cNvSpPr>
          <p:nvPr userDrawn="1"/>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50"/>
          </a:p>
        </p:txBody>
      </p:sp>
      <p:sp>
        <p:nvSpPr>
          <p:cNvPr id="10" name="Rectangle 9">
            <a:extLst>
              <a:ext uri="{FF2B5EF4-FFF2-40B4-BE49-F238E27FC236}">
                <a16:creationId xmlns:a16="http://schemas.microsoft.com/office/drawing/2014/main" id="{C820AB9A-B9AE-6543-8277-12C3BBA5A4B9}"/>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2" name="Picture 11">
            <a:extLst>
              <a:ext uri="{FF2B5EF4-FFF2-40B4-BE49-F238E27FC236}">
                <a16:creationId xmlns:a16="http://schemas.microsoft.com/office/drawing/2014/main" id="{917DA297-1F3C-3A44-B7A4-530E65012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190750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1800">
                <a:latin typeface="Calibri" panose="020F0502020204030204" pitchFamily="34" charset="0"/>
                <a:cs typeface="Calibri" panose="020F0502020204030204" pitchFamily="34" charset="0"/>
              </a:defRPr>
            </a:lvl1pPr>
            <a:lvl2pPr>
              <a:defRPr sz="1200">
                <a:latin typeface="Calibri" panose="020F0502020204030204" pitchFamily="34" charset="0"/>
                <a:cs typeface="Calibri" panose="020F0502020204030204" pitchFamily="34" charset="0"/>
              </a:defRPr>
            </a:lvl2pPr>
            <a:lvl3pPr>
              <a:defRPr sz="1200">
                <a:latin typeface="Calibri" panose="020F0502020204030204" pitchFamily="34" charset="0"/>
                <a:cs typeface="Calibri" panose="020F0502020204030204" pitchFamily="34" charset="0"/>
              </a:defRPr>
            </a:lvl3pPr>
            <a:lvl4pPr>
              <a:defRPr sz="1200">
                <a:latin typeface="Calibri" panose="020F0502020204030204" pitchFamily="34" charset="0"/>
                <a:cs typeface="Calibri" panose="020F0502020204030204" pitchFamily="34" charset="0"/>
              </a:defRPr>
            </a:lvl4pPr>
            <a:lvl5pPr>
              <a:defRPr sz="1200">
                <a:latin typeface="Calibri" panose="020F0502020204030204" pitchFamily="34" charset="0"/>
                <a:cs typeface="Calibri" panose="020F050202020403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65760" y="1200150"/>
            <a:ext cx="4041648" cy="3394710"/>
          </a:xfrm>
        </p:spPr>
        <p:txBody>
          <a:bodyPr/>
          <a:lstStyle>
            <a:lvl1pPr>
              <a:defRPr>
                <a:solidFill>
                  <a:srgbClr val="767769"/>
                </a:solidFill>
                <a:latin typeface="Calibri" panose="020F0502020204030204" pitchFamily="34" charset="0"/>
                <a:cs typeface="Calibri" panose="020F0502020204030204" pitchFamily="34" charset="0"/>
              </a:defRPr>
            </a:lvl1pPr>
            <a:lvl2pPr>
              <a:defRPr>
                <a:solidFill>
                  <a:srgbClr val="767769"/>
                </a:solidFill>
                <a:latin typeface="Calibri" panose="020F0502020204030204" pitchFamily="34" charset="0"/>
                <a:cs typeface="Calibri" panose="020F0502020204030204" pitchFamily="34" charset="0"/>
              </a:defRPr>
            </a:lvl2pPr>
            <a:lvl3pPr>
              <a:defRPr>
                <a:solidFill>
                  <a:srgbClr val="767769"/>
                </a:solidFill>
                <a:latin typeface="Calibri" panose="020F0502020204030204" pitchFamily="34" charset="0"/>
                <a:cs typeface="Calibri" panose="020F0502020204030204" pitchFamily="34" charset="0"/>
              </a:defRPr>
            </a:lvl3pPr>
            <a:lvl4pPr>
              <a:defRPr>
                <a:solidFill>
                  <a:srgbClr val="767769"/>
                </a:solidFill>
                <a:latin typeface="Calibri" panose="020F0502020204030204" pitchFamily="34" charset="0"/>
                <a:cs typeface="Calibri" panose="020F0502020204030204" pitchFamily="34" charset="0"/>
              </a:defRPr>
            </a:lvl4pPr>
            <a:lvl5pPr>
              <a:defRPr>
                <a:solidFill>
                  <a:srgbClr val="767769"/>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A6A003-28EC-A04F-A1F3-40AF22F010C6}"/>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E1D72906-6D27-6B4E-A1BA-85465E104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35839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effectLst/>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10"/>
          <p:cNvSpPr>
            <a:spLocks noGrp="1"/>
          </p:cNvSpPr>
          <p:nvPr>
            <p:ph sz="quarter" idx="13"/>
          </p:nvPr>
        </p:nvSpPr>
        <p:spPr>
          <a:xfrm>
            <a:off x="457200" y="1659636"/>
            <a:ext cx="4041648" cy="2935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72584" y="1659637"/>
            <a:ext cx="4041648" cy="2934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1A929A-2174-7744-849B-F9F607861897}"/>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9" name="Picture 8">
            <a:extLst>
              <a:ext uri="{FF2B5EF4-FFF2-40B4-BE49-F238E27FC236}">
                <a16:creationId xmlns:a16="http://schemas.microsoft.com/office/drawing/2014/main" id="{1B142DF1-767F-5146-910B-E17CAB65C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4258306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5369-1305-BC4D-AABD-9B80C1E2597B}"/>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4" name="Picture 3">
            <a:extLst>
              <a:ext uri="{FF2B5EF4-FFF2-40B4-BE49-F238E27FC236}">
                <a16:creationId xmlns:a16="http://schemas.microsoft.com/office/drawing/2014/main" id="{5273444E-87D0-5A40-AFEC-9F78F3A9E5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890808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a:prstGeom prst="rect">
            <a:avLst/>
          </a:prstGeom>
        </p:spPr>
        <p:txBody>
          <a:bodyPr/>
          <a:lstStyle>
            <a:lvl1pPr algn="ctr">
              <a:lnSpc>
                <a:spcPct val="100000"/>
              </a:lnSpc>
              <a:defRPr sz="2100" b="0" baseline="0">
                <a:solidFill>
                  <a:srgbClr val="002454"/>
                </a:solidFill>
                <a:effectLst/>
              </a:defRPr>
            </a:lvl1pPr>
          </a:lstStyle>
          <a:p>
            <a:r>
              <a:rPr lang="en-US"/>
              <a:t>Click to edit Master title style</a:t>
            </a:r>
          </a:p>
        </p:txBody>
      </p:sp>
      <p:sp>
        <p:nvSpPr>
          <p:cNvPr id="3" name="Content Placeholder 2"/>
          <p:cNvSpPr>
            <a:spLocks noGrp="1"/>
          </p:cNvSpPr>
          <p:nvPr>
            <p:ph idx="1"/>
          </p:nvPr>
        </p:nvSpPr>
        <p:spPr>
          <a:xfrm>
            <a:off x="719138" y="204789"/>
            <a:ext cx="4995863" cy="4389835"/>
          </a:xfrm>
        </p:spPr>
        <p:txBody>
          <a:bodyPr/>
          <a:lstStyle>
            <a:lvl1pPr>
              <a:defRPr sz="2400" baseline="0">
                <a:solidFill>
                  <a:srgbClr val="002454"/>
                </a:solidFill>
              </a:defRPr>
            </a:lvl1pPr>
            <a:lvl2pPr>
              <a:defRPr sz="2100" baseline="0">
                <a:solidFill>
                  <a:srgbClr val="767769"/>
                </a:solidFill>
              </a:defRPr>
            </a:lvl2pPr>
            <a:lvl3pPr>
              <a:defRPr sz="1800" baseline="0">
                <a:solidFill>
                  <a:srgbClr val="767769"/>
                </a:solidFill>
              </a:defRPr>
            </a:lvl3pPr>
            <a:lvl4pPr>
              <a:defRPr sz="1500" baseline="0">
                <a:solidFill>
                  <a:srgbClr val="767769"/>
                </a:solidFill>
              </a:defRPr>
            </a:lvl4pPr>
            <a:lvl5pPr>
              <a:defRPr sz="1500" baseline="0">
                <a:solidFill>
                  <a:srgbClr val="767769"/>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200" baseline="0">
                <a:solidFill>
                  <a:srgbClr val="767769"/>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4">
            <a:extLst>
              <a:ext uri="{FF2B5EF4-FFF2-40B4-BE49-F238E27FC236}">
                <a16:creationId xmlns:a16="http://schemas.microsoft.com/office/drawing/2014/main" id="{6C724840-FD5F-0943-85A5-F0DB2BBA89E4}"/>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A29C8938-EB46-EE48-B4EC-83DADDE84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1041714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171450"/>
            <a:ext cx="5711824" cy="671513"/>
          </a:xfrm>
          <a:prstGeom prst="rect">
            <a:avLst/>
          </a:prstGeom>
        </p:spPr>
        <p:txBody>
          <a:bodyPr/>
          <a:lstStyle>
            <a:lvl1pPr algn="ctr">
              <a:lnSpc>
                <a:spcPct val="100000"/>
              </a:lnSpc>
              <a:defRPr sz="2100" b="0" baseline="0">
                <a:solidFill>
                  <a:srgbClr val="002454"/>
                </a:solidFill>
              </a:defRPr>
            </a:lvl1pPr>
          </a:lstStyle>
          <a:p>
            <a:r>
              <a:rPr lang="en-US"/>
              <a:t>Click to edit Master title style</a:t>
            </a:r>
          </a:p>
        </p:txBody>
      </p:sp>
      <p:sp>
        <p:nvSpPr>
          <p:cNvPr id="3" name="Picture Placeholder 2"/>
          <p:cNvSpPr>
            <a:spLocks noGrp="1"/>
          </p:cNvSpPr>
          <p:nvPr>
            <p:ph type="pic" idx="1"/>
          </p:nvPr>
        </p:nvSpPr>
        <p:spPr>
          <a:xfrm>
            <a:off x="1508127" y="857250"/>
            <a:ext cx="6054724" cy="3405783"/>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2400" baseline="0">
                <a:solidFill>
                  <a:srgbClr val="767769"/>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679577" y="4357688"/>
            <a:ext cx="5711824" cy="377829"/>
          </a:xfrm>
        </p:spPr>
        <p:txBody>
          <a:bodyPr>
            <a:normAutofit/>
          </a:bodyPr>
          <a:lstStyle>
            <a:lvl1pPr marL="0" indent="0" algn="ctr">
              <a:buNone/>
              <a:defRPr sz="120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4">
            <a:extLst>
              <a:ext uri="{FF2B5EF4-FFF2-40B4-BE49-F238E27FC236}">
                <a16:creationId xmlns:a16="http://schemas.microsoft.com/office/drawing/2014/main" id="{28EB68BD-0A57-EA42-8556-0742AA0CC98A}"/>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65D91467-D61A-B440-90D1-CF98F67B8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2374123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
            <a:ext cx="8229600" cy="828675"/>
          </a:xfrm>
          <a:prstGeom prst="rect">
            <a:avLst/>
          </a:prstGeom>
        </p:spPr>
        <p:txBody>
          <a:bodyPr/>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B4633D1-9129-C741-9D4A-6B9E979DEEA1}"/>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B92A0FB8-D94B-4A4E-87EE-9BA15181B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3115289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FDEE587-1CE5-2E4D-B614-D42D1A9604ED}"/>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73BB5616-6DC2-ED4D-89E0-947B96D0A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4510632"/>
            <a:ext cx="2286000" cy="632869"/>
          </a:xfrm>
          <a:prstGeom prst="rect">
            <a:avLst/>
          </a:prstGeom>
        </p:spPr>
      </p:pic>
    </p:spTree>
    <p:extLst>
      <p:ext uri="{BB962C8B-B14F-4D97-AF65-F5344CB8AC3E}">
        <p14:creationId xmlns:p14="http://schemas.microsoft.com/office/powerpoint/2010/main" val="517652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4FDE70-A2F9-BA48-BB32-D28337F55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90881"/>
            <a:ext cx="9144000" cy="4572000"/>
          </a:xfrm>
          <a:prstGeom prst="rect">
            <a:avLst/>
          </a:prstGeom>
        </p:spPr>
      </p:pic>
      <p:sp>
        <p:nvSpPr>
          <p:cNvPr id="3" name="Rectangle 2">
            <a:extLst>
              <a:ext uri="{FF2B5EF4-FFF2-40B4-BE49-F238E27FC236}">
                <a16:creationId xmlns:a16="http://schemas.microsoft.com/office/drawing/2014/main" id="{DD9FF010-BBA7-3143-97A6-1CEA1BE985CC}"/>
              </a:ext>
            </a:extLst>
          </p:cNvPr>
          <p:cNvSpPr/>
          <p:nvPr userDrawn="1"/>
        </p:nvSpPr>
        <p:spPr>
          <a:xfrm>
            <a:off x="0" y="2867569"/>
            <a:ext cx="9144000" cy="1940948"/>
          </a:xfrm>
          <a:prstGeom prst="rect">
            <a:avLst/>
          </a:prstGeom>
          <a:solidFill>
            <a:srgbClr val="6C78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solidFill>
                <a:srgbClr val="C6CDC7"/>
              </a:solidFill>
            </a:endParaRPr>
          </a:p>
        </p:txBody>
      </p:sp>
      <p:sp>
        <p:nvSpPr>
          <p:cNvPr id="4" name="TextBox 3">
            <a:extLst>
              <a:ext uri="{FF2B5EF4-FFF2-40B4-BE49-F238E27FC236}">
                <a16:creationId xmlns:a16="http://schemas.microsoft.com/office/drawing/2014/main" id="{BF2D5A03-9281-7642-B358-72352BE35CDD}"/>
              </a:ext>
            </a:extLst>
          </p:cNvPr>
          <p:cNvSpPr txBox="1"/>
          <p:nvPr userDrawn="1"/>
        </p:nvSpPr>
        <p:spPr>
          <a:xfrm>
            <a:off x="6098214" y="2914651"/>
            <a:ext cx="2458720" cy="2205732"/>
          </a:xfrm>
          <a:prstGeom prst="rect">
            <a:avLst/>
          </a:prstGeom>
          <a:noFill/>
        </p:spPr>
        <p:txBody>
          <a:bodyPr wrap="square" rtlCol="0">
            <a:spAutoFit/>
          </a:bodyPr>
          <a:lstStyle/>
          <a:p>
            <a:pPr marL="0" indent="0" algn="l" rtl="0" eaLnBrk="1" fontAlgn="base" hangingPunct="1">
              <a:lnSpc>
                <a:spcPct val="100000"/>
              </a:lnSpc>
              <a:spcBef>
                <a:spcPts val="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Website: </a:t>
            </a:r>
          </a:p>
          <a:p>
            <a:pPr marL="0" indent="0" algn="l" rtl="0" eaLnBrk="1" fontAlgn="base" hangingPunct="1">
              <a:lnSpc>
                <a:spcPct val="100000"/>
              </a:lnSpc>
              <a:spcBef>
                <a:spcPts val="0"/>
              </a:spcBef>
              <a:spcAft>
                <a:spcPts val="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scorh.net</a:t>
            </a:r>
          </a:p>
          <a:p>
            <a:pPr marL="0" indent="0" algn="l" rtl="0" eaLnBrk="1" fontAlgn="base" hangingPunct="1">
              <a:lnSpc>
                <a:spcPct val="100000"/>
              </a:lnSpc>
              <a:spcBef>
                <a:spcPts val="45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Address: </a:t>
            </a:r>
          </a:p>
          <a:p>
            <a:pPr marL="0" indent="0" algn="l" rtl="0" eaLnBrk="1" fontAlgn="base" hangingPunct="1">
              <a:lnSpc>
                <a:spcPct val="100000"/>
              </a:lnSpc>
              <a:spcBef>
                <a:spcPts val="0"/>
              </a:spcBef>
              <a:spcAft>
                <a:spcPts val="45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107 Saluda Pointe Drive</a:t>
            </a:r>
            <a:r>
              <a:rPr lang="en-US" sz="1200" b="0" kern="1200" baseline="0">
                <a:solidFill>
                  <a:schemeClr val="bg1"/>
                </a:solidFill>
                <a:effectLst/>
                <a:latin typeface="Palatino Linotype" panose="02040502050505030304" pitchFamily="18" charset="0"/>
                <a:ea typeface="MS PGothic" panose="020B0600070205080204" pitchFamily="34" charset="-128"/>
                <a:cs typeface="+mn-cs"/>
              </a:rPr>
              <a:t> </a:t>
            </a:r>
            <a:r>
              <a:rPr lang="en-US" sz="1200" b="0" kern="700" baseline="0">
                <a:solidFill>
                  <a:schemeClr val="bg1"/>
                </a:solidFill>
                <a:effectLst/>
                <a:latin typeface="Calibri" panose="020F0502020204030204" pitchFamily="34" charset="0"/>
                <a:ea typeface="MS PGothic" panose="020B0600070205080204" pitchFamily="34" charset="-128"/>
                <a:cs typeface="+mn-cs"/>
              </a:rPr>
              <a:t>Lexington, SC 29072</a:t>
            </a:r>
          </a:p>
          <a:p>
            <a:pPr marL="0" indent="0" algn="l" rtl="0" eaLnBrk="1" fontAlgn="base" hangingPunct="1">
              <a:lnSpc>
                <a:spcPct val="100000"/>
              </a:lnSpc>
              <a:spcBef>
                <a:spcPts val="0"/>
              </a:spcBef>
              <a:spcAft>
                <a:spcPts val="0"/>
              </a:spcAft>
            </a:pPr>
            <a:r>
              <a:rPr lang="en-US" sz="1200" b="1" kern="700" baseline="0">
                <a:solidFill>
                  <a:schemeClr val="bg1"/>
                </a:solidFill>
                <a:effectLst/>
                <a:latin typeface="Calibri" panose="020F0502020204030204" pitchFamily="34" charset="0"/>
                <a:ea typeface="MS PGothic" panose="020B0600070205080204" pitchFamily="34" charset="-128"/>
                <a:cs typeface="+mn-cs"/>
              </a:rPr>
              <a:t>Phone: </a:t>
            </a:r>
          </a:p>
          <a:p>
            <a:pPr marL="0" indent="0" algn="l" rtl="0" eaLnBrk="1" fontAlgn="base" hangingPunct="1">
              <a:lnSpc>
                <a:spcPct val="100000"/>
              </a:lnSpc>
              <a:spcBef>
                <a:spcPts val="0"/>
              </a:spcBef>
              <a:spcAft>
                <a:spcPts val="0"/>
              </a:spcAft>
            </a:pPr>
            <a:r>
              <a:rPr lang="en-US" sz="1200" b="0" kern="700" baseline="0">
                <a:solidFill>
                  <a:schemeClr val="bg1"/>
                </a:solidFill>
                <a:effectLst/>
                <a:latin typeface="Calibri" panose="020F0502020204030204" pitchFamily="34" charset="0"/>
                <a:ea typeface="MS PGothic" panose="020B0600070205080204" pitchFamily="34" charset="-128"/>
                <a:cs typeface="+mn-cs"/>
              </a:rPr>
              <a:t>803-454-3850</a:t>
            </a:r>
            <a:endParaRPr lang="en-US" sz="1200" b="0">
              <a:solidFill>
                <a:schemeClr val="bg1"/>
              </a:solidFill>
              <a:effectLst/>
            </a:endParaRPr>
          </a:p>
          <a:p>
            <a:pPr marL="0" indent="0" algn="l" rtl="0" eaLnBrk="1" fontAlgn="base" hangingPunct="1">
              <a:lnSpc>
                <a:spcPct val="100000"/>
              </a:lnSpc>
              <a:spcBef>
                <a:spcPts val="0"/>
              </a:spcBef>
              <a:spcAft>
                <a:spcPts val="0"/>
              </a:spcAft>
            </a:pPr>
            <a:r>
              <a:rPr lang="en-US" sz="1050" kern="700" baseline="0">
                <a:solidFill>
                  <a:srgbClr val="767769"/>
                </a:solidFill>
                <a:effectLst/>
                <a:latin typeface="Calibri" panose="020F0502020204030204" pitchFamily="34" charset="0"/>
                <a:ea typeface="MS PGothic" panose="020B0600070205080204" pitchFamily="34" charset="-128"/>
                <a:cs typeface="+mn-cs"/>
              </a:rPr>
              <a:t> </a:t>
            </a:r>
          </a:p>
          <a:p>
            <a:pPr algn="l" rtl="0" fontAlgn="base">
              <a:lnSpc>
                <a:spcPct val="100000"/>
              </a:lnSpc>
              <a:spcBef>
                <a:spcPts val="0"/>
              </a:spcBef>
              <a:spcAft>
                <a:spcPts val="0"/>
              </a:spcAft>
            </a:pPr>
            <a:r>
              <a:rPr lang="en-US" sz="12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p>
          <a:p>
            <a:pPr algn="l" rtl="0" fontAlgn="base">
              <a:lnSpc>
                <a:spcPct val="100000"/>
              </a:lnSpc>
              <a:spcBef>
                <a:spcPts val="0"/>
              </a:spcBef>
              <a:spcAft>
                <a:spcPts val="0"/>
              </a:spcAft>
            </a:pPr>
            <a:r>
              <a:rPr lang="en-US" sz="12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endParaRPr lang="en-US" sz="900" kern="1200" baseline="0">
              <a:solidFill>
                <a:srgbClr val="1D4E6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endParaRPr>
          </a:p>
          <a:p>
            <a:endParaRPr lang="en-US" sz="1050"/>
          </a:p>
        </p:txBody>
      </p:sp>
      <p:sp>
        <p:nvSpPr>
          <p:cNvPr id="14" name="Rectangle 13">
            <a:extLst>
              <a:ext uri="{FF2B5EF4-FFF2-40B4-BE49-F238E27FC236}">
                <a16:creationId xmlns:a16="http://schemas.microsoft.com/office/drawing/2014/main" id="{AB08A409-4BBD-9C4B-AB8B-351B395C3C19}"/>
              </a:ext>
            </a:extLst>
          </p:cNvPr>
          <p:cNvSpPr/>
          <p:nvPr userDrawn="1"/>
        </p:nvSpPr>
        <p:spPr>
          <a:xfrm>
            <a:off x="0" y="4626998"/>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sp>
        <p:nvSpPr>
          <p:cNvPr id="9" name="TextBox 8">
            <a:extLst>
              <a:ext uri="{FF2B5EF4-FFF2-40B4-BE49-F238E27FC236}">
                <a16:creationId xmlns:a16="http://schemas.microsoft.com/office/drawing/2014/main" id="{B94CE572-3DBB-584D-BAFF-81DF6F755BE1}"/>
              </a:ext>
            </a:extLst>
          </p:cNvPr>
          <p:cNvSpPr txBox="1"/>
          <p:nvPr userDrawn="1"/>
        </p:nvSpPr>
        <p:spPr>
          <a:xfrm>
            <a:off x="1638300" y="4748227"/>
            <a:ext cx="5867400" cy="25391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lang="en-US" sz="1050" b="1" kern="1200" baseline="0">
                <a:solidFill>
                  <a:schemeClr val="bg1"/>
                </a:solidFill>
                <a:effectLst>
                  <a:outerShdw blurRad="50800" dist="50800" dir="5400000" sx="1000" sy="1000" algn="ctr" rotWithShape="0">
                    <a:srgbClr val="000000">
                      <a:alpha val="43000"/>
                    </a:srgbClr>
                  </a:outerShdw>
                </a:effectLst>
                <a:latin typeface="+mn-lt"/>
                <a:ea typeface="MS PGothic" panose="020B0600070205080204" pitchFamily="34" charset="-128"/>
                <a:cs typeface="Al Bayan Plain" pitchFamily="2" charset="-78"/>
              </a:rPr>
              <a:t>Text SCRURALHEALTH to 66866</a:t>
            </a:r>
            <a:r>
              <a:rPr lang="en-US" sz="1050" b="1" kern="1200" baseline="0">
                <a:solidFill>
                  <a:schemeClr val="bg1"/>
                </a:solidFill>
                <a:effectLst/>
                <a:latin typeface="+mn-lt"/>
                <a:ea typeface="MS PGothic" panose="020B0600070205080204" pitchFamily="34" charset="-128"/>
                <a:cs typeface="Al Bayan Plain" pitchFamily="2" charset="-78"/>
              </a:rPr>
              <a:t> </a:t>
            </a:r>
            <a:r>
              <a:rPr lang="en-US" sz="1050" b="1">
                <a:solidFill>
                  <a:schemeClr val="bg1"/>
                </a:solidFill>
                <a:latin typeface="+mn-lt"/>
                <a:cs typeface="Al Bayan Plain" pitchFamily="2" charset="-78"/>
              </a:rPr>
              <a:t>to subscribe to our “Rural Focus” newsletter! </a:t>
            </a:r>
          </a:p>
        </p:txBody>
      </p:sp>
      <p:cxnSp>
        <p:nvCxnSpPr>
          <p:cNvPr id="27" name="Straight Connector 26">
            <a:extLst>
              <a:ext uri="{FF2B5EF4-FFF2-40B4-BE49-F238E27FC236}">
                <a16:creationId xmlns:a16="http://schemas.microsoft.com/office/drawing/2014/main" id="{311A1B46-6B60-1145-82FF-182D6F6AB6E0}"/>
              </a:ext>
            </a:extLst>
          </p:cNvPr>
          <p:cNvCxnSpPr>
            <a:cxnSpLocks/>
          </p:cNvCxnSpPr>
          <p:nvPr userDrawn="1"/>
        </p:nvCxnSpPr>
        <p:spPr>
          <a:xfrm>
            <a:off x="3352800" y="2996594"/>
            <a:ext cx="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2C8BC3-890A-DB43-A84B-7E80FFF35EB3}"/>
              </a:ext>
            </a:extLst>
          </p:cNvPr>
          <p:cNvCxnSpPr>
            <a:cxnSpLocks/>
          </p:cNvCxnSpPr>
          <p:nvPr userDrawn="1"/>
        </p:nvCxnSpPr>
        <p:spPr>
          <a:xfrm>
            <a:off x="5734259" y="3019202"/>
            <a:ext cx="0" cy="148590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BD3D166-9D9E-9848-99A0-5EB99F803F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1312" y="2730480"/>
            <a:ext cx="1924856" cy="1555770"/>
          </a:xfrm>
          <a:prstGeom prst="rect">
            <a:avLst/>
          </a:prstGeom>
        </p:spPr>
      </p:pic>
      <p:pic>
        <p:nvPicPr>
          <p:cNvPr id="5" name="Picture 4">
            <a:extLst>
              <a:ext uri="{FF2B5EF4-FFF2-40B4-BE49-F238E27FC236}">
                <a16:creationId xmlns:a16="http://schemas.microsoft.com/office/drawing/2014/main" id="{8995BA63-8FDB-0D4F-A640-5F7E6FD6F9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918" y="120989"/>
            <a:ext cx="4138166" cy="843517"/>
          </a:xfrm>
          <a:prstGeom prst="rect">
            <a:avLst/>
          </a:prstGeom>
        </p:spPr>
      </p:pic>
    </p:spTree>
    <p:extLst>
      <p:ext uri="{BB962C8B-B14F-4D97-AF65-F5344CB8AC3E}">
        <p14:creationId xmlns:p14="http://schemas.microsoft.com/office/powerpoint/2010/main" val="3467053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6E0D8-B8B8-4545-9F16-A974652C2B0D}"/>
              </a:ext>
            </a:extLst>
          </p:cNvPr>
          <p:cNvSpPr>
            <a:spLocks noGrp="1"/>
          </p:cNvSpPr>
          <p:nvPr>
            <p:ph type="title" hasCustomPrompt="1"/>
          </p:nvPr>
        </p:nvSpPr>
        <p:spPr>
          <a:xfrm>
            <a:off x="628650" y="2857500"/>
            <a:ext cx="7886700" cy="1359729"/>
          </a:xfrm>
          <a:prstGeom prst="rect">
            <a:avLst/>
          </a:prstGeom>
          <a:noFill/>
        </p:spPr>
        <p:txBody>
          <a:bodyPr/>
          <a:lstStyle>
            <a:lvl1pPr algn="ctr">
              <a:defRPr sz="2475" b="0">
                <a:solidFill>
                  <a:srgbClr val="767769"/>
                </a:solidFill>
                <a:latin typeface="+mj-lt"/>
                <a:cs typeface="Calibri" panose="020F0502020204030204" pitchFamily="34" charset="0"/>
              </a:defRPr>
            </a:lvl1pPr>
          </a:lstStyle>
          <a:p>
            <a:r>
              <a:rPr lang="en-US"/>
              <a:t>Welcome to the South Carolina Office of Rural Health</a:t>
            </a:r>
          </a:p>
        </p:txBody>
      </p:sp>
      <p:pic>
        <p:nvPicPr>
          <p:cNvPr id="6" name="Picture 5">
            <a:extLst>
              <a:ext uri="{FF2B5EF4-FFF2-40B4-BE49-F238E27FC236}">
                <a16:creationId xmlns:a16="http://schemas.microsoft.com/office/drawing/2014/main" id="{26E54A7B-7345-41B2-8903-5275A33C4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04" b="12282"/>
          <a:stretch/>
        </p:blipFill>
        <p:spPr>
          <a:xfrm>
            <a:off x="0" y="-26491"/>
            <a:ext cx="9144000" cy="1169492"/>
          </a:xfrm>
          <a:prstGeom prst="rect">
            <a:avLst/>
          </a:prstGeom>
        </p:spPr>
      </p:pic>
      <p:sp>
        <p:nvSpPr>
          <p:cNvPr id="7" name="Rectangle 6">
            <a:extLst>
              <a:ext uri="{FF2B5EF4-FFF2-40B4-BE49-F238E27FC236}">
                <a16:creationId xmlns:a16="http://schemas.microsoft.com/office/drawing/2014/main" id="{DDFE0754-1C8C-41B8-8BE2-841EC8C7F3C0}"/>
              </a:ext>
            </a:extLst>
          </p:cNvPr>
          <p:cNvSpPr/>
          <p:nvPr userDrawn="1"/>
        </p:nvSpPr>
        <p:spPr>
          <a:xfrm>
            <a:off x="0" y="4627005"/>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68E2554E-363E-4092-A6F1-79A3B14B2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475" y="1404842"/>
            <a:ext cx="4591050" cy="1247775"/>
          </a:xfrm>
          <a:prstGeom prst="rect">
            <a:avLst/>
          </a:prstGeom>
        </p:spPr>
      </p:pic>
    </p:spTree>
    <p:extLst>
      <p:ext uri="{BB962C8B-B14F-4D97-AF65-F5344CB8AC3E}">
        <p14:creationId xmlns:p14="http://schemas.microsoft.com/office/powerpoint/2010/main" val="1564808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1350" baseline="0">
                <a:solidFill>
                  <a:srgbClr val="797979"/>
                </a:solidFill>
                <a:latin typeface="Calibri" panose="020F0502020204030204" pitchFamily="34" charset="0"/>
                <a:cs typeface="Calibri" panose="020F0502020204030204"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93E0D4E4-BCCD-3D47-A574-B09EA1F437FE}"/>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5" name="Picture 4">
            <a:extLst>
              <a:ext uri="{FF2B5EF4-FFF2-40B4-BE49-F238E27FC236}">
                <a16:creationId xmlns:a16="http://schemas.microsoft.com/office/drawing/2014/main" id="{0B87664F-9C7C-435B-97EE-D35B4447FF4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888469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rgbClr val="797979"/>
                </a:solidFill>
                <a:latin typeface="Calibri" panose="020F0502020204030204" pitchFamily="34" charset="0"/>
                <a:cs typeface="Calibri" panose="020F0502020204030204" pitchFamily="34" charset="0"/>
              </a:defRPr>
            </a:lvl1pPr>
            <a:lvl2pPr>
              <a:defRPr baseline="0">
                <a:solidFill>
                  <a:srgbClr val="797979"/>
                </a:solidFill>
                <a:latin typeface="Calibri" panose="020F0502020204030204" pitchFamily="34" charset="0"/>
                <a:cs typeface="Calibri" panose="020F0502020204030204" pitchFamily="34" charset="0"/>
              </a:defRPr>
            </a:lvl2pPr>
            <a:lvl3pPr>
              <a:defRPr baseline="0">
                <a:solidFill>
                  <a:srgbClr val="797979"/>
                </a:solidFill>
                <a:latin typeface="Calibri" panose="020F0502020204030204" pitchFamily="34" charset="0"/>
                <a:cs typeface="Calibri" panose="020F0502020204030204" pitchFamily="34" charset="0"/>
              </a:defRPr>
            </a:lvl3pPr>
            <a:lvl4pPr>
              <a:defRPr baseline="0">
                <a:solidFill>
                  <a:srgbClr val="797979"/>
                </a:solidFill>
                <a:latin typeface="Calibri" panose="020F0502020204030204" pitchFamily="34" charset="0"/>
                <a:cs typeface="Calibri" panose="020F0502020204030204" pitchFamily="34" charset="0"/>
              </a:defRPr>
            </a:lvl4pPr>
            <a:lvl5pPr>
              <a:defRPr baseline="0">
                <a:solidFill>
                  <a:srgbClr val="797979"/>
                </a:solidFill>
                <a:latin typeface="Calibri" panose="020F0502020204030204" pitchFamily="34" charset="0"/>
                <a:cs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467E9FA-E6BA-2846-AE11-9D1E81525756}"/>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59E47BF0-C4E4-8B4D-AB52-DDB06BBC43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36514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hort Title only">
  <p:cSld name="TITLE_ONLY_1">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5" name="Oval 4"/>
          <p:cNvSpPr/>
          <p:nvPr/>
        </p:nvSpPr>
        <p:spPr>
          <a:xfrm>
            <a:off x="4695825" y="2943225"/>
            <a:ext cx="84138"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6" name="Oval 5"/>
          <p:cNvSpPr/>
          <p:nvPr/>
        </p:nvSpPr>
        <p:spPr>
          <a:xfrm>
            <a:off x="4297369" y="2943225"/>
            <a:ext cx="84137" cy="63104"/>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7" name="Footer Placeholder 2"/>
          <p:cNvSpPr txBox="1">
            <a:spLocks/>
          </p:cNvSpPr>
          <p:nvPr/>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788"/>
          </a:p>
        </p:txBody>
      </p:sp>
      <p:sp>
        <p:nvSpPr>
          <p:cNvPr id="2" name="Title 1"/>
          <p:cNvSpPr>
            <a:spLocks noGrp="1"/>
          </p:cNvSpPr>
          <p:nvPr>
            <p:ph type="title"/>
          </p:nvPr>
        </p:nvSpPr>
        <p:spPr>
          <a:xfrm>
            <a:off x="722313" y="1028709"/>
            <a:ext cx="7772400" cy="1878806"/>
          </a:xfrm>
        </p:spPr>
        <p:txBody>
          <a:bodyPr/>
          <a:lstStyle>
            <a:lvl1pPr algn="ctr" defTabSz="514350" rtl="0" eaLnBrk="1" latinLnBrk="0" hangingPunct="1">
              <a:lnSpc>
                <a:spcPct val="100000"/>
              </a:lnSpc>
              <a:spcBef>
                <a:spcPct val="0"/>
              </a:spcBef>
              <a:buNone/>
              <a:defRPr lang="en-US" sz="2700" kern="1200" dirty="0" smtClean="0">
                <a:solidFill>
                  <a:srgbClr val="002454"/>
                </a:solidFill>
                <a:effectLst/>
                <a:latin typeface="Calibri Light" panose="020F0302020204030204" pitchFamily="34" charset="0"/>
                <a:ea typeface="+mj-ea"/>
                <a:cs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3051581"/>
            <a:ext cx="7772400" cy="848915"/>
          </a:xfrm>
        </p:spPr>
        <p:txBody>
          <a:bodyPr/>
          <a:lstStyle>
            <a:lvl1pPr marL="0" indent="0" algn="ctr">
              <a:buNone/>
              <a:defRPr sz="1125">
                <a:solidFill>
                  <a:schemeClr val="tx1">
                    <a:tint val="75000"/>
                  </a:schemeClr>
                </a:solidFill>
                <a:latin typeface="Calibri" panose="020F0502020204030204" pitchFamily="34" charset="0"/>
                <a:cs typeface="Calibri" panose="020F0502020204030204" pitchFamily="34" charset="0"/>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9" name="Footer Placeholder 2">
            <a:extLst>
              <a:ext uri="{FF2B5EF4-FFF2-40B4-BE49-F238E27FC236}">
                <a16:creationId xmlns:a16="http://schemas.microsoft.com/office/drawing/2014/main" id="{E395E701-E378-BA43-B3FC-6C35294BB207}"/>
              </a:ext>
            </a:extLst>
          </p:cNvPr>
          <p:cNvSpPr txBox="1">
            <a:spLocks/>
          </p:cNvSpPr>
          <p:nvPr userDrawn="1"/>
        </p:nvSpPr>
        <p:spPr>
          <a:xfrm>
            <a:off x="914400" y="4629150"/>
            <a:ext cx="5181600" cy="342900"/>
          </a:xfrm>
          <a:prstGeom prst="rect">
            <a:avLst/>
          </a:prstGeom>
        </p:spPr>
        <p:txBody>
          <a:bodyPr anchor="ctr"/>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788"/>
          </a:p>
        </p:txBody>
      </p:sp>
      <p:sp>
        <p:nvSpPr>
          <p:cNvPr id="10" name="Rectangle 9">
            <a:extLst>
              <a:ext uri="{FF2B5EF4-FFF2-40B4-BE49-F238E27FC236}">
                <a16:creationId xmlns:a16="http://schemas.microsoft.com/office/drawing/2014/main" id="{C820AB9A-B9AE-6543-8277-12C3BBA5A4B9}"/>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12" name="Picture 11">
            <a:extLst>
              <a:ext uri="{FF2B5EF4-FFF2-40B4-BE49-F238E27FC236}">
                <a16:creationId xmlns:a16="http://schemas.microsoft.com/office/drawing/2014/main" id="{917DA297-1F3C-3A44-B7A4-530E65012D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6694843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defRPr>
            </a:lvl1pPr>
          </a:lstStyle>
          <a:p>
            <a:r>
              <a:rPr lang="en-US"/>
              <a:t>Click to edit Master title style</a:t>
            </a:r>
          </a:p>
        </p:txBody>
      </p:sp>
      <p:sp>
        <p:nvSpPr>
          <p:cNvPr id="4" name="Content Placeholder 3"/>
          <p:cNvSpPr>
            <a:spLocks noGrp="1"/>
          </p:cNvSpPr>
          <p:nvPr>
            <p:ph sz="half" idx="2"/>
          </p:nvPr>
        </p:nvSpPr>
        <p:spPr>
          <a:xfrm>
            <a:off x="4648200" y="1200155"/>
            <a:ext cx="4038600" cy="3394472"/>
          </a:xfrm>
        </p:spPr>
        <p:txBody>
          <a:bodyPr/>
          <a:lstStyle>
            <a:lvl1pPr>
              <a:defRPr sz="1350">
                <a:latin typeface="Calibri" panose="020F0502020204030204" pitchFamily="34" charset="0"/>
                <a:cs typeface="Calibri" panose="020F0502020204030204" pitchFamily="34" charset="0"/>
              </a:defRPr>
            </a:lvl1pPr>
            <a:lvl2pPr>
              <a:defRPr sz="900">
                <a:latin typeface="Calibri" panose="020F0502020204030204" pitchFamily="34" charset="0"/>
                <a:cs typeface="Calibri" panose="020F0502020204030204" pitchFamily="34" charset="0"/>
              </a:defRPr>
            </a:lvl2pPr>
            <a:lvl3pPr>
              <a:defRPr sz="900">
                <a:latin typeface="Calibri" panose="020F0502020204030204" pitchFamily="34" charset="0"/>
                <a:cs typeface="Calibri" panose="020F0502020204030204" pitchFamily="34" charset="0"/>
              </a:defRPr>
            </a:lvl3pPr>
            <a:lvl4pPr>
              <a:defRPr sz="900">
                <a:latin typeface="Calibri" panose="020F0502020204030204" pitchFamily="34" charset="0"/>
                <a:cs typeface="Calibri" panose="020F0502020204030204" pitchFamily="34" charset="0"/>
              </a:defRPr>
            </a:lvl4pPr>
            <a:lvl5pPr>
              <a:defRPr sz="900">
                <a:latin typeface="Calibri" panose="020F0502020204030204" pitchFamily="34" charset="0"/>
                <a:cs typeface="Calibri" panose="020F0502020204030204" pitchFamily="34" charset="0"/>
              </a:defRPr>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365760" y="1200150"/>
            <a:ext cx="4041648" cy="3394710"/>
          </a:xfrm>
        </p:spPr>
        <p:txBody>
          <a:bodyPr/>
          <a:lstStyle>
            <a:lvl1pPr>
              <a:defRPr>
                <a:solidFill>
                  <a:srgbClr val="767769"/>
                </a:solidFill>
                <a:latin typeface="Calibri" panose="020F0502020204030204" pitchFamily="34" charset="0"/>
                <a:cs typeface="Calibri" panose="020F0502020204030204" pitchFamily="34" charset="0"/>
              </a:defRPr>
            </a:lvl1pPr>
            <a:lvl2pPr>
              <a:defRPr>
                <a:solidFill>
                  <a:srgbClr val="767769"/>
                </a:solidFill>
                <a:latin typeface="Calibri" panose="020F0502020204030204" pitchFamily="34" charset="0"/>
                <a:cs typeface="Calibri" panose="020F0502020204030204" pitchFamily="34" charset="0"/>
              </a:defRPr>
            </a:lvl2pPr>
            <a:lvl3pPr>
              <a:defRPr>
                <a:solidFill>
                  <a:srgbClr val="767769"/>
                </a:solidFill>
                <a:latin typeface="Calibri" panose="020F0502020204030204" pitchFamily="34" charset="0"/>
                <a:cs typeface="Calibri" panose="020F0502020204030204" pitchFamily="34" charset="0"/>
              </a:defRPr>
            </a:lvl3pPr>
            <a:lvl4pPr>
              <a:defRPr>
                <a:solidFill>
                  <a:srgbClr val="767769"/>
                </a:solidFill>
                <a:latin typeface="Calibri" panose="020F0502020204030204" pitchFamily="34" charset="0"/>
                <a:cs typeface="Calibri" panose="020F0502020204030204" pitchFamily="34" charset="0"/>
              </a:defRPr>
            </a:lvl4pPr>
            <a:lvl5pPr>
              <a:defRPr>
                <a:solidFill>
                  <a:srgbClr val="767769"/>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7A6A003-28EC-A04F-A1F3-40AF22F010C6}"/>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E1D72906-6D27-6B4E-A1BA-85465E104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782173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454"/>
                </a:solidFill>
                <a:effectLst/>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5" name="Text Placeholder 4"/>
          <p:cNvSpPr>
            <a:spLocks noGrp="1"/>
          </p:cNvSpPr>
          <p:nvPr>
            <p:ph type="body" sz="quarter" idx="3"/>
          </p:nvPr>
        </p:nvSpPr>
        <p:spPr>
          <a:xfrm>
            <a:off x="4648206" y="1200150"/>
            <a:ext cx="4041775" cy="457200"/>
          </a:xfrm>
        </p:spPr>
        <p:txBody>
          <a:bodyPr anchor="b">
            <a:noAutofit/>
          </a:bodyPr>
          <a:lstStyle>
            <a:lvl1pPr marL="0" indent="0" algn="ctr">
              <a:buNone/>
              <a:defRPr sz="1350" b="0"/>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1" name="Content Placeholder 10"/>
          <p:cNvSpPr>
            <a:spLocks noGrp="1"/>
          </p:cNvSpPr>
          <p:nvPr>
            <p:ph sz="quarter" idx="13"/>
          </p:nvPr>
        </p:nvSpPr>
        <p:spPr>
          <a:xfrm>
            <a:off x="457200" y="1659636"/>
            <a:ext cx="4041648" cy="2935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4672584" y="1659643"/>
            <a:ext cx="4041648" cy="29348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D1A929A-2174-7744-849B-F9F607861897}"/>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9" name="Picture 8">
            <a:extLst>
              <a:ext uri="{FF2B5EF4-FFF2-40B4-BE49-F238E27FC236}">
                <a16:creationId xmlns:a16="http://schemas.microsoft.com/office/drawing/2014/main" id="{1B142DF1-767F-5146-910B-E17CAB65C7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673073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5369-1305-BC4D-AABD-9B80C1E2597B}"/>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4" name="Picture 3">
            <a:extLst>
              <a:ext uri="{FF2B5EF4-FFF2-40B4-BE49-F238E27FC236}">
                <a16:creationId xmlns:a16="http://schemas.microsoft.com/office/drawing/2014/main" id="{5273444E-87D0-5A40-AFEC-9F78F3A9E5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69775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9" y="200025"/>
            <a:ext cx="3008313" cy="1571625"/>
          </a:xfrm>
          <a:prstGeom prst="rect">
            <a:avLst/>
          </a:prstGeom>
        </p:spPr>
        <p:txBody>
          <a:bodyPr/>
          <a:lstStyle>
            <a:lvl1pPr algn="ctr">
              <a:lnSpc>
                <a:spcPct val="100000"/>
              </a:lnSpc>
              <a:defRPr sz="1575" b="0" baseline="0">
                <a:solidFill>
                  <a:srgbClr val="002454"/>
                </a:solidFill>
                <a:effectLst/>
              </a:defRPr>
            </a:lvl1pPr>
          </a:lstStyle>
          <a:p>
            <a:r>
              <a:rPr lang="en-US"/>
              <a:t>Click to edit Master title style</a:t>
            </a:r>
          </a:p>
        </p:txBody>
      </p:sp>
      <p:sp>
        <p:nvSpPr>
          <p:cNvPr id="3" name="Content Placeholder 2"/>
          <p:cNvSpPr>
            <a:spLocks noGrp="1"/>
          </p:cNvSpPr>
          <p:nvPr>
            <p:ph idx="1"/>
          </p:nvPr>
        </p:nvSpPr>
        <p:spPr>
          <a:xfrm>
            <a:off x="719143" y="204796"/>
            <a:ext cx="4995863" cy="4389835"/>
          </a:xfrm>
        </p:spPr>
        <p:txBody>
          <a:bodyPr/>
          <a:lstStyle>
            <a:lvl1pPr>
              <a:defRPr sz="1800" baseline="0">
                <a:solidFill>
                  <a:srgbClr val="002454"/>
                </a:solidFill>
              </a:defRPr>
            </a:lvl1pPr>
            <a:lvl2pPr>
              <a:defRPr sz="1575" baseline="0">
                <a:solidFill>
                  <a:srgbClr val="767769"/>
                </a:solidFill>
              </a:defRPr>
            </a:lvl2pPr>
            <a:lvl3pPr>
              <a:defRPr sz="1350" baseline="0">
                <a:solidFill>
                  <a:srgbClr val="767769"/>
                </a:solidFill>
              </a:defRPr>
            </a:lvl3pPr>
            <a:lvl4pPr>
              <a:defRPr sz="1125" baseline="0">
                <a:solidFill>
                  <a:srgbClr val="767769"/>
                </a:solidFill>
              </a:defRPr>
            </a:lvl4pPr>
            <a:lvl5pPr>
              <a:defRPr sz="1125" baseline="0">
                <a:solidFill>
                  <a:srgbClr val="767769"/>
                </a:solidFill>
              </a:defRPr>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07089" y="1828809"/>
            <a:ext cx="3008313" cy="2765822"/>
          </a:xfrm>
        </p:spPr>
        <p:txBody>
          <a:bodyPr>
            <a:normAutofit/>
          </a:bodyPr>
          <a:lstStyle>
            <a:lvl1pPr marL="0" indent="0" algn="ctr">
              <a:lnSpc>
                <a:spcPct val="125000"/>
              </a:lnSpc>
              <a:buNone/>
              <a:defRPr sz="900" baseline="0">
                <a:solidFill>
                  <a:srgbClr val="767769"/>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4">
            <a:extLst>
              <a:ext uri="{FF2B5EF4-FFF2-40B4-BE49-F238E27FC236}">
                <a16:creationId xmlns:a16="http://schemas.microsoft.com/office/drawing/2014/main" id="{6C724840-FD5F-0943-85A5-F0DB2BBA89E4}"/>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A29C8938-EB46-EE48-B4EC-83DADDE84F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2242744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171450"/>
            <a:ext cx="5711824" cy="671513"/>
          </a:xfrm>
          <a:prstGeom prst="rect">
            <a:avLst/>
          </a:prstGeom>
        </p:spPr>
        <p:txBody>
          <a:bodyPr/>
          <a:lstStyle>
            <a:lvl1pPr algn="ctr">
              <a:lnSpc>
                <a:spcPct val="100000"/>
              </a:lnSpc>
              <a:defRPr sz="1575" b="0" baseline="0">
                <a:solidFill>
                  <a:srgbClr val="002454"/>
                </a:solidFill>
              </a:defRPr>
            </a:lvl1pPr>
          </a:lstStyle>
          <a:p>
            <a:r>
              <a:rPr lang="en-US"/>
              <a:t>Click to edit Master title style</a:t>
            </a:r>
          </a:p>
        </p:txBody>
      </p:sp>
      <p:sp>
        <p:nvSpPr>
          <p:cNvPr id="3" name="Picture Placeholder 2"/>
          <p:cNvSpPr>
            <a:spLocks noGrp="1"/>
          </p:cNvSpPr>
          <p:nvPr>
            <p:ph type="pic" idx="1"/>
          </p:nvPr>
        </p:nvSpPr>
        <p:spPr>
          <a:xfrm>
            <a:off x="1508127" y="857250"/>
            <a:ext cx="6054724" cy="3405783"/>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1800" baseline="0">
                <a:solidFill>
                  <a:srgbClr val="767769"/>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1679577" y="4357688"/>
            <a:ext cx="5711824" cy="377829"/>
          </a:xfrm>
        </p:spPr>
        <p:txBody>
          <a:bodyPr>
            <a:normAutofit/>
          </a:bodyPr>
          <a:lstStyle>
            <a:lvl1pPr marL="0" indent="0" algn="ctr">
              <a:buNone/>
              <a:defRPr sz="900">
                <a:solidFill>
                  <a:schemeClr val="bg2"/>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Rectangle 4">
            <a:extLst>
              <a:ext uri="{FF2B5EF4-FFF2-40B4-BE49-F238E27FC236}">
                <a16:creationId xmlns:a16="http://schemas.microsoft.com/office/drawing/2014/main" id="{28EB68BD-0A57-EA42-8556-0742AA0CC98A}"/>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7" name="Picture 6">
            <a:extLst>
              <a:ext uri="{FF2B5EF4-FFF2-40B4-BE49-F238E27FC236}">
                <a16:creationId xmlns:a16="http://schemas.microsoft.com/office/drawing/2014/main" id="{65D91467-D61A-B440-90D1-CF98F67B8A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2118110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
            <a:ext cx="8229600" cy="828675"/>
          </a:xfrm>
          <a:prstGeom prst="rect">
            <a:avLst/>
          </a:prstGeom>
        </p:spPr>
        <p:txBody>
          <a:bodyPr/>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B4633D1-9129-C741-9D4A-6B9E979DEEA1}"/>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6" name="Picture 5">
            <a:extLst>
              <a:ext uri="{FF2B5EF4-FFF2-40B4-BE49-F238E27FC236}">
                <a16:creationId xmlns:a16="http://schemas.microsoft.com/office/drawing/2014/main" id="{B92A0FB8-D94B-4A4E-87EE-9BA15181BA6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1050588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7"/>
            <a:ext cx="2057400" cy="4388644"/>
          </a:xfrm>
          <a:prstGeom prst="rect">
            <a:avLst/>
          </a:prstGeom>
        </p:spPr>
        <p:txBody>
          <a:bodyPr vert="eaVert"/>
          <a:lstStyle>
            <a:lvl1pPr>
              <a:defRPr>
                <a:solidFill>
                  <a:srgbClr val="002454"/>
                </a:solidFill>
              </a:defRPr>
            </a:lvl1pPr>
          </a:lstStyle>
          <a:p>
            <a:r>
              <a:rPr lang="en-US"/>
              <a:t>Click to edit Master title style</a:t>
            </a:r>
          </a:p>
        </p:txBody>
      </p:sp>
      <p:sp>
        <p:nvSpPr>
          <p:cNvPr id="3" name="Vertical Text Placeholder 2"/>
          <p:cNvSpPr>
            <a:spLocks noGrp="1"/>
          </p:cNvSpPr>
          <p:nvPr>
            <p:ph type="body" orient="vert" idx="1"/>
          </p:nvPr>
        </p:nvSpPr>
        <p:spPr>
          <a:xfrm>
            <a:off x="457200" y="205987"/>
            <a:ext cx="6019800" cy="4388644"/>
          </a:xfrm>
        </p:spPr>
        <p:txBody>
          <a:bodyPr vert="eaVert"/>
          <a:lstStyle>
            <a:lvl1pPr>
              <a:defRPr baseline="0">
                <a:solidFill>
                  <a:srgbClr val="767769"/>
                </a:solidFill>
              </a:defRPr>
            </a:lvl1pPr>
            <a:lvl2pPr>
              <a:defRPr baseline="0">
                <a:solidFill>
                  <a:srgbClr val="767769"/>
                </a:solidFill>
              </a:defRPr>
            </a:lvl2pPr>
            <a:lvl3pPr>
              <a:defRPr baseline="0">
                <a:solidFill>
                  <a:srgbClr val="767769"/>
                </a:solidFill>
              </a:defRPr>
            </a:lvl3pPr>
            <a:lvl4pPr>
              <a:defRPr baseline="0">
                <a:solidFill>
                  <a:srgbClr val="767769"/>
                </a:solidFill>
              </a:defRPr>
            </a:lvl4pPr>
            <a:lvl5pPr>
              <a:defRPr baseline="0">
                <a:solidFill>
                  <a:srgbClr val="7677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FDEE587-1CE5-2E4D-B614-D42D1A9604ED}"/>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pic>
        <p:nvPicPr>
          <p:cNvPr id="8" name="Picture 7">
            <a:extLst>
              <a:ext uri="{FF2B5EF4-FFF2-40B4-BE49-F238E27FC236}">
                <a16:creationId xmlns:a16="http://schemas.microsoft.com/office/drawing/2014/main" id="{73BB5616-6DC2-ED4D-89E0-947B96D0AC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714684" y="4510640"/>
            <a:ext cx="1714632" cy="632869"/>
          </a:xfrm>
          <a:prstGeom prst="rect">
            <a:avLst/>
          </a:prstGeom>
        </p:spPr>
      </p:pic>
    </p:spTree>
    <p:extLst>
      <p:ext uri="{BB962C8B-B14F-4D97-AF65-F5344CB8AC3E}">
        <p14:creationId xmlns:p14="http://schemas.microsoft.com/office/powerpoint/2010/main" val="722115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4FDE70-A2F9-BA48-BB32-D28337F55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90881"/>
            <a:ext cx="9144000" cy="4572000"/>
          </a:xfrm>
          <a:prstGeom prst="rect">
            <a:avLst/>
          </a:prstGeom>
        </p:spPr>
      </p:pic>
      <p:sp>
        <p:nvSpPr>
          <p:cNvPr id="3" name="Rectangle 2">
            <a:extLst>
              <a:ext uri="{FF2B5EF4-FFF2-40B4-BE49-F238E27FC236}">
                <a16:creationId xmlns:a16="http://schemas.microsoft.com/office/drawing/2014/main" id="{DD9FF010-BBA7-3143-97A6-1CEA1BE985CC}"/>
              </a:ext>
            </a:extLst>
          </p:cNvPr>
          <p:cNvSpPr/>
          <p:nvPr userDrawn="1"/>
        </p:nvSpPr>
        <p:spPr>
          <a:xfrm>
            <a:off x="0" y="2894912"/>
            <a:ext cx="9144000" cy="1940948"/>
          </a:xfrm>
          <a:prstGeom prst="rect">
            <a:avLst/>
          </a:prstGeom>
          <a:solidFill>
            <a:srgbClr val="6C783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solidFill>
                <a:srgbClr val="C6CDC7"/>
              </a:solidFill>
            </a:endParaRPr>
          </a:p>
        </p:txBody>
      </p:sp>
      <p:sp>
        <p:nvSpPr>
          <p:cNvPr id="4" name="TextBox 3">
            <a:extLst>
              <a:ext uri="{FF2B5EF4-FFF2-40B4-BE49-F238E27FC236}">
                <a16:creationId xmlns:a16="http://schemas.microsoft.com/office/drawing/2014/main" id="{BF2D5A03-9281-7642-B358-72352BE35CDD}"/>
              </a:ext>
            </a:extLst>
          </p:cNvPr>
          <p:cNvSpPr txBox="1"/>
          <p:nvPr userDrawn="1"/>
        </p:nvSpPr>
        <p:spPr>
          <a:xfrm>
            <a:off x="6098214" y="2914657"/>
            <a:ext cx="2458720" cy="1560107"/>
          </a:xfrm>
          <a:prstGeom prst="rect">
            <a:avLst/>
          </a:prstGeom>
          <a:noFill/>
        </p:spPr>
        <p:txBody>
          <a:bodyPr wrap="square" rtlCol="0">
            <a:spAutoFit/>
          </a:bodyPr>
          <a:lstStyle/>
          <a:p>
            <a:pPr marL="0" indent="0" algn="l" rtl="0" eaLnBrk="1" fontAlgn="base" hangingPunct="1">
              <a:lnSpc>
                <a:spcPct val="100000"/>
              </a:lnSpc>
              <a:spcBef>
                <a:spcPts val="0"/>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Website: </a:t>
            </a:r>
          </a:p>
          <a:p>
            <a:pPr marL="0" indent="0" algn="l" rtl="0" eaLnBrk="1" fontAlgn="base" hangingPunct="1">
              <a:lnSpc>
                <a:spcPct val="100000"/>
              </a:lnSpc>
              <a:spcBef>
                <a:spcPts val="0"/>
              </a:spcBef>
              <a:spcAft>
                <a:spcPts val="0"/>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scorh.net</a:t>
            </a:r>
          </a:p>
          <a:p>
            <a:pPr marL="0" indent="0" algn="l" rtl="0" eaLnBrk="1" fontAlgn="base" hangingPunct="1">
              <a:lnSpc>
                <a:spcPct val="100000"/>
              </a:lnSpc>
              <a:spcBef>
                <a:spcPts val="338"/>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Address: </a:t>
            </a:r>
          </a:p>
          <a:p>
            <a:pPr marL="0" indent="0" algn="l" rtl="0" eaLnBrk="1" fontAlgn="base" hangingPunct="1">
              <a:lnSpc>
                <a:spcPct val="100000"/>
              </a:lnSpc>
              <a:spcBef>
                <a:spcPts val="0"/>
              </a:spcBef>
              <a:spcAft>
                <a:spcPts val="338"/>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107 Saluda Pointe Drive</a:t>
            </a:r>
            <a:r>
              <a:rPr lang="en-US" sz="900" b="0" kern="1200" baseline="0">
                <a:solidFill>
                  <a:schemeClr val="bg1"/>
                </a:solidFill>
                <a:effectLst/>
                <a:latin typeface="Palatino Linotype" panose="02040502050505030304" pitchFamily="18" charset="0"/>
                <a:ea typeface="MS PGothic" panose="020B0600070205080204" pitchFamily="34" charset="-128"/>
                <a:cs typeface="+mn-cs"/>
              </a:rPr>
              <a:t> </a:t>
            </a:r>
            <a:r>
              <a:rPr lang="en-US" sz="900" b="0" kern="700" baseline="0">
                <a:solidFill>
                  <a:schemeClr val="bg1"/>
                </a:solidFill>
                <a:effectLst/>
                <a:latin typeface="Calibri" panose="020F0502020204030204" pitchFamily="34" charset="0"/>
                <a:ea typeface="MS PGothic" panose="020B0600070205080204" pitchFamily="34" charset="-128"/>
                <a:cs typeface="+mn-cs"/>
              </a:rPr>
              <a:t>Lexington, SC 29072</a:t>
            </a:r>
          </a:p>
          <a:p>
            <a:pPr marL="0" indent="0" algn="l" rtl="0" eaLnBrk="1" fontAlgn="base" hangingPunct="1">
              <a:lnSpc>
                <a:spcPct val="100000"/>
              </a:lnSpc>
              <a:spcBef>
                <a:spcPts val="0"/>
              </a:spcBef>
              <a:spcAft>
                <a:spcPts val="0"/>
              </a:spcAft>
            </a:pPr>
            <a:r>
              <a:rPr lang="en-US" sz="900" b="1" kern="700" baseline="0">
                <a:solidFill>
                  <a:schemeClr val="bg1"/>
                </a:solidFill>
                <a:effectLst/>
                <a:latin typeface="Calibri" panose="020F0502020204030204" pitchFamily="34" charset="0"/>
                <a:ea typeface="MS PGothic" panose="020B0600070205080204" pitchFamily="34" charset="-128"/>
                <a:cs typeface="+mn-cs"/>
              </a:rPr>
              <a:t>Phone: </a:t>
            </a:r>
          </a:p>
          <a:p>
            <a:pPr marL="0" indent="0" algn="l" rtl="0" eaLnBrk="1" fontAlgn="base" hangingPunct="1">
              <a:lnSpc>
                <a:spcPct val="100000"/>
              </a:lnSpc>
              <a:spcBef>
                <a:spcPts val="0"/>
              </a:spcBef>
              <a:spcAft>
                <a:spcPts val="0"/>
              </a:spcAft>
            </a:pPr>
            <a:r>
              <a:rPr lang="en-US" sz="900" b="0" kern="700" baseline="0">
                <a:solidFill>
                  <a:schemeClr val="bg1"/>
                </a:solidFill>
                <a:effectLst/>
                <a:latin typeface="Calibri" panose="020F0502020204030204" pitchFamily="34" charset="0"/>
                <a:ea typeface="MS PGothic" panose="020B0600070205080204" pitchFamily="34" charset="-128"/>
                <a:cs typeface="+mn-cs"/>
              </a:rPr>
              <a:t>803-454-3850</a:t>
            </a:r>
            <a:endParaRPr lang="en-US" sz="900" b="0">
              <a:solidFill>
                <a:schemeClr val="bg1"/>
              </a:solidFill>
              <a:effectLst/>
            </a:endParaRPr>
          </a:p>
          <a:p>
            <a:pPr marL="0" indent="0" algn="l" rtl="0" eaLnBrk="1" fontAlgn="base" hangingPunct="1">
              <a:lnSpc>
                <a:spcPct val="100000"/>
              </a:lnSpc>
              <a:spcBef>
                <a:spcPts val="0"/>
              </a:spcBef>
              <a:spcAft>
                <a:spcPts val="0"/>
              </a:spcAft>
            </a:pPr>
            <a:r>
              <a:rPr lang="en-US" sz="788" kern="700" baseline="0">
                <a:solidFill>
                  <a:srgbClr val="767769"/>
                </a:solidFill>
                <a:effectLst/>
                <a:latin typeface="Calibri" panose="020F0502020204030204" pitchFamily="34" charset="0"/>
                <a:ea typeface="MS PGothic" panose="020B0600070205080204" pitchFamily="34" charset="-128"/>
                <a:cs typeface="+mn-cs"/>
              </a:rPr>
              <a:t> </a:t>
            </a:r>
          </a:p>
          <a:p>
            <a:pPr algn="l" rtl="0" fontAlgn="base">
              <a:lnSpc>
                <a:spcPct val="100000"/>
              </a:lnSpc>
              <a:spcBef>
                <a:spcPts val="0"/>
              </a:spcBef>
              <a:spcAft>
                <a:spcPts val="0"/>
              </a:spcAft>
            </a:pPr>
            <a:r>
              <a:rPr lang="en-US" sz="9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p>
          <a:p>
            <a:pPr algn="l" rtl="0" fontAlgn="base">
              <a:lnSpc>
                <a:spcPct val="100000"/>
              </a:lnSpc>
              <a:spcBef>
                <a:spcPts val="0"/>
              </a:spcBef>
              <a:spcAft>
                <a:spcPts val="0"/>
              </a:spcAft>
            </a:pPr>
            <a:r>
              <a:rPr lang="en-US" sz="900" kern="1200" baseline="0">
                <a:solidFill>
                  <a:schemeClr val="bg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rPr>
              <a:t>       </a:t>
            </a:r>
            <a:endParaRPr lang="en-US" sz="675" kern="1200" baseline="0">
              <a:solidFill>
                <a:srgbClr val="1D4E61"/>
              </a:solidFill>
              <a:effectLst>
                <a:outerShdw blurRad="50800" dist="50800" dir="5400000" sx="1000" sy="1000" algn="ctr" rotWithShape="0">
                  <a:srgbClr val="000000">
                    <a:alpha val="43000"/>
                  </a:srgbClr>
                </a:outerShdw>
              </a:effectLst>
              <a:latin typeface="Calibri "/>
              <a:ea typeface="MS PGothic" panose="020B0600070205080204" pitchFamily="34" charset="-128"/>
              <a:cs typeface="+mn-cs"/>
            </a:endParaRPr>
          </a:p>
          <a:p>
            <a:endParaRPr lang="en-US" sz="1050"/>
          </a:p>
        </p:txBody>
      </p:sp>
      <p:sp>
        <p:nvSpPr>
          <p:cNvPr id="14" name="Rectangle 13">
            <a:extLst>
              <a:ext uri="{FF2B5EF4-FFF2-40B4-BE49-F238E27FC236}">
                <a16:creationId xmlns:a16="http://schemas.microsoft.com/office/drawing/2014/main" id="{AB08A409-4BBD-9C4B-AB8B-351B395C3C19}"/>
              </a:ext>
            </a:extLst>
          </p:cNvPr>
          <p:cNvSpPr/>
          <p:nvPr userDrawn="1"/>
        </p:nvSpPr>
        <p:spPr>
          <a:xfrm>
            <a:off x="0" y="4627006"/>
            <a:ext cx="9144000" cy="516503"/>
          </a:xfrm>
          <a:prstGeom prst="rect">
            <a:avLst/>
          </a:prstGeom>
          <a:solidFill>
            <a:srgbClr val="002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1D4F61"/>
                </a:solidFill>
              </a:ln>
              <a:solidFill>
                <a:srgbClr val="767769"/>
              </a:solidFill>
            </a:endParaRPr>
          </a:p>
        </p:txBody>
      </p:sp>
      <p:sp>
        <p:nvSpPr>
          <p:cNvPr id="9" name="TextBox 8">
            <a:extLst>
              <a:ext uri="{FF2B5EF4-FFF2-40B4-BE49-F238E27FC236}">
                <a16:creationId xmlns:a16="http://schemas.microsoft.com/office/drawing/2014/main" id="{B94CE572-3DBB-584D-BAFF-81DF6F755BE1}"/>
              </a:ext>
            </a:extLst>
          </p:cNvPr>
          <p:cNvSpPr txBox="1"/>
          <p:nvPr userDrawn="1"/>
        </p:nvSpPr>
        <p:spPr>
          <a:xfrm>
            <a:off x="1638300" y="4748233"/>
            <a:ext cx="5867400" cy="213585"/>
          </a:xfrm>
          <a:prstGeom prst="rect">
            <a:avLst/>
          </a:prstGeom>
          <a:noFill/>
        </p:spPr>
        <p:txBody>
          <a:bodyPr wrap="square" rtlCol="0">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lang="en-US" sz="788" b="1" kern="1200" baseline="0">
                <a:solidFill>
                  <a:schemeClr val="bg1"/>
                </a:solidFill>
                <a:effectLst>
                  <a:outerShdw blurRad="50800" dist="50800" dir="5400000" sx="1000" sy="1000" algn="ctr" rotWithShape="0">
                    <a:srgbClr val="000000">
                      <a:alpha val="43000"/>
                    </a:srgbClr>
                  </a:outerShdw>
                </a:effectLst>
                <a:latin typeface="+mn-lt"/>
                <a:ea typeface="MS PGothic" panose="020B0600070205080204" pitchFamily="34" charset="-128"/>
                <a:cs typeface="Al Bayan Plain" pitchFamily="2" charset="-78"/>
              </a:rPr>
              <a:t>Text SCRURALHEALTH to 66866</a:t>
            </a:r>
            <a:r>
              <a:rPr lang="en-US" sz="788" b="1" kern="1200" baseline="0">
                <a:solidFill>
                  <a:schemeClr val="bg1"/>
                </a:solidFill>
                <a:effectLst/>
                <a:latin typeface="+mn-lt"/>
                <a:ea typeface="MS PGothic" panose="020B0600070205080204" pitchFamily="34" charset="-128"/>
                <a:cs typeface="Al Bayan Plain" pitchFamily="2" charset="-78"/>
              </a:rPr>
              <a:t> </a:t>
            </a:r>
            <a:r>
              <a:rPr lang="en-US" sz="788" b="1">
                <a:solidFill>
                  <a:schemeClr val="bg1"/>
                </a:solidFill>
                <a:latin typeface="+mn-lt"/>
                <a:cs typeface="Al Bayan Plain" pitchFamily="2" charset="-78"/>
              </a:rPr>
              <a:t>to subscribe to our “Rural Focus” newsletter! </a:t>
            </a:r>
          </a:p>
        </p:txBody>
      </p:sp>
      <p:cxnSp>
        <p:nvCxnSpPr>
          <p:cNvPr id="27" name="Straight Connector 26">
            <a:extLst>
              <a:ext uri="{FF2B5EF4-FFF2-40B4-BE49-F238E27FC236}">
                <a16:creationId xmlns:a16="http://schemas.microsoft.com/office/drawing/2014/main" id="{311A1B46-6B60-1145-82FF-182D6F6AB6E0}"/>
              </a:ext>
            </a:extLst>
          </p:cNvPr>
          <p:cNvCxnSpPr>
            <a:cxnSpLocks/>
          </p:cNvCxnSpPr>
          <p:nvPr userDrawn="1"/>
        </p:nvCxnSpPr>
        <p:spPr>
          <a:xfrm>
            <a:off x="3352800" y="2996594"/>
            <a:ext cx="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2C8BC3-890A-DB43-A84B-7E80FFF35EB3}"/>
              </a:ext>
            </a:extLst>
          </p:cNvPr>
          <p:cNvCxnSpPr>
            <a:cxnSpLocks/>
          </p:cNvCxnSpPr>
          <p:nvPr userDrawn="1"/>
        </p:nvCxnSpPr>
        <p:spPr>
          <a:xfrm>
            <a:off x="5734259" y="3019202"/>
            <a:ext cx="0" cy="14859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95BA63-8FDB-0D4F-A640-5F7E6FD6F93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25811" y="120996"/>
            <a:ext cx="3092382" cy="843517"/>
          </a:xfrm>
          <a:prstGeom prst="rect">
            <a:avLst/>
          </a:prstGeom>
        </p:spPr>
      </p:pic>
      <p:pic>
        <p:nvPicPr>
          <p:cNvPr id="11" name="Picture 10">
            <a:extLst>
              <a:ext uri="{FF2B5EF4-FFF2-40B4-BE49-F238E27FC236}">
                <a16:creationId xmlns:a16="http://schemas.microsoft.com/office/drawing/2014/main" id="{B4EEF786-3D60-4EAA-A15F-7B939F2505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3300" y="2498996"/>
            <a:ext cx="1443642" cy="1555770"/>
          </a:xfrm>
          <a:prstGeom prst="rect">
            <a:avLst/>
          </a:prstGeom>
        </p:spPr>
      </p:pic>
    </p:spTree>
    <p:extLst>
      <p:ext uri="{BB962C8B-B14F-4D97-AF65-F5344CB8AC3E}">
        <p14:creationId xmlns:p14="http://schemas.microsoft.com/office/powerpoint/2010/main" val="331167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56DE-5C03-3168-58B0-6DD1E228447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3657145-9EFA-A2C5-EBA0-24123D54DD4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3DEA99-0E88-1F97-7F91-51B79268FD37}"/>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AFDEC1CE-DA20-262C-AD77-22EABE3A91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236D89-AF46-AC4A-7FE2-F56C2B707F65}"/>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398919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0C16-8079-0CAB-AB1B-BD77A08C7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75AD2-59FA-DAE5-6A40-3353436C4E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F43D5-4ABE-B36E-6740-56D97C58039F}"/>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DE2EC5B3-8ED3-2C98-DE6D-EA3AFAF88F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9D35F5-2B2E-8E3D-B17E-EBA47BA1E847}"/>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166222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DF9E-C6BB-56EE-CC75-FF535364A8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B0CA418-2A17-DA3F-CCEE-DE5DB764277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B615E-72FF-83FA-BE59-61CB7359019B}"/>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B0A5F728-6EFA-D477-0972-5D39C08239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7498E9-5C3E-F916-3DA4-8CD2BF42A648}"/>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768205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D54A-0252-82FC-1ACF-B86EB01A9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E351CE-648B-21A0-A5DE-C6C7EAA8E1E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045A3-D39B-E2B4-7109-A50AF79859F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65C11-0227-0BA7-EE00-88601832AB44}"/>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6" name="Footer Placeholder 5">
            <a:extLst>
              <a:ext uri="{FF2B5EF4-FFF2-40B4-BE49-F238E27FC236}">
                <a16:creationId xmlns:a16="http://schemas.microsoft.com/office/drawing/2014/main" id="{BADD4B5A-153C-5C38-89EC-6840D32828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CA18B-F361-F435-C9D1-6D9C03DF0CDE}"/>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2842796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1B82-8CD0-28F3-8440-4BC5FF8CA4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7E6CC-4224-BCDB-280E-EC032644538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89331-553B-8E1F-06FA-5266E46431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0C06A-455D-8065-CE8F-9D713D4449C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14A86B9-B1BB-B325-E17A-1601BFB0922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83E26A-84F8-1BE8-467D-7DE142501B5E}"/>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8" name="Footer Placeholder 7">
            <a:extLst>
              <a:ext uri="{FF2B5EF4-FFF2-40B4-BE49-F238E27FC236}">
                <a16:creationId xmlns:a16="http://schemas.microsoft.com/office/drawing/2014/main" id="{99B4B9CD-5E34-4950-C098-CDA2A029B02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B684B19-F570-1099-8C2E-688772739B94}"/>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3801771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0CCD-439F-D946-7457-81DF8694E7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6BAF2-C402-423E-2293-6CB4C8C9F636}"/>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4" name="Footer Placeholder 3">
            <a:extLst>
              <a:ext uri="{FF2B5EF4-FFF2-40B4-BE49-F238E27FC236}">
                <a16:creationId xmlns:a16="http://schemas.microsoft.com/office/drawing/2014/main" id="{00479BD6-E423-C14E-7DE1-76483F51B81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103031-2375-BA7D-B67F-C4048A6E9EAE}"/>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31080816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840FA-01B7-AF30-3936-E1DEB3783255}"/>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3" name="Footer Placeholder 2">
            <a:extLst>
              <a:ext uri="{FF2B5EF4-FFF2-40B4-BE49-F238E27FC236}">
                <a16:creationId xmlns:a16="http://schemas.microsoft.com/office/drawing/2014/main" id="{97FE9338-7CE2-8835-E6E9-8E0166D667F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A0AC574-620D-2028-EE87-BAD3F5945DD3}"/>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3545631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6C36-40F0-B125-5A0E-23EABB1345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34DC4A-A2EC-8FFB-313E-3B22A8063D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937944-8A4F-220B-305F-A4813C63BAF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67387C5-E393-3572-372A-FCF6D80F025D}"/>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6" name="Footer Placeholder 5">
            <a:extLst>
              <a:ext uri="{FF2B5EF4-FFF2-40B4-BE49-F238E27FC236}">
                <a16:creationId xmlns:a16="http://schemas.microsoft.com/office/drawing/2014/main" id="{B1B58D7A-5155-87D4-BC99-7665155344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16F98F-18BE-6349-0A8C-E3ADA880F1A0}"/>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845630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0FAD-83BD-2F9C-C504-BA1EB337D9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F1EEDF3-3BA0-DF34-3BC4-E4C3EC69118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4C09D88F-954D-452A-CC9F-8758985D81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E97FA8-B784-C470-2C1C-810535F84F87}"/>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6" name="Footer Placeholder 5">
            <a:extLst>
              <a:ext uri="{FF2B5EF4-FFF2-40B4-BE49-F238E27FC236}">
                <a16:creationId xmlns:a16="http://schemas.microsoft.com/office/drawing/2014/main" id="{DCE5574A-FCCC-889E-4628-D7325C0A07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613696-6993-C159-5BC1-C3831EB56BBB}"/>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41036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0061-0D85-54F1-0E5B-AFDB14A03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970054-E242-F5F4-B2E6-BAFA3A331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28D42-CD06-506B-A759-D81CA8A5FF96}"/>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596D217B-DF84-1307-F3F7-6DDF08A01F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245E75-4698-CA86-DA38-C9015E9D4163}"/>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2287800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A9353-E4AF-E2FE-2684-C3F58A527AC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294211-DE74-D2D4-ECDE-D7A8CA5822F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C638C-D050-A9AF-6432-CAF83C07DE16}"/>
              </a:ext>
            </a:extLst>
          </p:cNvPr>
          <p:cNvSpPr>
            <a:spLocks noGrp="1"/>
          </p:cNvSpPr>
          <p:nvPr>
            <p:ph type="dt" sz="half" idx="10"/>
          </p:nvPr>
        </p:nvSpPr>
        <p:spPr/>
        <p:txBody>
          <a:body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0BF9F88A-34D2-651E-F199-B32B2AF74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3E46D4-52A1-8D27-D859-E91F942975A9}"/>
              </a:ext>
            </a:extLst>
          </p:cNvPr>
          <p:cNvSpPr>
            <a:spLocks noGrp="1"/>
          </p:cNvSpPr>
          <p:nvPr>
            <p:ph type="sldNum" sz="quarter" idx="12"/>
          </p:nvPr>
        </p:nvSpPr>
        <p:spPr/>
        <p:txBody>
          <a:bodyPr/>
          <a:lstStyle/>
          <a:p>
            <a:fld id="{BEDC255D-79DB-8D41-9286-FCD9BFA1E06B}" type="slidenum">
              <a:rPr lang="en-US" smtClean="0"/>
              <a:t>‹#›</a:t>
            </a:fld>
            <a:endParaRPr lang="en-US" dirty="0"/>
          </a:p>
        </p:txBody>
      </p:sp>
    </p:spTree>
    <p:extLst>
      <p:ext uri="{BB962C8B-B14F-4D97-AF65-F5344CB8AC3E}">
        <p14:creationId xmlns:p14="http://schemas.microsoft.com/office/powerpoint/2010/main" val="390628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aves">
  <p:cSld name="BLANK_1">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zigzag">
  <p:cSld name="BLANK_1_1">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669" r:id="rId9"/>
    <p:sldLayoutId id="2147483661" r:id="rId10"/>
    <p:sldLayoutId id="2147483663" r:id="rId11"/>
    <p:sldLayoutId id="2147483768" r:id="rId12"/>
    <p:sldLayoutId id="2147483769" r:id="rId13"/>
    <p:sldLayoutId id="214748377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483109C-41B8-4DBC-8B54-35A6E3F04FFA}"/>
              </a:ext>
            </a:extLst>
          </p:cNvPr>
          <p:cNvSpPr>
            <a:spLocks noGrp="1"/>
          </p:cNvSpPr>
          <p:nvPr>
            <p:ph type="title"/>
          </p:nvPr>
        </p:nvSpPr>
        <p:spPr bwMode="auto">
          <a:xfrm>
            <a:off x="628650" y="882253"/>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1E1EAAC-41B9-4693-8D3B-84976E73518B}"/>
              </a:ext>
            </a:extLst>
          </p:cNvPr>
          <p:cNvSpPr>
            <a:spLocks noGrp="1"/>
          </p:cNvSpPr>
          <p:nvPr>
            <p:ph type="body" idx="1"/>
          </p:nvPr>
        </p:nvSpPr>
        <p:spPr bwMode="auto">
          <a:xfrm>
            <a:off x="628650" y="1977629"/>
            <a:ext cx="7886700" cy="265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890883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rtl="0" eaLnBrk="0" fontAlgn="base" hangingPunct="0">
        <a:lnSpc>
          <a:spcPct val="90000"/>
        </a:lnSpc>
        <a:spcBef>
          <a:spcPct val="0"/>
        </a:spcBef>
        <a:spcAft>
          <a:spcPct val="0"/>
        </a:spcAft>
        <a:defRPr sz="3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3000">
          <a:solidFill>
            <a:srgbClr val="00629B"/>
          </a:solidFill>
          <a:latin typeface="Montserrat" panose="00000500000000000000" pitchFamily="50" charset="0"/>
        </a:defRPr>
      </a:lvl5pPr>
      <a:lvl6pPr marL="342900" algn="l" rtl="0" fontAlgn="base">
        <a:lnSpc>
          <a:spcPct val="90000"/>
        </a:lnSpc>
        <a:spcBef>
          <a:spcPct val="0"/>
        </a:spcBef>
        <a:spcAft>
          <a:spcPct val="0"/>
        </a:spcAft>
        <a:defRPr sz="3300">
          <a:solidFill>
            <a:srgbClr val="00629B"/>
          </a:solidFill>
          <a:latin typeface="Montserrat" panose="00000500000000000000" pitchFamily="50" charset="0"/>
        </a:defRPr>
      </a:lvl6pPr>
      <a:lvl7pPr marL="685800" algn="l" rtl="0" fontAlgn="base">
        <a:lnSpc>
          <a:spcPct val="90000"/>
        </a:lnSpc>
        <a:spcBef>
          <a:spcPct val="0"/>
        </a:spcBef>
        <a:spcAft>
          <a:spcPct val="0"/>
        </a:spcAft>
        <a:defRPr sz="3300">
          <a:solidFill>
            <a:srgbClr val="00629B"/>
          </a:solidFill>
          <a:latin typeface="Montserrat" panose="00000500000000000000" pitchFamily="50" charset="0"/>
        </a:defRPr>
      </a:lvl7pPr>
      <a:lvl8pPr marL="1028700" algn="l" rtl="0" fontAlgn="base">
        <a:lnSpc>
          <a:spcPct val="90000"/>
        </a:lnSpc>
        <a:spcBef>
          <a:spcPct val="0"/>
        </a:spcBef>
        <a:spcAft>
          <a:spcPct val="0"/>
        </a:spcAft>
        <a:defRPr sz="3300">
          <a:solidFill>
            <a:srgbClr val="00629B"/>
          </a:solidFill>
          <a:latin typeface="Montserrat" panose="00000500000000000000" pitchFamily="50" charset="0"/>
        </a:defRPr>
      </a:lvl8pPr>
      <a:lvl9pPr marL="1371600" algn="l" rtl="0" fontAlgn="base">
        <a:lnSpc>
          <a:spcPct val="90000"/>
        </a:lnSpc>
        <a:spcBef>
          <a:spcPct val="0"/>
        </a:spcBef>
        <a:spcAft>
          <a:spcPct val="0"/>
        </a:spcAft>
        <a:defRPr sz="3300">
          <a:solidFill>
            <a:srgbClr val="00629B"/>
          </a:solidFill>
          <a:latin typeface="Montserrat" panose="00000500000000000000" pitchFamily="50"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00A9CE"/>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00A9CE"/>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00A9CE"/>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00A9CE"/>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200" kern="1200">
          <a:solidFill>
            <a:srgbClr val="00A9C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33889" y="273845"/>
            <a:ext cx="4081462" cy="187404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433889" y="2426494"/>
            <a:ext cx="4081462" cy="43934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Edit Master text styles</a:t>
            </a:r>
          </a:p>
        </p:txBody>
      </p:sp>
    </p:spTree>
    <p:extLst>
      <p:ext uri="{BB962C8B-B14F-4D97-AF65-F5344CB8AC3E}">
        <p14:creationId xmlns:p14="http://schemas.microsoft.com/office/powerpoint/2010/main" val="2860977263"/>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rtl="0" eaLnBrk="1" fontAlgn="base" hangingPunct="1">
        <a:lnSpc>
          <a:spcPct val="90000"/>
        </a:lnSpc>
        <a:spcBef>
          <a:spcPct val="0"/>
        </a:spcBef>
        <a:spcAft>
          <a:spcPct val="0"/>
        </a:spcAft>
        <a:defRPr sz="3300" kern="1200">
          <a:solidFill>
            <a:schemeClr val="bg1"/>
          </a:solidFill>
          <a:latin typeface="+mj-lt"/>
          <a:ea typeface="+mj-ea"/>
          <a:cs typeface="+mj-cs"/>
        </a:defRPr>
      </a:lvl1pPr>
      <a:lvl2pPr algn="l" rtl="0" eaLnBrk="1" fontAlgn="base" hangingPunct="1">
        <a:lnSpc>
          <a:spcPct val="90000"/>
        </a:lnSpc>
        <a:spcBef>
          <a:spcPct val="0"/>
        </a:spcBef>
        <a:spcAft>
          <a:spcPct val="0"/>
        </a:spcAft>
        <a:defRPr sz="3300">
          <a:solidFill>
            <a:schemeClr val="bg1"/>
          </a:solidFill>
          <a:latin typeface="Montserrat" pitchFamily="50" charset="0"/>
        </a:defRPr>
      </a:lvl2pPr>
      <a:lvl3pPr algn="l" rtl="0" eaLnBrk="1" fontAlgn="base" hangingPunct="1">
        <a:lnSpc>
          <a:spcPct val="90000"/>
        </a:lnSpc>
        <a:spcBef>
          <a:spcPct val="0"/>
        </a:spcBef>
        <a:spcAft>
          <a:spcPct val="0"/>
        </a:spcAft>
        <a:defRPr sz="3300">
          <a:solidFill>
            <a:schemeClr val="bg1"/>
          </a:solidFill>
          <a:latin typeface="Montserrat" pitchFamily="50" charset="0"/>
        </a:defRPr>
      </a:lvl3pPr>
      <a:lvl4pPr algn="l" rtl="0" eaLnBrk="1" fontAlgn="base" hangingPunct="1">
        <a:lnSpc>
          <a:spcPct val="90000"/>
        </a:lnSpc>
        <a:spcBef>
          <a:spcPct val="0"/>
        </a:spcBef>
        <a:spcAft>
          <a:spcPct val="0"/>
        </a:spcAft>
        <a:defRPr sz="3300">
          <a:solidFill>
            <a:schemeClr val="bg1"/>
          </a:solidFill>
          <a:latin typeface="Montserrat" pitchFamily="50" charset="0"/>
        </a:defRPr>
      </a:lvl4pPr>
      <a:lvl5pPr algn="l" rtl="0" eaLnBrk="1" fontAlgn="base" hangingPunct="1">
        <a:lnSpc>
          <a:spcPct val="90000"/>
        </a:lnSpc>
        <a:spcBef>
          <a:spcPct val="0"/>
        </a:spcBef>
        <a:spcAft>
          <a:spcPct val="0"/>
        </a:spcAft>
        <a:defRPr sz="3300">
          <a:solidFill>
            <a:schemeClr val="bg1"/>
          </a:solidFill>
          <a:latin typeface="Montserrat" pitchFamily="50" charset="0"/>
        </a:defRPr>
      </a:lvl5pPr>
      <a:lvl6pPr marL="342900" algn="l" rtl="0" eaLnBrk="1" fontAlgn="base" hangingPunct="1">
        <a:lnSpc>
          <a:spcPct val="90000"/>
        </a:lnSpc>
        <a:spcBef>
          <a:spcPct val="0"/>
        </a:spcBef>
        <a:spcAft>
          <a:spcPct val="0"/>
        </a:spcAft>
        <a:defRPr sz="3300">
          <a:solidFill>
            <a:schemeClr val="bg1"/>
          </a:solidFill>
          <a:latin typeface="Montserrat" pitchFamily="50" charset="0"/>
        </a:defRPr>
      </a:lvl6pPr>
      <a:lvl7pPr marL="685800" algn="l" rtl="0" eaLnBrk="1" fontAlgn="base" hangingPunct="1">
        <a:lnSpc>
          <a:spcPct val="90000"/>
        </a:lnSpc>
        <a:spcBef>
          <a:spcPct val="0"/>
        </a:spcBef>
        <a:spcAft>
          <a:spcPct val="0"/>
        </a:spcAft>
        <a:defRPr sz="3300">
          <a:solidFill>
            <a:schemeClr val="bg1"/>
          </a:solidFill>
          <a:latin typeface="Montserrat" pitchFamily="50" charset="0"/>
        </a:defRPr>
      </a:lvl7pPr>
      <a:lvl8pPr marL="1028700" algn="l" rtl="0" eaLnBrk="1" fontAlgn="base" hangingPunct="1">
        <a:lnSpc>
          <a:spcPct val="90000"/>
        </a:lnSpc>
        <a:spcBef>
          <a:spcPct val="0"/>
        </a:spcBef>
        <a:spcAft>
          <a:spcPct val="0"/>
        </a:spcAft>
        <a:defRPr sz="3300">
          <a:solidFill>
            <a:schemeClr val="bg1"/>
          </a:solidFill>
          <a:latin typeface="Montserrat" pitchFamily="50" charset="0"/>
        </a:defRPr>
      </a:lvl8pPr>
      <a:lvl9pPr marL="1371600" algn="l" rtl="0" eaLnBrk="1" fontAlgn="base" hangingPunct="1">
        <a:lnSpc>
          <a:spcPct val="90000"/>
        </a:lnSpc>
        <a:spcBef>
          <a:spcPct val="0"/>
        </a:spcBef>
        <a:spcAft>
          <a:spcPct val="0"/>
        </a:spcAft>
        <a:defRPr sz="3300">
          <a:solidFill>
            <a:schemeClr val="bg1"/>
          </a:solidFill>
          <a:latin typeface="Montserrat" pitchFamily="50" charset="0"/>
        </a:defRPr>
      </a:lvl9pPr>
    </p:titleStyle>
    <p:bodyStyle>
      <a:lvl1pPr algn="l" rtl="0" eaLnBrk="1" fontAlgn="base" hangingPunct="1">
        <a:lnSpc>
          <a:spcPct val="90000"/>
        </a:lnSpc>
        <a:spcBef>
          <a:spcPts val="750"/>
        </a:spcBef>
        <a:spcAft>
          <a:spcPct val="0"/>
        </a:spcAft>
        <a:defRPr sz="1800" kern="1200">
          <a:solidFill>
            <a:srgbClr val="00A9CE"/>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246460"/>
            <a:ext cx="8374062" cy="633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black">
          <a:xfrm>
            <a:off x="354014" y="1304925"/>
            <a:ext cx="8339137"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black">
          <a:xfrm>
            <a:off x="350839" y="4767263"/>
            <a:ext cx="409575" cy="163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64" charset="0"/>
                <a:ea typeface="ＭＳ Ｐゴシック" pitchFamily="64" charset="-128"/>
                <a:cs typeface="ＭＳ Ｐゴシック" pitchFamily="64" charset="-128"/>
              </a:defRPr>
            </a:lvl1pPr>
          </a:lstStyle>
          <a:p>
            <a:pPr>
              <a:defRPr/>
            </a:pPr>
            <a:fld id="{CBAF7012-B5EE-4193-9BDC-59AC61AD4A82}" type="slidenum">
              <a:rPr lang="en-US"/>
              <a:pPr>
                <a:defRPr/>
              </a:pPr>
              <a:t>‹#›</a:t>
            </a:fld>
            <a:endParaRPr lang="en-US"/>
          </a:p>
        </p:txBody>
      </p:sp>
      <p:sp>
        <p:nvSpPr>
          <p:cNvPr id="1034" name="Rectangle 10"/>
          <p:cNvSpPr>
            <a:spLocks noGrp="1" noChangeArrowheads="1"/>
          </p:cNvSpPr>
          <p:nvPr>
            <p:ph type="ftr" sz="quarter" idx="3"/>
          </p:nvPr>
        </p:nvSpPr>
        <p:spPr bwMode="black">
          <a:xfrm>
            <a:off x="568326" y="4767262"/>
            <a:ext cx="8137525" cy="215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600" smtClean="0">
                <a:solidFill>
                  <a:schemeClr val="tx2"/>
                </a:solidFill>
                <a:latin typeface="Verdana" pitchFamily="80" charset="0"/>
                <a:ea typeface="ＭＳ Ｐゴシック" pitchFamily="80" charset="-128"/>
              </a:defRPr>
            </a:lvl1pPr>
          </a:lstStyle>
          <a:p>
            <a:pPr>
              <a:defRPr/>
            </a:pPr>
            <a:r>
              <a:rPr lang="en-US"/>
              <a:t>| PRESENTATION TITLE HERE | ©2011 YMCA of the USA</a:t>
            </a:r>
          </a:p>
        </p:txBody>
      </p:sp>
    </p:spTree>
    <p:extLst>
      <p:ext uri="{BB962C8B-B14F-4D97-AF65-F5344CB8AC3E}">
        <p14:creationId xmlns:p14="http://schemas.microsoft.com/office/powerpoint/2010/main" val="23553862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dt="0"/>
  <p:txStyles>
    <p:titleStyle>
      <a:lvl1pPr algn="l" rtl="0" fontAlgn="base">
        <a:spcBef>
          <a:spcPct val="0"/>
        </a:spcBef>
        <a:spcAft>
          <a:spcPct val="0"/>
        </a:spcAft>
        <a:defRPr sz="1950" b="1" cap="all">
          <a:solidFill>
            <a:srgbClr val="01A490"/>
          </a:solidFill>
          <a:latin typeface="+mj-lt"/>
          <a:ea typeface="+mj-ea"/>
          <a:cs typeface="+mj-cs"/>
        </a:defRPr>
      </a:lvl1pPr>
      <a:lvl2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2pPr>
      <a:lvl3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3pPr>
      <a:lvl4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4pPr>
      <a:lvl5pPr algn="l" rtl="0" fontAlgn="base">
        <a:spcBef>
          <a:spcPct val="0"/>
        </a:spcBef>
        <a:spcAft>
          <a:spcPct val="0"/>
        </a:spcAft>
        <a:defRPr sz="1950" b="1">
          <a:solidFill>
            <a:srgbClr val="01A490"/>
          </a:solidFill>
          <a:latin typeface="Verdana" pitchFamily="64" charset="0"/>
          <a:ea typeface="ＭＳ Ｐゴシック" pitchFamily="64" charset="-128"/>
          <a:cs typeface="ＭＳ Ｐゴシック" pitchFamily="64" charset="-128"/>
        </a:defRPr>
      </a:lvl5pPr>
      <a:lvl6pPr marL="3429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6pPr>
      <a:lvl7pPr marL="6858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7pPr>
      <a:lvl8pPr marL="10287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8pPr>
      <a:lvl9pPr marL="1371600" algn="l" rtl="0" eaLnBrk="1" fontAlgn="base" hangingPunct="1">
        <a:spcBef>
          <a:spcPct val="0"/>
        </a:spcBef>
        <a:spcAft>
          <a:spcPct val="0"/>
        </a:spcAft>
        <a:defRPr sz="1950" b="1">
          <a:solidFill>
            <a:schemeClr val="folHlink"/>
          </a:solidFill>
          <a:latin typeface="Verdana" pitchFamily="64" charset="0"/>
          <a:ea typeface="ＭＳ Ｐゴシック" pitchFamily="64" charset="-128"/>
          <a:cs typeface="ＭＳ Ｐゴシック" pitchFamily="64" charset="-128"/>
        </a:defRPr>
      </a:lvl9pPr>
    </p:titleStyle>
    <p:bodyStyle>
      <a:lvl1pPr algn="l" rtl="0" fontAlgn="base">
        <a:spcBef>
          <a:spcPct val="50000"/>
        </a:spcBef>
        <a:spcAft>
          <a:spcPct val="0"/>
        </a:spcAft>
        <a:defRPr>
          <a:solidFill>
            <a:schemeClr val="tx2"/>
          </a:solidFill>
          <a:latin typeface="+mn-lt"/>
          <a:ea typeface="+mn-ea"/>
          <a:cs typeface="+mn-cs"/>
        </a:defRPr>
      </a:lvl1pPr>
      <a:lvl2pPr marL="167879" indent="-166688" algn="l" rtl="0" fontAlgn="base">
        <a:spcBef>
          <a:spcPct val="100000"/>
        </a:spcBef>
        <a:spcAft>
          <a:spcPct val="0"/>
        </a:spcAft>
        <a:buSzPct val="80000"/>
        <a:buChar char="•"/>
        <a:defRPr>
          <a:solidFill>
            <a:schemeClr val="tx2"/>
          </a:solidFill>
          <a:latin typeface="+mn-lt"/>
          <a:ea typeface="+mn-ea"/>
        </a:defRPr>
      </a:lvl2pPr>
      <a:lvl3pPr marL="520304" indent="-171450" algn="l" rtl="0" fontAlgn="base">
        <a:spcBef>
          <a:spcPct val="25000"/>
        </a:spcBef>
        <a:spcAft>
          <a:spcPct val="0"/>
        </a:spcAft>
        <a:buChar char="–"/>
        <a:defRPr>
          <a:solidFill>
            <a:schemeClr val="tx2"/>
          </a:solidFill>
          <a:latin typeface="+mn-lt"/>
          <a:ea typeface="+mn-ea"/>
        </a:defRPr>
      </a:lvl3pPr>
      <a:lvl4pPr marL="840581" indent="-171450" algn="l" rtl="0" fontAlgn="base">
        <a:spcBef>
          <a:spcPct val="25000"/>
        </a:spcBef>
        <a:spcAft>
          <a:spcPct val="0"/>
        </a:spcAft>
        <a:buSzPct val="80000"/>
        <a:buChar char="•"/>
        <a:defRPr>
          <a:solidFill>
            <a:schemeClr val="tx2"/>
          </a:solidFill>
          <a:latin typeface="+mn-lt"/>
          <a:ea typeface="+mn-ea"/>
        </a:defRPr>
      </a:lvl4pPr>
      <a:lvl5pPr marL="1206104" indent="-171450" algn="l" rtl="0" fontAlgn="base">
        <a:spcBef>
          <a:spcPct val="25000"/>
        </a:spcBef>
        <a:spcAft>
          <a:spcPct val="0"/>
        </a:spcAft>
        <a:buChar char="–"/>
        <a:defRPr>
          <a:solidFill>
            <a:schemeClr val="tx2"/>
          </a:solidFill>
          <a:latin typeface="+mn-lt"/>
          <a:ea typeface="+mn-ea"/>
        </a:defRPr>
      </a:lvl5pPr>
      <a:lvl6pPr marL="1549004" indent="-171450" algn="l" rtl="0" eaLnBrk="1" fontAlgn="base" hangingPunct="1">
        <a:spcBef>
          <a:spcPct val="25000"/>
        </a:spcBef>
        <a:spcAft>
          <a:spcPct val="0"/>
        </a:spcAft>
        <a:buChar char="–"/>
        <a:defRPr>
          <a:solidFill>
            <a:schemeClr val="bg2"/>
          </a:solidFill>
          <a:latin typeface="+mn-lt"/>
          <a:ea typeface="+mn-ea"/>
        </a:defRPr>
      </a:lvl6pPr>
      <a:lvl7pPr marL="1891904" indent="-171450" algn="l" rtl="0" eaLnBrk="1" fontAlgn="base" hangingPunct="1">
        <a:spcBef>
          <a:spcPct val="25000"/>
        </a:spcBef>
        <a:spcAft>
          <a:spcPct val="0"/>
        </a:spcAft>
        <a:buChar char="–"/>
        <a:defRPr>
          <a:solidFill>
            <a:schemeClr val="bg2"/>
          </a:solidFill>
          <a:latin typeface="+mn-lt"/>
          <a:ea typeface="+mn-ea"/>
        </a:defRPr>
      </a:lvl7pPr>
      <a:lvl8pPr marL="2234804" indent="-171450" algn="l" rtl="0" eaLnBrk="1" fontAlgn="base" hangingPunct="1">
        <a:spcBef>
          <a:spcPct val="25000"/>
        </a:spcBef>
        <a:spcAft>
          <a:spcPct val="0"/>
        </a:spcAft>
        <a:buChar char="–"/>
        <a:defRPr>
          <a:solidFill>
            <a:schemeClr val="bg2"/>
          </a:solidFill>
          <a:latin typeface="+mn-lt"/>
          <a:ea typeface="+mn-ea"/>
        </a:defRPr>
      </a:lvl8pPr>
      <a:lvl9pPr marL="2577704" indent="-17145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217728" tIns="108864" rIns="217728" bIns="108864" rtlCol="0" anchor="ctr"/>
          <a:lstStyle>
            <a:lvl1pPr algn="l">
              <a:defRPr sz="1088">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217728" tIns="108864" rIns="217728" bIns="108864" rtlCol="0" anchor="ctr"/>
          <a:lstStyle>
            <a:lvl1pPr algn="ctr">
              <a:defRPr sz="1088">
                <a:solidFill>
                  <a:schemeClr val="tx1">
                    <a:tint val="75000"/>
                  </a:schemeClr>
                </a:solidFill>
              </a:defRPr>
            </a:lvl1pPr>
          </a:lstStyle>
          <a:p>
            <a:endParaRPr lang="en-US"/>
          </a:p>
        </p:txBody>
      </p:sp>
    </p:spTree>
    <p:extLst>
      <p:ext uri="{BB962C8B-B14F-4D97-AF65-F5344CB8AC3E}">
        <p14:creationId xmlns:p14="http://schemas.microsoft.com/office/powerpoint/2010/main" val="33070412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p:hf hdr="0" ftr="0" dt="0"/>
  <p:txStyles>
    <p:titleStyle>
      <a:lvl1pPr algn="ctr" defTabSz="408240" rtl="0" eaLnBrk="1" latinLnBrk="0" hangingPunct="1">
        <a:spcBef>
          <a:spcPct val="0"/>
        </a:spcBef>
        <a:buNone/>
        <a:defRPr sz="2475" b="1" kern="1200">
          <a:solidFill>
            <a:schemeClr val="bg1"/>
          </a:solidFill>
          <a:latin typeface="Arial" panose="020B0604020202020204" pitchFamily="34" charset="0"/>
          <a:ea typeface="+mj-ea"/>
          <a:cs typeface="Arial" panose="020B0604020202020204" pitchFamily="34" charset="0"/>
        </a:defRPr>
      </a:lvl1pPr>
    </p:titleStyle>
    <p:bodyStyle>
      <a:lvl1pPr marL="306180" indent="-306180" algn="l" defTabSz="40824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63389" indent="-255150" algn="l" defTabSz="408240" rtl="0" eaLnBrk="1" latinLnBrk="0" hangingPunct="1">
        <a:spcBef>
          <a:spcPct val="20000"/>
        </a:spcBef>
        <a:buFont typeface="Arial"/>
        <a:buChar char="–"/>
        <a:defRPr sz="1650" kern="1200">
          <a:solidFill>
            <a:schemeClr val="tx1"/>
          </a:solidFill>
          <a:latin typeface="Arial" panose="020B0604020202020204" pitchFamily="34" charset="0"/>
          <a:ea typeface="+mn-ea"/>
          <a:cs typeface="Arial" panose="020B0604020202020204" pitchFamily="34" charset="0"/>
        </a:defRPr>
      </a:lvl2pPr>
      <a:lvl3pPr marL="1020599" indent="-204120" algn="l" defTabSz="408240" rtl="0" eaLnBrk="1" latinLnBrk="0" hangingPunct="1">
        <a:spcBef>
          <a:spcPct val="20000"/>
        </a:spcBef>
        <a:buFont typeface="Arial"/>
        <a:buChar char="•"/>
        <a:defRPr sz="1350" kern="1200">
          <a:solidFill>
            <a:schemeClr val="tx1"/>
          </a:solidFill>
          <a:latin typeface="Arial" panose="020B0604020202020204" pitchFamily="34" charset="0"/>
          <a:ea typeface="+mn-ea"/>
          <a:cs typeface="Arial" panose="020B0604020202020204" pitchFamily="34" charset="0"/>
        </a:defRPr>
      </a:lvl3pPr>
      <a:lvl4pPr marL="142883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4pPr>
      <a:lvl5pPr marL="1837079" indent="-204120" algn="l" defTabSz="408240" rtl="0" eaLnBrk="1" latinLnBrk="0" hangingPunct="1">
        <a:spcBef>
          <a:spcPct val="20000"/>
        </a:spcBef>
        <a:buFont typeface="Arial"/>
        <a:buChar char="»"/>
        <a:defRPr sz="1050" kern="1200">
          <a:solidFill>
            <a:schemeClr val="tx1"/>
          </a:solidFill>
          <a:latin typeface="Arial" panose="020B0604020202020204" pitchFamily="34" charset="0"/>
          <a:ea typeface="+mn-ea"/>
          <a:cs typeface="Arial" panose="020B0604020202020204" pitchFamily="34" charset="0"/>
        </a:defRPr>
      </a:lvl5pPr>
      <a:lvl6pPr marL="2245318" indent="-204120" algn="l" defTabSz="408240" rtl="0" eaLnBrk="1" latinLnBrk="0" hangingPunct="1">
        <a:spcBef>
          <a:spcPct val="20000"/>
        </a:spcBef>
        <a:buFont typeface="Arial"/>
        <a:buChar char="•"/>
        <a:defRPr sz="1800" kern="1200">
          <a:solidFill>
            <a:schemeClr val="tx1"/>
          </a:solidFill>
          <a:latin typeface="+mn-lt"/>
          <a:ea typeface="+mn-ea"/>
          <a:cs typeface="+mn-cs"/>
        </a:defRPr>
      </a:lvl6pPr>
      <a:lvl7pPr marL="2653558" indent="-204120" algn="l" defTabSz="408240" rtl="0" eaLnBrk="1" latinLnBrk="0" hangingPunct="1">
        <a:spcBef>
          <a:spcPct val="20000"/>
        </a:spcBef>
        <a:buFont typeface="Arial"/>
        <a:buChar char="•"/>
        <a:defRPr sz="1800" kern="1200">
          <a:solidFill>
            <a:schemeClr val="tx1"/>
          </a:solidFill>
          <a:latin typeface="+mn-lt"/>
          <a:ea typeface="+mn-ea"/>
          <a:cs typeface="+mn-cs"/>
        </a:defRPr>
      </a:lvl7pPr>
      <a:lvl8pPr marL="3061797" indent="-204120" algn="l" defTabSz="408240" rtl="0" eaLnBrk="1" latinLnBrk="0" hangingPunct="1">
        <a:spcBef>
          <a:spcPct val="20000"/>
        </a:spcBef>
        <a:buFont typeface="Arial"/>
        <a:buChar char="•"/>
        <a:defRPr sz="1800" kern="1200">
          <a:solidFill>
            <a:schemeClr val="tx1"/>
          </a:solidFill>
          <a:latin typeface="+mn-lt"/>
          <a:ea typeface="+mn-ea"/>
          <a:cs typeface="+mn-cs"/>
        </a:defRPr>
      </a:lvl8pPr>
      <a:lvl9pPr marL="3470037" indent="-204120" algn="l" defTabSz="40824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240" rtl="0" eaLnBrk="1" latinLnBrk="0" hangingPunct="1">
        <a:defRPr sz="1613" kern="1200">
          <a:solidFill>
            <a:schemeClr val="tx1"/>
          </a:solidFill>
          <a:latin typeface="+mn-lt"/>
          <a:ea typeface="+mn-ea"/>
          <a:cs typeface="+mn-cs"/>
        </a:defRPr>
      </a:lvl1pPr>
      <a:lvl2pPr marL="408240" algn="l" defTabSz="408240" rtl="0" eaLnBrk="1" latinLnBrk="0" hangingPunct="1">
        <a:defRPr sz="1613" kern="1200">
          <a:solidFill>
            <a:schemeClr val="tx1"/>
          </a:solidFill>
          <a:latin typeface="+mn-lt"/>
          <a:ea typeface="+mn-ea"/>
          <a:cs typeface="+mn-cs"/>
        </a:defRPr>
      </a:lvl2pPr>
      <a:lvl3pPr marL="816479" algn="l" defTabSz="408240" rtl="0" eaLnBrk="1" latinLnBrk="0" hangingPunct="1">
        <a:defRPr sz="1613" kern="1200">
          <a:solidFill>
            <a:schemeClr val="tx1"/>
          </a:solidFill>
          <a:latin typeface="+mn-lt"/>
          <a:ea typeface="+mn-ea"/>
          <a:cs typeface="+mn-cs"/>
        </a:defRPr>
      </a:lvl3pPr>
      <a:lvl4pPr marL="1224719" algn="l" defTabSz="408240" rtl="0" eaLnBrk="1" latinLnBrk="0" hangingPunct="1">
        <a:defRPr sz="1613" kern="1200">
          <a:solidFill>
            <a:schemeClr val="tx1"/>
          </a:solidFill>
          <a:latin typeface="+mn-lt"/>
          <a:ea typeface="+mn-ea"/>
          <a:cs typeface="+mn-cs"/>
        </a:defRPr>
      </a:lvl4pPr>
      <a:lvl5pPr marL="1632959" algn="l" defTabSz="408240" rtl="0" eaLnBrk="1" latinLnBrk="0" hangingPunct="1">
        <a:defRPr sz="1613" kern="1200">
          <a:solidFill>
            <a:schemeClr val="tx1"/>
          </a:solidFill>
          <a:latin typeface="+mn-lt"/>
          <a:ea typeface="+mn-ea"/>
          <a:cs typeface="+mn-cs"/>
        </a:defRPr>
      </a:lvl5pPr>
      <a:lvl6pPr marL="2041199" algn="l" defTabSz="408240" rtl="0" eaLnBrk="1" latinLnBrk="0" hangingPunct="1">
        <a:defRPr sz="1613" kern="1200">
          <a:solidFill>
            <a:schemeClr val="tx1"/>
          </a:solidFill>
          <a:latin typeface="+mn-lt"/>
          <a:ea typeface="+mn-ea"/>
          <a:cs typeface="+mn-cs"/>
        </a:defRPr>
      </a:lvl6pPr>
      <a:lvl7pPr marL="2449438" algn="l" defTabSz="408240" rtl="0" eaLnBrk="1" latinLnBrk="0" hangingPunct="1">
        <a:defRPr sz="1613" kern="1200">
          <a:solidFill>
            <a:schemeClr val="tx1"/>
          </a:solidFill>
          <a:latin typeface="+mn-lt"/>
          <a:ea typeface="+mn-ea"/>
          <a:cs typeface="+mn-cs"/>
        </a:defRPr>
      </a:lvl7pPr>
      <a:lvl8pPr marL="2857677" algn="l" defTabSz="408240" rtl="0" eaLnBrk="1" latinLnBrk="0" hangingPunct="1">
        <a:defRPr sz="1613" kern="1200">
          <a:solidFill>
            <a:schemeClr val="tx1"/>
          </a:solidFill>
          <a:latin typeface="+mn-lt"/>
          <a:ea typeface="+mn-ea"/>
          <a:cs typeface="+mn-cs"/>
        </a:defRPr>
      </a:lvl8pPr>
      <a:lvl9pPr marL="3265917" algn="l" defTabSz="408240" rtl="0" eaLnBrk="1" latinLnBrk="0" hangingPunct="1">
        <a:defRPr sz="16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5725"/>
            <a:ext cx="8229600" cy="828675"/>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457200" y="1028701"/>
            <a:ext cx="8229600" cy="3565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413537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lvl1pPr algn="ctr" rtl="0" eaLnBrk="1" fontAlgn="base" hangingPunct="1">
        <a:lnSpc>
          <a:spcPts val="4350"/>
        </a:lnSpc>
        <a:spcBef>
          <a:spcPct val="0"/>
        </a:spcBef>
        <a:spcAft>
          <a:spcPct val="0"/>
        </a:spcAft>
        <a:defRPr sz="4050" kern="1200">
          <a:solidFill>
            <a:srgbClr val="002454"/>
          </a:solidFill>
          <a:effectLst/>
          <a:latin typeface="Calibri Light" panose="020F0302020204030204" pitchFamily="34" charset="0"/>
          <a:ea typeface="MS PGothic" pitchFamily="34" charset="-128"/>
          <a:cs typeface="Calibri Light" panose="020F0302020204030204" pitchFamily="34" charset="0"/>
        </a:defRPr>
      </a:lvl1pPr>
      <a:lvl2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2pPr>
      <a:lvl3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3pPr>
      <a:lvl4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4pPr>
      <a:lvl5pPr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cs typeface="MS PGothic" charset="0"/>
        </a:defRPr>
      </a:lvl5pPr>
      <a:lvl6pPr marL="3429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6pPr>
      <a:lvl7pPr marL="6858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7pPr>
      <a:lvl8pPr marL="10287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8pPr>
      <a:lvl9pPr marL="1371600" algn="ctr" rtl="0" eaLnBrk="1" fontAlgn="base" hangingPunct="1">
        <a:lnSpc>
          <a:spcPts val="4350"/>
        </a:lnSpc>
        <a:spcBef>
          <a:spcPct val="0"/>
        </a:spcBef>
        <a:spcAft>
          <a:spcPct val="0"/>
        </a:spcAft>
        <a:defRPr sz="4050">
          <a:solidFill>
            <a:schemeClr val="tx2"/>
          </a:solidFill>
          <a:latin typeface="Palatino Linotype" pitchFamily="18" charset="0"/>
          <a:ea typeface="MS PGothic" pitchFamily="34" charset="-128"/>
        </a:defRPr>
      </a:lvl9pPr>
    </p:titleStyle>
    <p:bodyStyle>
      <a:lvl1pPr marL="257175" indent="-257175" algn="l" rtl="0" eaLnBrk="1" fontAlgn="base" hangingPunct="1">
        <a:spcBef>
          <a:spcPct val="20000"/>
        </a:spcBef>
        <a:spcAft>
          <a:spcPct val="0"/>
        </a:spcAft>
        <a:buFont typeface="Arial" panose="020B0604020202020204" pitchFamily="34" charset="0"/>
        <a:buChar char="•"/>
        <a:defRPr sz="1800" kern="1200" baseline="0">
          <a:solidFill>
            <a:srgbClr val="797979"/>
          </a:solidFill>
          <a:latin typeface="+mj-lt"/>
          <a:ea typeface="MS PGothic" pitchFamily="34" charset="-128"/>
          <a:cs typeface="MS PGothic" charset="0"/>
        </a:defRPr>
      </a:lvl1pPr>
      <a:lvl2pPr marL="557213" indent="-214313" algn="l" rtl="0" eaLnBrk="1" fontAlgn="base" hangingPunct="1">
        <a:spcBef>
          <a:spcPct val="20000"/>
        </a:spcBef>
        <a:spcAft>
          <a:spcPct val="0"/>
        </a:spcAft>
        <a:buFont typeface="Courier New" panose="02070309020205020404" pitchFamily="49" charset="0"/>
        <a:buChar char="o"/>
        <a:defRPr sz="1200" kern="1200" baseline="0">
          <a:solidFill>
            <a:srgbClr val="797979"/>
          </a:solidFill>
          <a:latin typeface="+mj-lt"/>
          <a:ea typeface="MS PGothic" pitchFamily="34" charset="-128"/>
          <a:cs typeface="MS PGothic" charset="0"/>
        </a:defRPr>
      </a:lvl2pPr>
      <a:lvl3pPr marL="857250" indent="-171450" algn="l" rtl="0" eaLnBrk="1" fontAlgn="base" hangingPunct="1">
        <a:spcBef>
          <a:spcPct val="20000"/>
        </a:spcBef>
        <a:spcAft>
          <a:spcPct val="0"/>
        </a:spcAft>
        <a:buFont typeface="Arial" panose="020B0604020202020204" pitchFamily="34" charset="0"/>
        <a:buChar char="•"/>
        <a:defRPr sz="1200" kern="1200" baseline="0">
          <a:solidFill>
            <a:srgbClr val="797979"/>
          </a:solidFill>
          <a:latin typeface="+mj-lt"/>
          <a:ea typeface="MS PGothic" pitchFamily="34" charset="-128"/>
          <a:cs typeface="MS PGothic" charset="0"/>
        </a:defRPr>
      </a:lvl3pPr>
      <a:lvl4pPr marL="1200150" indent="-171450" algn="l" rtl="0" eaLnBrk="1" fontAlgn="base" hangingPunct="1">
        <a:spcBef>
          <a:spcPct val="20000"/>
        </a:spcBef>
        <a:spcAft>
          <a:spcPct val="0"/>
        </a:spcAft>
        <a:buFont typeface="Courier New" panose="02070309020205020404" pitchFamily="49" charset="0"/>
        <a:buChar char="o"/>
        <a:defRPr sz="1200" kern="1200" baseline="0">
          <a:solidFill>
            <a:srgbClr val="797979"/>
          </a:solidFill>
          <a:latin typeface="+mj-lt"/>
          <a:ea typeface="MS PGothic" pitchFamily="34" charset="-128"/>
          <a:cs typeface="MS PGothic" charset="0"/>
        </a:defRPr>
      </a:lvl4pPr>
      <a:lvl5pPr marL="1543050" indent="-171450" algn="l" rtl="0" eaLnBrk="1" fontAlgn="base" hangingPunct="1">
        <a:spcBef>
          <a:spcPct val="20000"/>
        </a:spcBef>
        <a:spcAft>
          <a:spcPct val="0"/>
        </a:spcAft>
        <a:buFont typeface="Arial" panose="020B0604020202020204" pitchFamily="34" charset="0"/>
        <a:buChar char="•"/>
        <a:defRPr sz="1200" kern="1200" baseline="0">
          <a:solidFill>
            <a:srgbClr val="797979"/>
          </a:solidFill>
          <a:latin typeface="+mj-lt"/>
          <a:ea typeface="MS PGothic" pitchFamily="34" charset="-128"/>
          <a:cs typeface="MS PGothic" charset="0"/>
        </a:defRPr>
      </a:lvl5pPr>
      <a:lvl6pPr marL="18859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7pPr>
      <a:lvl8pPr marL="2571750" indent="-171450" algn="l" defTabSz="685800" rtl="0" eaLnBrk="1" latinLnBrk="0" hangingPunct="1">
        <a:spcBef>
          <a:spcPct val="20000"/>
        </a:spcBef>
        <a:buFont typeface="Courier New" pitchFamily="49" charset="0"/>
        <a:buChar char="o"/>
        <a:defRPr sz="1200" kern="1200">
          <a:solidFill>
            <a:schemeClr val="tx1">
              <a:lumMod val="50000"/>
              <a:lumOff val="50000"/>
            </a:schemeClr>
          </a:solidFill>
          <a:latin typeface="+mj-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lumMod val="50000"/>
              <a:lumOff val="50000"/>
            </a:schemeClr>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5725"/>
            <a:ext cx="8229600" cy="828675"/>
          </a:xfrm>
          <a:prstGeom prst="rect">
            <a:avLst/>
          </a:prstGeom>
        </p:spPr>
        <p:txBody>
          <a:bodyPr vert="horz" lIns="91440" tIns="45720" rIns="91440" bIns="45720" rtlCol="0" anchor="b">
            <a:noAutofit/>
          </a:bodyPr>
          <a:lstStyle/>
          <a:p>
            <a:r>
              <a:rPr lang="en-US"/>
              <a:t>Click to edit Master title style</a:t>
            </a:r>
          </a:p>
        </p:txBody>
      </p:sp>
      <p:sp>
        <p:nvSpPr>
          <p:cNvPr id="1027" name="Text Placeholder 2"/>
          <p:cNvSpPr>
            <a:spLocks noGrp="1"/>
          </p:cNvSpPr>
          <p:nvPr>
            <p:ph type="body" idx="1"/>
          </p:nvPr>
        </p:nvSpPr>
        <p:spPr bwMode="auto">
          <a:xfrm>
            <a:off x="457200" y="1028701"/>
            <a:ext cx="8229600" cy="3565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627219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sldNum="0" hdr="0" ftr="0" dt="0"/>
  <p:txStyles>
    <p:titleStyle>
      <a:lvl1pPr algn="ctr" rtl="0" eaLnBrk="1" fontAlgn="base" hangingPunct="1">
        <a:lnSpc>
          <a:spcPts val="3263"/>
        </a:lnSpc>
        <a:spcBef>
          <a:spcPct val="0"/>
        </a:spcBef>
        <a:spcAft>
          <a:spcPct val="0"/>
        </a:spcAft>
        <a:defRPr sz="3038" kern="1200">
          <a:solidFill>
            <a:srgbClr val="002454"/>
          </a:solidFill>
          <a:effectLst/>
          <a:latin typeface="Calibri Light" panose="020F0302020204030204" pitchFamily="34" charset="0"/>
          <a:ea typeface="MS PGothic" pitchFamily="34" charset="-128"/>
          <a:cs typeface="Calibri Light" panose="020F0302020204030204" pitchFamily="34" charset="0"/>
        </a:defRPr>
      </a:lvl1pPr>
      <a:lvl2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2pPr>
      <a:lvl3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3pPr>
      <a:lvl4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4pPr>
      <a:lvl5pPr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cs typeface="MS PGothic" charset="0"/>
        </a:defRPr>
      </a:lvl5pPr>
      <a:lvl6pPr marL="257175"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6pPr>
      <a:lvl7pPr marL="514350"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7pPr>
      <a:lvl8pPr marL="771525"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8pPr>
      <a:lvl9pPr marL="1028700" algn="ctr" rtl="0" eaLnBrk="1" fontAlgn="base" hangingPunct="1">
        <a:lnSpc>
          <a:spcPts val="3263"/>
        </a:lnSpc>
        <a:spcBef>
          <a:spcPct val="0"/>
        </a:spcBef>
        <a:spcAft>
          <a:spcPct val="0"/>
        </a:spcAft>
        <a:defRPr sz="3038">
          <a:solidFill>
            <a:schemeClr val="tx2"/>
          </a:solidFill>
          <a:latin typeface="Palatino Linotype" pitchFamily="18" charset="0"/>
          <a:ea typeface="MS PGothic" pitchFamily="34" charset="-128"/>
        </a:defRPr>
      </a:lvl9pPr>
    </p:titleStyle>
    <p:bodyStyle>
      <a:lvl1pPr marL="192881" indent="-192881" algn="l" rtl="0" eaLnBrk="1" fontAlgn="base" hangingPunct="1">
        <a:spcBef>
          <a:spcPct val="20000"/>
        </a:spcBef>
        <a:spcAft>
          <a:spcPct val="0"/>
        </a:spcAft>
        <a:buFont typeface="Arial" panose="020B0604020202020204" pitchFamily="34" charset="0"/>
        <a:buChar char="•"/>
        <a:defRPr sz="1350" kern="1200" baseline="0">
          <a:solidFill>
            <a:srgbClr val="797979"/>
          </a:solidFill>
          <a:latin typeface="+mj-lt"/>
          <a:ea typeface="MS PGothic" pitchFamily="34" charset="-128"/>
          <a:cs typeface="MS PGothic" charset="0"/>
        </a:defRPr>
      </a:lvl1pPr>
      <a:lvl2pPr marL="417910" indent="-160735" algn="l" rtl="0" eaLnBrk="1" fontAlgn="base" hangingPunct="1">
        <a:spcBef>
          <a:spcPct val="20000"/>
        </a:spcBef>
        <a:spcAft>
          <a:spcPct val="0"/>
        </a:spcAft>
        <a:buFont typeface="Courier New" panose="02070309020205020404" pitchFamily="49" charset="0"/>
        <a:buChar char="o"/>
        <a:defRPr sz="900" kern="1200" baseline="0">
          <a:solidFill>
            <a:srgbClr val="797979"/>
          </a:solidFill>
          <a:latin typeface="+mj-lt"/>
          <a:ea typeface="MS PGothic" pitchFamily="34" charset="-128"/>
          <a:cs typeface="MS PGothic" charset="0"/>
        </a:defRPr>
      </a:lvl2pPr>
      <a:lvl3pPr marL="642938" indent="-128588" algn="l" rtl="0" eaLnBrk="1" fontAlgn="base" hangingPunct="1">
        <a:spcBef>
          <a:spcPct val="20000"/>
        </a:spcBef>
        <a:spcAft>
          <a:spcPct val="0"/>
        </a:spcAft>
        <a:buFont typeface="Arial" panose="020B0604020202020204" pitchFamily="34" charset="0"/>
        <a:buChar char="•"/>
        <a:defRPr sz="900" kern="1200" baseline="0">
          <a:solidFill>
            <a:srgbClr val="797979"/>
          </a:solidFill>
          <a:latin typeface="+mj-lt"/>
          <a:ea typeface="MS PGothic" pitchFamily="34" charset="-128"/>
          <a:cs typeface="MS PGothic" charset="0"/>
        </a:defRPr>
      </a:lvl3pPr>
      <a:lvl4pPr marL="900113" indent="-128588" algn="l" rtl="0" eaLnBrk="1" fontAlgn="base" hangingPunct="1">
        <a:spcBef>
          <a:spcPct val="20000"/>
        </a:spcBef>
        <a:spcAft>
          <a:spcPct val="0"/>
        </a:spcAft>
        <a:buFont typeface="Courier New" panose="02070309020205020404" pitchFamily="49" charset="0"/>
        <a:buChar char="o"/>
        <a:defRPr sz="900" kern="1200" baseline="0">
          <a:solidFill>
            <a:srgbClr val="797979"/>
          </a:solidFill>
          <a:latin typeface="+mj-lt"/>
          <a:ea typeface="MS PGothic" pitchFamily="34" charset="-128"/>
          <a:cs typeface="MS PGothic" charset="0"/>
        </a:defRPr>
      </a:lvl4pPr>
      <a:lvl5pPr marL="1157288" indent="-128588" algn="l" rtl="0" eaLnBrk="1" fontAlgn="base" hangingPunct="1">
        <a:spcBef>
          <a:spcPct val="20000"/>
        </a:spcBef>
        <a:spcAft>
          <a:spcPct val="0"/>
        </a:spcAft>
        <a:buFont typeface="Arial" panose="020B0604020202020204" pitchFamily="34" charset="0"/>
        <a:buChar char="•"/>
        <a:defRPr sz="900" kern="1200" baseline="0">
          <a:solidFill>
            <a:srgbClr val="797979"/>
          </a:solidFill>
          <a:latin typeface="+mj-lt"/>
          <a:ea typeface="MS PGothic" pitchFamily="34" charset="-128"/>
          <a:cs typeface="MS PGothic" charset="0"/>
        </a:defRPr>
      </a:lvl5pPr>
      <a:lvl6pPr marL="141446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6pPr>
      <a:lvl7pPr marL="167163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7pPr>
      <a:lvl8pPr marL="1928813" indent="-128588" algn="l" defTabSz="514350" rtl="0" eaLnBrk="1" latinLnBrk="0" hangingPunct="1">
        <a:spcBef>
          <a:spcPct val="20000"/>
        </a:spcBef>
        <a:buFont typeface="Courier New" pitchFamily="49" charset="0"/>
        <a:buChar char="o"/>
        <a:defRPr sz="900" kern="1200">
          <a:solidFill>
            <a:schemeClr val="tx1">
              <a:lumMod val="50000"/>
              <a:lumOff val="50000"/>
            </a:schemeClr>
          </a:solidFill>
          <a:latin typeface="+mj-lt"/>
          <a:ea typeface="+mn-ea"/>
          <a:cs typeface="+mn-cs"/>
        </a:defRPr>
      </a:lvl8pPr>
      <a:lvl9pPr marL="2185988" indent="-128588" algn="l" defTabSz="514350" rtl="0" eaLnBrk="1" latinLnBrk="0" hangingPunct="1">
        <a:spcBef>
          <a:spcPct val="20000"/>
        </a:spcBef>
        <a:buFont typeface="Arial" pitchFamily="34" charset="0"/>
        <a:buChar char="•"/>
        <a:defRPr sz="900" kern="1200">
          <a:solidFill>
            <a:schemeClr val="tx1">
              <a:lumMod val="50000"/>
              <a:lumOff val="50000"/>
            </a:schemeClr>
          </a:solidFill>
          <a:latin typeface="+mj-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F1EEA-54EB-0885-8A12-E6874AADDA6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3FF6EC-7191-BB25-0457-57CB8F36A9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710D7-E6DA-34D5-8BCA-B36035CC9C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CFE50E-1256-2540-8461-3304751E2652}" type="datetimeFigureOut">
              <a:rPr lang="en-US" smtClean="0"/>
              <a:t>12/12/2024</a:t>
            </a:fld>
            <a:endParaRPr lang="en-US" dirty="0"/>
          </a:p>
        </p:txBody>
      </p:sp>
      <p:sp>
        <p:nvSpPr>
          <p:cNvPr id="5" name="Footer Placeholder 4">
            <a:extLst>
              <a:ext uri="{FF2B5EF4-FFF2-40B4-BE49-F238E27FC236}">
                <a16:creationId xmlns:a16="http://schemas.microsoft.com/office/drawing/2014/main" id="{BB36F0BF-A420-25D7-1550-3C889059424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221C98-C86B-67C3-9A53-97D4B67A00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DC255D-79DB-8D41-9286-FCD9BFA1E06B}" type="slidenum">
              <a:rPr lang="en-US" smtClean="0"/>
              <a:t>‹#›</a:t>
            </a:fld>
            <a:endParaRPr lang="en-US" dirty="0"/>
          </a:p>
        </p:txBody>
      </p:sp>
    </p:spTree>
    <p:extLst>
      <p:ext uri="{BB962C8B-B14F-4D97-AF65-F5344CB8AC3E}">
        <p14:creationId xmlns:p14="http://schemas.microsoft.com/office/powerpoint/2010/main" val="4847320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87.emf"/></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emf"/><Relationship Id="rId2" Type="http://schemas.openxmlformats.org/officeDocument/2006/relationships/notesSlide" Target="../notesSlides/notesSlide9.xml"/><Relationship Id="rId1" Type="http://schemas.openxmlformats.org/officeDocument/2006/relationships/slideLayout" Target="../slideLayouts/slideLayout74.xml"/><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emf"/><Relationship Id="rId4" Type="http://schemas.openxmlformats.org/officeDocument/2006/relationships/image" Target="../media/image89.svg"/><Relationship Id="rId9" Type="http://schemas.openxmlformats.org/officeDocument/2006/relationships/image" Target="../media/image94.svg"/></Relationships>
</file>

<file path=ppt/slides/_rels/slide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6.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7.png"/><Relationship Id="rId7" Type="http://schemas.openxmlformats.org/officeDocument/2006/relationships/image" Target="../media/image105.svg"/><Relationship Id="rId2" Type="http://schemas.openxmlformats.org/officeDocument/2006/relationships/image" Target="../media/image101.png"/><Relationship Id="rId1" Type="http://schemas.openxmlformats.org/officeDocument/2006/relationships/slideLayout" Target="../slideLayouts/slideLayout86.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7.png"/><Relationship Id="rId1" Type="http://schemas.openxmlformats.org/officeDocument/2006/relationships/slideLayout" Target="../slideLayouts/slideLayout86.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16.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97.png"/><Relationship Id="rId1" Type="http://schemas.openxmlformats.org/officeDocument/2006/relationships/slideLayout" Target="../slideLayouts/slideLayout86.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6.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97.png"/><Relationship Id="rId1" Type="http://schemas.openxmlformats.org/officeDocument/2006/relationships/slideLayout" Target="../slideLayouts/slideLayout86.xml"/><Relationship Id="rId5" Type="http://schemas.openxmlformats.org/officeDocument/2006/relationships/image" Target="../media/image123.jpeg"/><Relationship Id="rId4" Type="http://schemas.openxmlformats.org/officeDocument/2006/relationships/image" Target="../media/image1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image" Target="../media/image128.jpeg"/><Relationship Id="rId2" Type="http://schemas.openxmlformats.org/officeDocument/2006/relationships/image" Target="../media/image124.png"/><Relationship Id="rId1" Type="http://schemas.openxmlformats.org/officeDocument/2006/relationships/slideLayout" Target="../slideLayouts/slideLayout86.xml"/><Relationship Id="rId6" Type="http://schemas.openxmlformats.org/officeDocument/2006/relationships/image" Target="../media/image127.jpeg"/><Relationship Id="rId5" Type="http://schemas.openxmlformats.org/officeDocument/2006/relationships/image" Target="../media/image97.png"/><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30.png"/><Relationship Id="rId4" Type="http://schemas.openxmlformats.org/officeDocument/2006/relationships/image" Target="../media/image138.gif"/></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39.jpe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42.jpeg"/></Relationships>
</file>

<file path=ppt/slides/_rels/slide3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hyperlink" Target="http://www.salvationarmygreenville.org/"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4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2.png"/><Relationship Id="rId7" Type="http://schemas.openxmlformats.org/officeDocument/2006/relationships/image" Target="../media/image46.emf"/><Relationship Id="rId12" Type="http://schemas.openxmlformats.org/officeDocument/2006/relationships/image" Target="../media/image51.emf"/><Relationship Id="rId17" Type="http://schemas.openxmlformats.org/officeDocument/2006/relationships/image" Target="../media/image56.jpg"/><Relationship Id="rId2" Type="http://schemas.openxmlformats.org/officeDocument/2006/relationships/image" Target="../media/image41.png"/><Relationship Id="rId16" Type="http://schemas.openxmlformats.org/officeDocument/2006/relationships/image" Target="../media/image55.jpg"/><Relationship Id="rId1" Type="http://schemas.openxmlformats.org/officeDocument/2006/relationships/slideLayout" Target="../slideLayouts/slideLayout74.xml"/><Relationship Id="rId6" Type="http://schemas.openxmlformats.org/officeDocument/2006/relationships/image" Target="../media/image45.emf"/><Relationship Id="rId11" Type="http://schemas.openxmlformats.org/officeDocument/2006/relationships/image" Target="../media/image50.emf"/><Relationship Id="rId5" Type="http://schemas.openxmlformats.org/officeDocument/2006/relationships/image" Target="../media/image44.emf"/><Relationship Id="rId15" Type="http://schemas.openxmlformats.org/officeDocument/2006/relationships/image" Target="../media/image54.png"/><Relationship Id="rId10" Type="http://schemas.openxmlformats.org/officeDocument/2006/relationships/image" Target="../media/image49.emf"/><Relationship Id="rId4" Type="http://schemas.openxmlformats.org/officeDocument/2006/relationships/image" Target="../media/image43.png"/><Relationship Id="rId9" Type="http://schemas.openxmlformats.org/officeDocument/2006/relationships/image" Target="../media/image48.emf"/><Relationship Id="rId14" Type="http://schemas.openxmlformats.org/officeDocument/2006/relationships/image" Target="../media/image53.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https://www.youtube.com/embed/sDBnvUhZhD8?feature=oembed" TargetMode="Externa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hyperlink" Target="http://www.youtube.com/watch?v=sDBnvUhZhD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hyperlink" Target="http://www.salvationarmygreenville.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3" Type="http://schemas.openxmlformats.org/officeDocument/2006/relationships/image" Target="../media/image57.jpg"/><Relationship Id="rId7" Type="http://schemas.openxmlformats.org/officeDocument/2006/relationships/image" Target="../media/image61.jpg"/><Relationship Id="rId12"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emf"/><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s>
</file>

<file path=ppt/slides/_rels/slide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59.emf"/><Relationship Id="rId7" Type="http://schemas.openxmlformats.org/officeDocument/2006/relationships/image" Target="../media/image71.emf"/><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70.emf"/><Relationship Id="rId11" Type="http://schemas.openxmlformats.org/officeDocument/2006/relationships/image" Target="../media/image75.png"/><Relationship Id="rId5" Type="http://schemas.openxmlformats.org/officeDocument/2006/relationships/image" Target="../media/image69.emf"/><Relationship Id="rId10" Type="http://schemas.openxmlformats.org/officeDocument/2006/relationships/image" Target="../media/image74.emf"/><Relationship Id="rId4" Type="http://schemas.openxmlformats.org/officeDocument/2006/relationships/image" Target="../media/image68.emf"/><Relationship Id="rId9" Type="http://schemas.openxmlformats.org/officeDocument/2006/relationships/image" Target="../media/image73.emf"/></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image" Target="../media/image78.emf"/><Relationship Id="rId4" Type="http://schemas.openxmlformats.org/officeDocument/2006/relationships/image" Target="../media/image77.emf"/></Relationships>
</file>

<file path=ppt/slides/_rels/slide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80.jpg"/><Relationship Id="rId5" Type="http://schemas.openxmlformats.org/officeDocument/2006/relationships/image" Target="../media/image59.emf"/><Relationship Id="rId4" Type="http://schemas.openxmlformats.org/officeDocument/2006/relationships/image" Target="../media/image69.emf"/></Relationships>
</file>

<file path=ppt/slides/_rels/slide9.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59.emf"/><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83.png"/><Relationship Id="rId5" Type="http://schemas.openxmlformats.org/officeDocument/2006/relationships/image" Target="../media/image69.emf"/><Relationship Id="rId4" Type="http://schemas.openxmlformats.org/officeDocument/2006/relationships/image" Target="../media/image6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DF64CB2B-8804-B123-E5EC-49D79A935F99}"/>
              </a:ext>
            </a:extLst>
          </p:cNvPr>
          <p:cNvSpPr/>
          <p:nvPr/>
        </p:nvSpPr>
        <p:spPr>
          <a:xfrm flipV="1">
            <a:off x="5799076" y="4240786"/>
            <a:ext cx="3151967"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0171B01-514F-011F-B075-8B0E32E514C4}"/>
              </a:ext>
            </a:extLst>
          </p:cNvPr>
          <p:cNvSpPr/>
          <p:nvPr/>
        </p:nvSpPr>
        <p:spPr>
          <a:xfrm rot="5400000">
            <a:off x="5927134" y="972734"/>
            <a:ext cx="2895850" cy="3151966"/>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63DD630-DE6B-F433-EC71-B12D79BE3534}"/>
              </a:ext>
            </a:extLst>
          </p:cNvPr>
          <p:cNvSpPr/>
          <p:nvPr/>
        </p:nvSpPr>
        <p:spPr>
          <a:xfrm>
            <a:off x="202746" y="1100795"/>
            <a:ext cx="5415733" cy="289584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B3C4E2C-A5AC-0B71-92BA-AB1E4D0420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Freeform: Shape 3">
            <a:extLst>
              <a:ext uri="{FF2B5EF4-FFF2-40B4-BE49-F238E27FC236}">
                <a16:creationId xmlns:a16="http://schemas.microsoft.com/office/drawing/2014/main" id="{D69F8614-73E9-5BDC-96F4-07078BCADCE5}"/>
              </a:ext>
            </a:extLst>
          </p:cNvPr>
          <p:cNvSpPr/>
          <p:nvPr/>
        </p:nvSpPr>
        <p:spPr bwMode="auto">
          <a:xfrm>
            <a:off x="202747" y="190481"/>
            <a:ext cx="5415733" cy="727727"/>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r>
              <a:rPr lang="en-US" sz="4200" b="1">
                <a:ln w="12700">
                  <a:solidFill>
                    <a:schemeClr val="tx1"/>
                  </a:solidFill>
                  <a:prstDash val="solid"/>
                </a:ln>
                <a:solidFill>
                  <a:srgbClr val="80BC00"/>
                </a:solidFill>
                <a:effectLst>
                  <a:outerShdw dist="38100" dir="2640000" algn="bl" rotWithShape="0">
                    <a:srgbClr val="006241"/>
                  </a:outerShdw>
                </a:effectLst>
              </a:rPr>
              <a:t>TATT</a:t>
            </a:r>
            <a:endParaRPr lang="en-US" sz="4200" kern="1200">
              <a:solidFill>
                <a:prstClr val="white"/>
              </a:solidFill>
              <a:latin typeface="Calibri"/>
              <a:cs typeface="Arial"/>
            </a:endParaRPr>
          </a:p>
        </p:txBody>
      </p:sp>
      <p:sp>
        <p:nvSpPr>
          <p:cNvPr id="31" name="TextBox 30">
            <a:extLst>
              <a:ext uri="{FF2B5EF4-FFF2-40B4-BE49-F238E27FC236}">
                <a16:creationId xmlns:a16="http://schemas.microsoft.com/office/drawing/2014/main" id="{9E680174-B11D-6FF6-ECC1-B9F43FB16396}"/>
              </a:ext>
            </a:extLst>
          </p:cNvPr>
          <p:cNvSpPr txBox="1"/>
          <p:nvPr/>
        </p:nvSpPr>
        <p:spPr>
          <a:xfrm>
            <a:off x="1549400" y="373068"/>
            <a:ext cx="1165239" cy="523220"/>
          </a:xfrm>
          <a:prstGeom prst="rect">
            <a:avLst/>
          </a:prstGeom>
          <a:noFill/>
        </p:spPr>
        <p:txBody>
          <a:bodyPr wrap="square" rtlCol="0">
            <a:spAutoFit/>
          </a:bodyPr>
          <a:lstStyle/>
          <a:p>
            <a:r>
              <a:rPr lang="en-US" sz="2800" i="1">
                <a:ln w="9525">
                  <a:solidFill>
                    <a:srgbClr val="006241"/>
                  </a:solidFill>
                  <a:prstDash val="solid"/>
                </a:ln>
                <a:solidFill>
                  <a:srgbClr val="80BC00"/>
                </a:solidFill>
                <a:latin typeface="Montserrat" panose="00000500000000000000" pitchFamily="2" charset="0"/>
              </a:rPr>
              <a:t>Chat </a:t>
            </a:r>
          </a:p>
        </p:txBody>
      </p:sp>
      <p:sp>
        <p:nvSpPr>
          <p:cNvPr id="33" name="TextBox 32">
            <a:extLst>
              <a:ext uri="{FF2B5EF4-FFF2-40B4-BE49-F238E27FC236}">
                <a16:creationId xmlns:a16="http://schemas.microsoft.com/office/drawing/2014/main" id="{B116826E-B146-E669-FAB1-4096F36CB6B2}"/>
              </a:ext>
            </a:extLst>
          </p:cNvPr>
          <p:cNvSpPr txBox="1"/>
          <p:nvPr/>
        </p:nvSpPr>
        <p:spPr>
          <a:xfrm>
            <a:off x="2610832" y="216667"/>
            <a:ext cx="154318" cy="707886"/>
          </a:xfrm>
          <a:prstGeom prst="rect">
            <a:avLst/>
          </a:prstGeom>
          <a:noFill/>
        </p:spPr>
        <p:txBody>
          <a:bodyPr wrap="square">
            <a:spAutoFit/>
          </a:bodyPr>
          <a:lstStyle/>
          <a:p>
            <a:r>
              <a:rPr lang="en-US" sz="4000" b="1" dirty="0">
                <a:ln w="12700">
                  <a:solidFill>
                    <a:schemeClr val="tx1"/>
                  </a:solidFill>
                  <a:prstDash val="solid"/>
                </a:ln>
                <a:solidFill>
                  <a:srgbClr val="80BC00"/>
                </a:solidFill>
                <a:effectLst>
                  <a:outerShdw dist="38100" dir="2640000" algn="bl" rotWithShape="0">
                    <a:srgbClr val="006241"/>
                  </a:outerShdw>
                </a:effectLst>
              </a:rPr>
              <a:t>-</a:t>
            </a:r>
            <a:endParaRPr lang="en-US" sz="4000" dirty="0"/>
          </a:p>
        </p:txBody>
      </p:sp>
      <p:sp>
        <p:nvSpPr>
          <p:cNvPr id="34" name="TextBox 33">
            <a:extLst>
              <a:ext uri="{FF2B5EF4-FFF2-40B4-BE49-F238E27FC236}">
                <a16:creationId xmlns:a16="http://schemas.microsoft.com/office/drawing/2014/main" id="{13F007C0-A1FD-D27C-C223-249E107C9B95}"/>
              </a:ext>
            </a:extLst>
          </p:cNvPr>
          <p:cNvSpPr txBox="1"/>
          <p:nvPr/>
        </p:nvSpPr>
        <p:spPr>
          <a:xfrm>
            <a:off x="2956924" y="419234"/>
            <a:ext cx="2614818" cy="400110"/>
          </a:xfrm>
          <a:prstGeom prst="rect">
            <a:avLst/>
          </a:prstGeom>
          <a:noFill/>
        </p:spPr>
        <p:txBody>
          <a:bodyPr wrap="none" rtlCol="0">
            <a:spAutoFit/>
          </a:bodyPr>
          <a:lstStyle/>
          <a:p>
            <a:r>
              <a:rPr lang="en-US" sz="2000" dirty="0">
                <a:latin typeface="Montserrat" panose="00000500000000000000" pitchFamily="2" charset="0"/>
              </a:rPr>
              <a:t>December 12, 2024</a:t>
            </a:r>
          </a:p>
        </p:txBody>
      </p:sp>
      <p:sp>
        <p:nvSpPr>
          <p:cNvPr id="58" name="TextBox 57">
            <a:extLst>
              <a:ext uri="{FF2B5EF4-FFF2-40B4-BE49-F238E27FC236}">
                <a16:creationId xmlns:a16="http://schemas.microsoft.com/office/drawing/2014/main" id="{91527AE0-FE1F-ED31-BF88-82BE7455D8EF}"/>
              </a:ext>
            </a:extLst>
          </p:cNvPr>
          <p:cNvSpPr txBox="1"/>
          <p:nvPr/>
        </p:nvSpPr>
        <p:spPr bwMode="auto">
          <a:xfrm>
            <a:off x="228146" y="1134198"/>
            <a:ext cx="5351091" cy="2523768"/>
          </a:xfrm>
          <a:prstGeom prst="rect">
            <a:avLst/>
          </a:prstGeom>
          <a:noFill/>
        </p:spPr>
        <p:txBody>
          <a:bodyPr wrap="square" lIns="91440" tIns="45720" rIns="91440" bIns="45720" anchor="t">
            <a:spAutoFit/>
          </a:bodyPr>
          <a:lstStyle/>
          <a:p>
            <a:pPr defTabSz="685800">
              <a:buClrTx/>
              <a:defRPr/>
            </a:pPr>
            <a:r>
              <a:rPr lang="en-US" sz="1600" kern="1200" dirty="0">
                <a:ln w="9525">
                  <a:solidFill>
                    <a:srgbClr val="006241"/>
                  </a:solidFill>
                  <a:prstDash val="solid"/>
                </a:ln>
                <a:solidFill>
                  <a:srgbClr val="9FC357"/>
                </a:solidFill>
                <a:latin typeface="Montserrat" panose="00000500000000000000" pitchFamily="2" charset="0"/>
              </a:rPr>
              <a:t>Welcome</a:t>
            </a:r>
            <a:r>
              <a:rPr lang="en-US" sz="1600" i="1" kern="1200" dirty="0">
                <a:ln w="12700">
                  <a:solidFill>
                    <a:srgbClr val="006241"/>
                  </a:solidFill>
                  <a:prstDash val="solid"/>
                </a:ln>
                <a:solidFill>
                  <a:srgbClr val="9FC357"/>
                </a:solidFill>
                <a:latin typeface="Montserrat" panose="00000500000000000000" pitchFamily="2" charset="0"/>
              </a:rPr>
              <a:t> </a:t>
            </a:r>
            <a:r>
              <a:rPr lang="en-US" sz="1800" b="1" kern="1200" dirty="0">
                <a:solidFill>
                  <a:prstClr val="black"/>
                </a:solidFill>
                <a:latin typeface="Montserrat" panose="00000500000000000000" pitchFamily="2" charset="0"/>
              </a:rPr>
              <a:t>  </a:t>
            </a:r>
            <a:endParaRPr lang="en-US" sz="1800" kern="1200" dirty="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200" b="1" kern="1200" dirty="0">
                <a:solidFill>
                  <a:prstClr val="black"/>
                </a:solidFill>
                <a:latin typeface="Montserrat" panose="00000500000000000000" pitchFamily="2" charset="0"/>
              </a:rPr>
              <a:t>Todd Horne, </a:t>
            </a:r>
            <a:r>
              <a:rPr lang="en-US" sz="1200" kern="1200" dirty="0">
                <a:solidFill>
                  <a:prstClr val="black"/>
                </a:solidFill>
                <a:latin typeface="Montserrat" panose="00000500000000000000" pitchFamily="2" charset="0"/>
              </a:rPr>
              <a:t>Ten at the Top Board Chair</a:t>
            </a:r>
          </a:p>
          <a:p>
            <a:pPr marL="217170" lvl="4" algn="ctr" defTabSz="685800">
              <a:spcBef>
                <a:spcPts val="300"/>
              </a:spcBef>
              <a:tabLst>
                <a:tab pos="212725" algn="l"/>
                <a:tab pos="628650" algn="l"/>
                <a:tab pos="6960870" algn="r"/>
              </a:tabLst>
              <a:defRPr/>
            </a:pPr>
            <a:endParaRPr lang="en-US" sz="1100" kern="1200" dirty="0">
              <a:solidFill>
                <a:prstClr val="black"/>
              </a:solidFill>
              <a:latin typeface="Montserrat" panose="00000500000000000000" pitchFamily="2" charset="0"/>
            </a:endParaRPr>
          </a:p>
          <a:p>
            <a:pPr defTabSz="685800">
              <a:buClrTx/>
              <a:defRPr/>
            </a:pPr>
            <a:r>
              <a:rPr lang="en-US" sz="1600" kern="1200" dirty="0">
                <a:ln w="9525">
                  <a:solidFill>
                    <a:srgbClr val="006241"/>
                  </a:solidFill>
                  <a:prstDash val="solid"/>
                </a:ln>
                <a:solidFill>
                  <a:srgbClr val="9FC357"/>
                </a:solidFill>
                <a:latin typeface="Montserrat" panose="00000500000000000000" pitchFamily="2" charset="0"/>
              </a:rPr>
              <a:t>Guest Speakers</a:t>
            </a:r>
          </a:p>
          <a:p>
            <a:pPr marL="217170" marR="0">
              <a:spcBef>
                <a:spcPts val="300"/>
              </a:spcBef>
              <a:spcAft>
                <a:spcPts val="0"/>
              </a:spcAft>
              <a:tabLst>
                <a:tab pos="212725" algn="l"/>
                <a:tab pos="628650" algn="l"/>
                <a:tab pos="6960870" algn="r"/>
              </a:tabLst>
            </a:pPr>
            <a:r>
              <a:rPr lang="en-US" sz="1200" b="1" kern="1200" dirty="0">
                <a:solidFill>
                  <a:prstClr val="black"/>
                </a:solidFill>
                <a:latin typeface="Montserrat"/>
              </a:rPr>
              <a:t>Chunsta Miller, Goodwill Industries</a:t>
            </a:r>
          </a:p>
          <a:p>
            <a:pPr marL="217170" marR="0">
              <a:spcBef>
                <a:spcPts val="300"/>
              </a:spcBef>
              <a:spcAft>
                <a:spcPts val="0"/>
              </a:spcAft>
              <a:tabLst>
                <a:tab pos="212725" algn="l"/>
                <a:tab pos="628650" algn="l"/>
                <a:tab pos="6960870" algn="r"/>
              </a:tabLst>
            </a:pPr>
            <a:r>
              <a:rPr lang="en-US" sz="1200" b="1" kern="1200" dirty="0">
                <a:solidFill>
                  <a:prstClr val="black"/>
                </a:solidFill>
                <a:latin typeface="Montserrat"/>
              </a:rPr>
              <a:t>Yolanda Campusano-</a:t>
            </a:r>
            <a:r>
              <a:rPr lang="en-US" sz="1200" b="1" kern="1200" dirty="0" err="1">
                <a:solidFill>
                  <a:prstClr val="black"/>
                </a:solidFill>
                <a:latin typeface="Montserrat"/>
              </a:rPr>
              <a:t>Pilarte</a:t>
            </a:r>
            <a:r>
              <a:rPr lang="en-US" sz="1200" b="1" kern="1200" dirty="0">
                <a:solidFill>
                  <a:prstClr val="black"/>
                </a:solidFill>
                <a:latin typeface="Montserrat"/>
              </a:rPr>
              <a:t>, Miracle Hill Ministries</a:t>
            </a:r>
          </a:p>
          <a:p>
            <a:pPr marL="217170" marR="0">
              <a:spcBef>
                <a:spcPts val="300"/>
              </a:spcBef>
              <a:spcAft>
                <a:spcPts val="0"/>
              </a:spcAft>
              <a:tabLst>
                <a:tab pos="212725" algn="l"/>
                <a:tab pos="628650" algn="l"/>
                <a:tab pos="6960870" algn="r"/>
              </a:tabLst>
            </a:pPr>
            <a:r>
              <a:rPr lang="en-US" sz="1200" b="1" kern="1200" dirty="0">
                <a:solidFill>
                  <a:prstClr val="black"/>
                </a:solidFill>
                <a:latin typeface="Montserrat"/>
              </a:rPr>
              <a:t>Major Christine Harris, Salvation Army</a:t>
            </a:r>
            <a:endParaRPr lang="en-US" sz="1200" kern="1200" dirty="0">
              <a:solidFill>
                <a:prstClr val="black"/>
              </a:solidFill>
              <a:latin typeface="Montserrat"/>
            </a:endParaRPr>
          </a:p>
          <a:p>
            <a:pPr algn="ctr" defTabSz="685800">
              <a:buClrTx/>
              <a:defRPr/>
            </a:pPr>
            <a:r>
              <a:rPr lang="en-US" sz="1100" kern="1200" dirty="0">
                <a:solidFill>
                  <a:prstClr val="black"/>
                </a:solidFill>
                <a:latin typeface="Montserrat" panose="00000500000000000000" pitchFamily="2" charset="0"/>
              </a:rPr>
              <a:t>                                                                                                                                                    </a:t>
            </a:r>
            <a:endParaRPr lang="en-US" sz="1100" b="1" kern="1200" dirty="0">
              <a:solidFill>
                <a:prstClr val="black"/>
              </a:solidFill>
              <a:latin typeface="Montserrat" panose="00000500000000000000" pitchFamily="2" charset="0"/>
            </a:endParaRPr>
          </a:p>
          <a:p>
            <a:pPr defTabSz="685800">
              <a:buClrTx/>
              <a:defRPr/>
            </a:pPr>
            <a:r>
              <a:rPr lang="en-US" sz="1600" kern="1200" dirty="0">
                <a:ln w="9525">
                  <a:solidFill>
                    <a:srgbClr val="006241"/>
                  </a:solidFill>
                  <a:prstDash val="solid"/>
                </a:ln>
                <a:solidFill>
                  <a:srgbClr val="9FC357"/>
                </a:solidFill>
                <a:latin typeface="Montserrat" panose="00000500000000000000" pitchFamily="2" charset="0"/>
              </a:rPr>
              <a:t>Adjournment</a:t>
            </a:r>
            <a:r>
              <a:rPr lang="en-US" sz="1800" b="1" kern="1200" dirty="0">
                <a:ln w="9525">
                  <a:solidFill>
                    <a:srgbClr val="006241"/>
                  </a:solidFill>
                  <a:prstDash val="solid"/>
                </a:ln>
                <a:solidFill>
                  <a:srgbClr val="9FC357"/>
                </a:solidFill>
                <a:latin typeface="Montserrat" panose="00000500000000000000" pitchFamily="2" charset="0"/>
              </a:rPr>
              <a:t> </a:t>
            </a:r>
            <a:r>
              <a:rPr lang="en-US" sz="1800" b="1" kern="1200" dirty="0">
                <a:ln w="9525">
                  <a:solidFill>
                    <a:srgbClr val="006241"/>
                  </a:solidFill>
                </a:ln>
                <a:solidFill>
                  <a:srgbClr val="B3CF7B"/>
                </a:solidFill>
                <a:latin typeface="Montserrat" panose="00000500000000000000" pitchFamily="2" charset="0"/>
              </a:rPr>
              <a:t> </a:t>
            </a:r>
            <a:r>
              <a:rPr lang="en-US" sz="1800" b="1" kern="1200" dirty="0">
                <a:solidFill>
                  <a:prstClr val="black"/>
                </a:solidFill>
                <a:latin typeface="Montserrat" panose="00000500000000000000" pitchFamily="2" charset="0"/>
              </a:rPr>
              <a:t>                                                                                  </a:t>
            </a:r>
            <a:endParaRPr lang="en-US" sz="1800" kern="1200" dirty="0">
              <a:solidFill>
                <a:prstClr val="black"/>
              </a:solidFill>
              <a:latin typeface="Montserrat" panose="00000500000000000000" pitchFamily="2" charset="0"/>
            </a:endParaRPr>
          </a:p>
          <a:p>
            <a:pPr marL="217170" lvl="4" defTabSz="685800">
              <a:spcBef>
                <a:spcPts val="300"/>
              </a:spcBef>
              <a:tabLst>
                <a:tab pos="212725" algn="l"/>
                <a:tab pos="628650" algn="l"/>
                <a:tab pos="6960870" algn="r"/>
              </a:tabLst>
              <a:defRPr/>
            </a:pPr>
            <a:r>
              <a:rPr lang="en-US" sz="1200" b="1" kern="1200">
                <a:solidFill>
                  <a:prstClr val="black"/>
                </a:solidFill>
                <a:latin typeface="Montserrat" panose="00000500000000000000" pitchFamily="2" charset="0"/>
              </a:rPr>
              <a:t>Todd Horne, </a:t>
            </a:r>
            <a:r>
              <a:rPr lang="en-US" sz="1200" kern="1200" dirty="0">
                <a:solidFill>
                  <a:prstClr val="black"/>
                </a:solidFill>
                <a:latin typeface="Montserrat" panose="00000500000000000000" pitchFamily="2" charset="0"/>
              </a:rPr>
              <a:t>Ten at </a:t>
            </a:r>
            <a:r>
              <a:rPr lang="en-US" sz="1200" kern="1200">
                <a:solidFill>
                  <a:prstClr val="black"/>
                </a:solidFill>
                <a:latin typeface="Montserrat" panose="00000500000000000000" pitchFamily="2" charset="0"/>
              </a:rPr>
              <a:t>the Top Board Chair</a:t>
            </a:r>
            <a:endParaRPr lang="en-US" sz="1200" kern="1200" dirty="0">
              <a:solidFill>
                <a:prstClr val="black"/>
              </a:solidFill>
              <a:latin typeface="Montserrat" panose="00000500000000000000" pitchFamily="2" charset="0"/>
            </a:endParaRPr>
          </a:p>
          <a:p>
            <a:pPr algn="ctr" defTabSz="685800">
              <a:buClrTx/>
              <a:defRPr/>
            </a:pPr>
            <a:endParaRPr lang="en-US" sz="900" kern="1200" dirty="0">
              <a:solidFill>
                <a:prstClr val="black"/>
              </a:solidFill>
              <a:latin typeface="Century Gothic" panose="020B0502020202020204" pitchFamily="34" charset="0"/>
            </a:endParaRPr>
          </a:p>
        </p:txBody>
      </p:sp>
      <p:sp>
        <p:nvSpPr>
          <p:cNvPr id="59" name="Freeform: Shape 3">
            <a:extLst>
              <a:ext uri="{FF2B5EF4-FFF2-40B4-BE49-F238E27FC236}">
                <a16:creationId xmlns:a16="http://schemas.microsoft.com/office/drawing/2014/main" id="{DA2DD645-24F0-66C6-7DDC-E2A19B03D4CD}"/>
              </a:ext>
            </a:extLst>
          </p:cNvPr>
          <p:cNvSpPr/>
          <p:nvPr/>
        </p:nvSpPr>
        <p:spPr bwMode="auto">
          <a:xfrm rot="10800000">
            <a:off x="202745" y="4240785"/>
            <a:ext cx="5403155" cy="712234"/>
          </a:xfrm>
          <a:prstGeom prst="rect">
            <a:avLst/>
          </a:prstGeom>
          <a:solidFill>
            <a:schemeClr val="bg1"/>
          </a:solidFill>
          <a:ln>
            <a:noFill/>
          </a:ln>
          <a:effectLst>
            <a:outerShdw blurRad="50800" dist="38100" dir="5400000" algn="t" rotWithShape="0">
              <a:srgbClr val="00624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buClrTx/>
              <a:defRPr/>
            </a:pPr>
            <a:endParaRPr lang="en-US" sz="4200" kern="1200">
              <a:solidFill>
                <a:prstClr val="white"/>
              </a:solidFill>
              <a:latin typeface="Calibri"/>
              <a:cs typeface="Arial"/>
            </a:endParaRPr>
          </a:p>
        </p:txBody>
      </p:sp>
      <p:sp>
        <p:nvSpPr>
          <p:cNvPr id="61" name="TextBox 60">
            <a:extLst>
              <a:ext uri="{FF2B5EF4-FFF2-40B4-BE49-F238E27FC236}">
                <a16:creationId xmlns:a16="http://schemas.microsoft.com/office/drawing/2014/main" id="{16DAEBE7-6D52-D6BB-E11E-8DFC91CEF2C0}"/>
              </a:ext>
            </a:extLst>
          </p:cNvPr>
          <p:cNvSpPr txBox="1"/>
          <p:nvPr/>
        </p:nvSpPr>
        <p:spPr>
          <a:xfrm>
            <a:off x="474406" y="4396847"/>
            <a:ext cx="4953819" cy="400110"/>
          </a:xfrm>
          <a:prstGeom prst="rect">
            <a:avLst/>
          </a:prstGeom>
          <a:noFill/>
        </p:spPr>
        <p:txBody>
          <a:bodyPr wrap="square" rtlCol="0">
            <a:spAutoFit/>
          </a:bodyPr>
          <a:lstStyle/>
          <a:p>
            <a:r>
              <a:rPr lang="en-US" sz="2000" dirty="0">
                <a:latin typeface="Montserrat" panose="00000500000000000000" pitchFamily="2" charset="0"/>
              </a:rPr>
              <a:t>Next TATT Chat</a:t>
            </a:r>
            <a:r>
              <a:rPr lang="en-US" sz="1800" dirty="0">
                <a:latin typeface="Montserrat" panose="00000500000000000000" pitchFamily="2" charset="0"/>
              </a:rPr>
              <a:t> - </a:t>
            </a:r>
            <a:r>
              <a:rPr lang="en-US" sz="1300" dirty="0">
                <a:latin typeface="Montserrat" panose="00000500000000000000" pitchFamily="2" charset="0"/>
              </a:rPr>
              <a:t> </a:t>
            </a:r>
            <a:r>
              <a:rPr lang="en-US" sz="2000" dirty="0">
                <a:latin typeface="Montserrat" panose="00000500000000000000" pitchFamily="2" charset="0"/>
              </a:rPr>
              <a:t>January 9, 2025</a:t>
            </a:r>
            <a:endParaRPr lang="en-US" sz="1800" dirty="0">
              <a:latin typeface="Montserrat" panose="00000500000000000000" pitchFamily="2" charset="0"/>
            </a:endParaRPr>
          </a:p>
        </p:txBody>
      </p:sp>
      <p:grpSp>
        <p:nvGrpSpPr>
          <p:cNvPr id="94" name="Group 93">
            <a:extLst>
              <a:ext uri="{FF2B5EF4-FFF2-40B4-BE49-F238E27FC236}">
                <a16:creationId xmlns:a16="http://schemas.microsoft.com/office/drawing/2014/main" id="{59C32C9C-61DE-10A7-D119-02E88C9F27F5}"/>
              </a:ext>
            </a:extLst>
          </p:cNvPr>
          <p:cNvGrpSpPr/>
          <p:nvPr/>
        </p:nvGrpSpPr>
        <p:grpSpPr>
          <a:xfrm>
            <a:off x="5865688" y="4202893"/>
            <a:ext cx="3085354" cy="769441"/>
            <a:chOff x="5799076" y="4220758"/>
            <a:chExt cx="3128962" cy="876055"/>
          </a:xfrm>
        </p:grpSpPr>
        <p:sp>
          <p:nvSpPr>
            <p:cNvPr id="84" name="TextBox 83">
              <a:extLst>
                <a:ext uri="{FF2B5EF4-FFF2-40B4-BE49-F238E27FC236}">
                  <a16:creationId xmlns:a16="http://schemas.microsoft.com/office/drawing/2014/main" id="{7D4B3D1F-4680-A9EC-4CFF-C8829FAACB8E}"/>
                </a:ext>
              </a:extLst>
            </p:cNvPr>
            <p:cNvSpPr txBox="1"/>
            <p:nvPr/>
          </p:nvSpPr>
          <p:spPr>
            <a:xfrm>
              <a:off x="5799076" y="4220758"/>
              <a:ext cx="3128962" cy="876055"/>
            </a:xfrm>
            <a:prstGeom prst="rect">
              <a:avLst/>
            </a:prstGeom>
            <a:noFill/>
          </p:spPr>
          <p:txBody>
            <a:bodyPr wrap="square" rtlCol="0">
              <a:spAutoFit/>
            </a:bodyPr>
            <a:lstStyle/>
            <a:p>
              <a:r>
                <a:rPr lang="en-US" sz="1500" i="1">
                  <a:latin typeface="Montserrat" panose="00000500000000000000" pitchFamily="2" charset="0"/>
                </a:rPr>
                <a:t>  Our</a:t>
              </a:r>
              <a:endParaRPr lang="en-US" sz="1300" i="1">
                <a:latin typeface="Montserrat" panose="00000500000000000000" pitchFamily="2" charset="0"/>
              </a:endParaRPr>
            </a:p>
            <a:p>
              <a:endParaRPr lang="en-US" sz="1300" i="1">
                <a:latin typeface="Montserrat" panose="00000500000000000000" pitchFamily="2" charset="0"/>
              </a:endParaRPr>
            </a:p>
            <a:p>
              <a:r>
                <a:rPr lang="en-US" sz="1300" i="1">
                  <a:latin typeface="Montserrat" panose="00000500000000000000" pitchFamily="2" charset="0"/>
                </a:rPr>
                <a:t>	</a:t>
              </a:r>
              <a:r>
                <a:rPr lang="en-US" sz="1200" i="1">
                  <a:latin typeface="Montserrat" panose="00000500000000000000" pitchFamily="2" charset="0"/>
                </a:rPr>
                <a:t>	</a:t>
              </a:r>
              <a:r>
                <a:rPr lang="en-US" sz="1600" i="1">
                  <a:latin typeface="Montserrat" panose="00000500000000000000" pitchFamily="2" charset="0"/>
                </a:rPr>
                <a:t>  </a:t>
              </a:r>
              <a:r>
                <a:rPr lang="en-US" sz="1500" i="1">
                  <a:latin typeface="Montserrat" panose="00000500000000000000" pitchFamily="2" charset="0"/>
                </a:rPr>
                <a:t>Partners</a:t>
              </a:r>
            </a:p>
          </p:txBody>
        </p:sp>
        <p:sp>
          <p:nvSpPr>
            <p:cNvPr id="91" name="TextBox 90">
              <a:extLst>
                <a:ext uri="{FF2B5EF4-FFF2-40B4-BE49-F238E27FC236}">
                  <a16:creationId xmlns:a16="http://schemas.microsoft.com/office/drawing/2014/main" id="{CAC19B52-A838-242A-F16C-B9A4C7EA7515}"/>
                </a:ext>
              </a:extLst>
            </p:cNvPr>
            <p:cNvSpPr txBox="1"/>
            <p:nvPr/>
          </p:nvSpPr>
          <p:spPr>
            <a:xfrm>
              <a:off x="6261705" y="4352694"/>
              <a:ext cx="2183097" cy="490591"/>
            </a:xfrm>
            <a:prstGeom prst="rect">
              <a:avLst/>
            </a:prstGeom>
            <a:noFill/>
          </p:spPr>
          <p:txBody>
            <a:bodyPr wrap="square">
              <a:spAutoFit/>
            </a:bodyPr>
            <a:lstStyle/>
            <a:p>
              <a:pPr defTabSz="514350">
                <a:buClrTx/>
                <a:defRPr/>
              </a:pPr>
              <a:r>
                <a:rPr lang="en-US" sz="2200" i="1" kern="1200">
                  <a:ln w="6350">
                    <a:solidFill>
                      <a:schemeClr val="tx1"/>
                    </a:solidFill>
                    <a:prstDash val="solid"/>
                  </a:ln>
                  <a:solidFill>
                    <a:srgbClr val="80BC00"/>
                  </a:solidFill>
                  <a:latin typeface="Calibri"/>
                  <a:cs typeface="Arial"/>
                </a:rPr>
                <a:t>Leadership</a:t>
              </a:r>
              <a:r>
                <a:rPr lang="en-US" sz="2200" i="1" kern="1200">
                  <a:ln w="6350">
                    <a:solidFill>
                      <a:schemeClr val="tx1"/>
                    </a:solidFill>
                    <a:prstDash val="solid"/>
                  </a:ln>
                  <a:solidFill>
                    <a:srgbClr val="80BC00"/>
                  </a:solidFill>
                  <a:latin typeface="Calibri"/>
                </a:rPr>
                <a:t>-Level</a:t>
              </a:r>
              <a:endParaRPr lang="en-US" sz="2200" i="1" kern="1200">
                <a:ln w="6350">
                  <a:solidFill>
                    <a:schemeClr val="tx1"/>
                  </a:solidFill>
                </a:ln>
                <a:solidFill>
                  <a:prstClr val="white"/>
                </a:solidFill>
                <a:latin typeface="Calibri"/>
              </a:endParaRPr>
            </a:p>
          </p:txBody>
        </p:sp>
      </p:grpSp>
      <p:sp>
        <p:nvSpPr>
          <p:cNvPr id="95" name="Trapezoid 94">
            <a:extLst>
              <a:ext uri="{FF2B5EF4-FFF2-40B4-BE49-F238E27FC236}">
                <a16:creationId xmlns:a16="http://schemas.microsoft.com/office/drawing/2014/main" id="{D4F4A87B-C975-A087-6AE5-795CEE351095}"/>
              </a:ext>
            </a:extLst>
          </p:cNvPr>
          <p:cNvSpPr/>
          <p:nvPr/>
        </p:nvSpPr>
        <p:spPr>
          <a:xfrm rot="10800000" flipV="1">
            <a:off x="5799075" y="184054"/>
            <a:ext cx="3151967" cy="712234"/>
          </a:xfrm>
          <a:prstGeom prst="trapezoid">
            <a:avLst/>
          </a:prstGeom>
          <a:solidFill>
            <a:schemeClr val="bg1"/>
          </a:solidFill>
          <a:ln>
            <a:noFill/>
          </a:ln>
          <a:effectLst>
            <a:outerShdw blurRad="50800" dist="38100" dir="5400000" algn="t" rotWithShape="0">
              <a:srgbClr val="00624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464B448-0064-5099-7690-B757383DAE7F}"/>
              </a:ext>
            </a:extLst>
          </p:cNvPr>
          <p:cNvSpPr txBox="1"/>
          <p:nvPr/>
        </p:nvSpPr>
        <p:spPr>
          <a:xfrm>
            <a:off x="6053000" y="191653"/>
            <a:ext cx="2183097" cy="707886"/>
          </a:xfrm>
          <a:prstGeom prst="rect">
            <a:avLst/>
          </a:prstGeom>
          <a:noFill/>
        </p:spPr>
        <p:txBody>
          <a:bodyPr wrap="square">
            <a:spAutoFit/>
          </a:bodyPr>
          <a:lstStyle/>
          <a:p>
            <a:pPr defTabSz="514350">
              <a:buClrTx/>
              <a:defRPr/>
            </a:pPr>
            <a:r>
              <a:rPr lang="en-US" sz="4000" b="1" kern="1200">
                <a:ln w="6350">
                  <a:solidFill>
                    <a:schemeClr val="tx1"/>
                  </a:solidFill>
                  <a:prstDash val="solid"/>
                </a:ln>
                <a:solidFill>
                  <a:srgbClr val="80BC00"/>
                </a:solidFill>
                <a:effectLst>
                  <a:outerShdw dist="38100" dir="2640000" algn="bl" rotWithShape="0">
                    <a:srgbClr val="006241"/>
                  </a:outerShdw>
                </a:effectLst>
                <a:latin typeface="Calibri"/>
                <a:cs typeface="Arial"/>
              </a:rPr>
              <a:t>A BIG</a:t>
            </a:r>
            <a:endParaRPr lang="en-US" sz="4000" kern="1200">
              <a:ln w="6350">
                <a:solidFill>
                  <a:schemeClr val="tx1"/>
                </a:solidFill>
              </a:ln>
              <a:solidFill>
                <a:prstClr val="white"/>
              </a:solidFill>
              <a:latin typeface="Calibri"/>
              <a:cs typeface="Arial"/>
            </a:endParaRPr>
          </a:p>
        </p:txBody>
      </p:sp>
      <p:sp>
        <p:nvSpPr>
          <p:cNvPr id="97" name="TextBox 96">
            <a:extLst>
              <a:ext uri="{FF2B5EF4-FFF2-40B4-BE49-F238E27FC236}">
                <a16:creationId xmlns:a16="http://schemas.microsoft.com/office/drawing/2014/main" id="{C2976599-D639-BE38-FE71-CEC87C1A6508}"/>
              </a:ext>
            </a:extLst>
          </p:cNvPr>
          <p:cNvSpPr txBox="1"/>
          <p:nvPr/>
        </p:nvSpPr>
        <p:spPr>
          <a:xfrm>
            <a:off x="7321868" y="439945"/>
            <a:ext cx="1308371" cy="338554"/>
          </a:xfrm>
          <a:prstGeom prst="rect">
            <a:avLst/>
          </a:prstGeom>
          <a:noFill/>
        </p:spPr>
        <p:txBody>
          <a:bodyPr wrap="none" rtlCol="0">
            <a:spAutoFit/>
          </a:bodyPr>
          <a:lstStyle/>
          <a:p>
            <a:r>
              <a:rPr lang="en-US" sz="1600" i="1">
                <a:latin typeface="Montserrat" panose="00000500000000000000" pitchFamily="2" charset="0"/>
              </a:rPr>
              <a:t>thanks to…</a:t>
            </a:r>
          </a:p>
        </p:txBody>
      </p:sp>
      <p:pic>
        <p:nvPicPr>
          <p:cNvPr id="3" name="Picture 2" descr="A group of logos with text&#10;&#10;Description automatically generated">
            <a:extLst>
              <a:ext uri="{FF2B5EF4-FFF2-40B4-BE49-F238E27FC236}">
                <a16:creationId xmlns:a16="http://schemas.microsoft.com/office/drawing/2014/main" id="{CDD29E78-EE10-2604-CEC3-583444A28908}"/>
              </a:ext>
            </a:extLst>
          </p:cNvPr>
          <p:cNvPicPr>
            <a:picLocks noChangeAspect="1"/>
          </p:cNvPicPr>
          <p:nvPr/>
        </p:nvPicPr>
        <p:blipFill>
          <a:blip r:embed="rId2"/>
          <a:stretch>
            <a:fillRect/>
          </a:stretch>
        </p:blipFill>
        <p:spPr>
          <a:xfrm>
            <a:off x="5820038" y="1133578"/>
            <a:ext cx="3121216" cy="2809094"/>
          </a:xfrm>
          <a:prstGeom prst="rect">
            <a:avLst/>
          </a:prstGeom>
        </p:spPr>
      </p:pic>
    </p:spTree>
    <p:extLst>
      <p:ext uri="{BB962C8B-B14F-4D97-AF65-F5344CB8AC3E}">
        <p14:creationId xmlns:p14="http://schemas.microsoft.com/office/powerpoint/2010/main" val="1418948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80FA-62D5-C947-1D4A-8A21BF8024B0}"/>
              </a:ext>
            </a:extLst>
          </p:cNvPr>
          <p:cNvSpPr>
            <a:spLocks noGrp="1"/>
          </p:cNvSpPr>
          <p:nvPr>
            <p:ph type="title"/>
          </p:nvPr>
        </p:nvSpPr>
        <p:spPr>
          <a:xfrm>
            <a:off x="2607388" y="3356005"/>
            <a:ext cx="3929224" cy="1326800"/>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r>
              <a:rPr lang="en-US" dirty="0">
                <a:solidFill>
                  <a:schemeClr val="bg2">
                    <a:lumMod val="50000"/>
                  </a:schemeClr>
                </a:solidFill>
                <a:latin typeface="Cambria" panose="02040503050406030204" pitchFamily="18" charset="0"/>
              </a:rPr>
              <a:t>of economic impact to local communities</a:t>
            </a:r>
          </a:p>
        </p:txBody>
      </p:sp>
      <p:sp>
        <p:nvSpPr>
          <p:cNvPr id="7" name="Title 1">
            <a:extLst>
              <a:ext uri="{FF2B5EF4-FFF2-40B4-BE49-F238E27FC236}">
                <a16:creationId xmlns:a16="http://schemas.microsoft.com/office/drawing/2014/main" id="{764C2BD0-5E55-496A-8C5B-B5002F7ADEC2}"/>
              </a:ext>
            </a:extLst>
          </p:cNvPr>
          <p:cNvSpPr txBox="1">
            <a:spLocks/>
          </p:cNvSpPr>
          <p:nvPr/>
        </p:nvSpPr>
        <p:spPr>
          <a:xfrm>
            <a:off x="1954883" y="649752"/>
            <a:ext cx="5214000" cy="483732"/>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bg2">
                    <a:lumMod val="50000"/>
                  </a:schemeClr>
                </a:solidFill>
                <a:latin typeface="Cambria" panose="02040503050406030204" pitchFamily="18" charset="0"/>
              </a:rPr>
              <a:t>We contributed more than</a:t>
            </a:r>
          </a:p>
        </p:txBody>
      </p:sp>
      <p:pic>
        <p:nvPicPr>
          <p:cNvPr id="5" name="Picture 4" descr="Blue letters on a black background&#10;&#10;Description automatically generated">
            <a:extLst>
              <a:ext uri="{FF2B5EF4-FFF2-40B4-BE49-F238E27FC236}">
                <a16:creationId xmlns:a16="http://schemas.microsoft.com/office/drawing/2014/main" id="{C0E68048-F31C-E724-7029-9404271DD3C6}"/>
              </a:ext>
            </a:extLst>
          </p:cNvPr>
          <p:cNvPicPr>
            <a:picLocks noChangeAspect="1"/>
          </p:cNvPicPr>
          <p:nvPr/>
        </p:nvPicPr>
        <p:blipFill>
          <a:blip r:embed="rId3"/>
          <a:stretch>
            <a:fillRect/>
          </a:stretch>
        </p:blipFill>
        <p:spPr>
          <a:xfrm>
            <a:off x="1293892" y="1660726"/>
            <a:ext cx="6556217" cy="1186646"/>
          </a:xfrm>
          <a:prstGeom prst="rect">
            <a:avLst/>
          </a:prstGeom>
        </p:spPr>
      </p:pic>
    </p:spTree>
    <p:extLst>
      <p:ext uri="{BB962C8B-B14F-4D97-AF65-F5344CB8AC3E}">
        <p14:creationId xmlns:p14="http://schemas.microsoft.com/office/powerpoint/2010/main" val="133880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anim calcmode="lin" valueType="num">
                                      <p:cBhvr>
                                        <p:cTn id="14" dur="250" fill="hold"/>
                                        <p:tgtEl>
                                          <p:spTgt spid="2"/>
                                        </p:tgtEl>
                                        <p:attrNameLst>
                                          <p:attrName>ppt_x</p:attrName>
                                        </p:attrNameLst>
                                      </p:cBhvr>
                                      <p:tavLst>
                                        <p:tav tm="0">
                                          <p:val>
                                            <p:strVal val="#ppt_x"/>
                                          </p:val>
                                        </p:tav>
                                        <p:tav tm="100000">
                                          <p:val>
                                            <p:strVal val="#ppt_x"/>
                                          </p:val>
                                        </p:tav>
                                      </p:tavLst>
                                    </p:anim>
                                    <p:anim calcmode="lin" valueType="num">
                                      <p:cBhvr>
                                        <p:cTn id="15"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0CB8BC-29B6-1073-5467-9E7D08FFD91B}"/>
              </a:ext>
            </a:extLst>
          </p:cNvPr>
          <p:cNvSpPr>
            <a:spLocks noGrp="1"/>
          </p:cNvSpPr>
          <p:nvPr>
            <p:ph type="title"/>
          </p:nvPr>
        </p:nvSpPr>
        <p:spPr>
          <a:xfrm>
            <a:off x="1394965" y="3620410"/>
            <a:ext cx="6354068" cy="1371322"/>
          </a:xfrm>
        </p:spPr>
        <p:txBody>
          <a:bodyPr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dirty="0">
                <a:solidFill>
                  <a:schemeClr val="bg2">
                    <a:lumMod val="50000"/>
                  </a:schemeClr>
                </a:solidFill>
                <a:latin typeface="Cambria" panose="02040503050406030204" pitchFamily="18" charset="0"/>
              </a:rPr>
              <a:t>of goods per year</a:t>
            </a:r>
            <a:br>
              <a:rPr lang="en-US" dirty="0">
                <a:solidFill>
                  <a:schemeClr val="bg2">
                    <a:lumMod val="50000"/>
                  </a:schemeClr>
                </a:solidFill>
                <a:latin typeface="Cambria" panose="02040503050406030204" pitchFamily="18" charset="0"/>
              </a:rPr>
            </a:br>
            <a:r>
              <a:rPr lang="en-US" dirty="0">
                <a:solidFill>
                  <a:schemeClr val="bg2">
                    <a:lumMod val="50000"/>
                  </a:schemeClr>
                </a:solidFill>
                <a:latin typeface="Cambria" panose="02040503050406030204" pitchFamily="18" charset="0"/>
              </a:rPr>
              <a:t>diverted from landfills</a:t>
            </a:r>
          </a:p>
        </p:txBody>
      </p:sp>
      <p:pic>
        <p:nvPicPr>
          <p:cNvPr id="2" name="Picture 1">
            <a:extLst>
              <a:ext uri="{FF2B5EF4-FFF2-40B4-BE49-F238E27FC236}">
                <a16:creationId xmlns:a16="http://schemas.microsoft.com/office/drawing/2014/main" id="{271C848D-D239-EB41-855F-3155AE440D44}"/>
              </a:ext>
            </a:extLst>
          </p:cNvPr>
          <p:cNvPicPr>
            <a:picLocks noChangeAspect="1"/>
          </p:cNvPicPr>
          <p:nvPr/>
        </p:nvPicPr>
        <p:blipFill>
          <a:blip r:embed="rId3"/>
          <a:stretch>
            <a:fillRect/>
          </a:stretch>
        </p:blipFill>
        <p:spPr>
          <a:xfrm>
            <a:off x="2947988" y="357188"/>
            <a:ext cx="3248025" cy="542925"/>
          </a:xfrm>
          <a:prstGeom prst="rect">
            <a:avLst/>
          </a:prstGeom>
        </p:spPr>
      </p:pic>
      <p:pic>
        <p:nvPicPr>
          <p:cNvPr id="5" name="Picture 4">
            <a:extLst>
              <a:ext uri="{FF2B5EF4-FFF2-40B4-BE49-F238E27FC236}">
                <a16:creationId xmlns:a16="http://schemas.microsoft.com/office/drawing/2014/main" id="{6C46C479-920B-24F9-7499-E190745B713C}"/>
              </a:ext>
            </a:extLst>
          </p:cNvPr>
          <p:cNvPicPr>
            <a:picLocks noChangeAspect="1"/>
          </p:cNvPicPr>
          <p:nvPr/>
        </p:nvPicPr>
        <p:blipFill>
          <a:blip r:embed="rId4"/>
          <a:stretch>
            <a:fillRect/>
          </a:stretch>
        </p:blipFill>
        <p:spPr>
          <a:xfrm>
            <a:off x="1521279" y="1684539"/>
            <a:ext cx="5868832" cy="1417890"/>
          </a:xfrm>
          <a:prstGeom prst="rect">
            <a:avLst/>
          </a:prstGeom>
        </p:spPr>
      </p:pic>
    </p:spTree>
    <p:extLst>
      <p:ext uri="{BB962C8B-B14F-4D97-AF65-F5344CB8AC3E}">
        <p14:creationId xmlns:p14="http://schemas.microsoft.com/office/powerpoint/2010/main" val="296789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5102DA0-95CF-5AA6-B816-92F8C05BD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344" y="1785029"/>
            <a:ext cx="4021433" cy="4021433"/>
          </a:xfrm>
          <a:prstGeom prst="rect">
            <a:avLst/>
          </a:prstGeom>
        </p:spPr>
      </p:pic>
      <p:pic>
        <p:nvPicPr>
          <p:cNvPr id="36" name="Graphic 35">
            <a:extLst>
              <a:ext uri="{FF2B5EF4-FFF2-40B4-BE49-F238E27FC236}">
                <a16:creationId xmlns:a16="http://schemas.microsoft.com/office/drawing/2014/main" id="{3EB2F1FC-E32A-3634-84D9-F943620DE8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6732" y="-745254"/>
            <a:ext cx="4229375" cy="4229375"/>
          </a:xfrm>
          <a:prstGeom prst="rect">
            <a:avLst/>
          </a:prstGeom>
        </p:spPr>
      </p:pic>
      <p:pic>
        <p:nvPicPr>
          <p:cNvPr id="4" name="Picture 3">
            <a:extLst>
              <a:ext uri="{FF2B5EF4-FFF2-40B4-BE49-F238E27FC236}">
                <a16:creationId xmlns:a16="http://schemas.microsoft.com/office/drawing/2014/main" id="{21CDE37A-6E0B-48EF-A68B-BB87B450465E}"/>
              </a:ext>
            </a:extLst>
          </p:cNvPr>
          <p:cNvPicPr>
            <a:picLocks noChangeAspect="1"/>
          </p:cNvPicPr>
          <p:nvPr/>
        </p:nvPicPr>
        <p:blipFill>
          <a:blip r:embed="rId7"/>
          <a:stretch>
            <a:fillRect/>
          </a:stretch>
        </p:blipFill>
        <p:spPr>
          <a:xfrm>
            <a:off x="861192" y="765158"/>
            <a:ext cx="4026119" cy="420639"/>
          </a:xfrm>
          <a:prstGeom prst="rect">
            <a:avLst/>
          </a:prstGeom>
        </p:spPr>
      </p:pic>
      <p:pic>
        <p:nvPicPr>
          <p:cNvPr id="46" name="Graphic 45">
            <a:extLst>
              <a:ext uri="{FF2B5EF4-FFF2-40B4-BE49-F238E27FC236}">
                <a16:creationId xmlns:a16="http://schemas.microsoft.com/office/drawing/2014/main" id="{36100700-F176-F146-C42C-191C9BD246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85859" y="2395141"/>
            <a:ext cx="4296950" cy="4296950"/>
          </a:xfrm>
          <a:prstGeom prst="rect">
            <a:avLst/>
          </a:prstGeom>
        </p:spPr>
      </p:pic>
      <p:pic>
        <p:nvPicPr>
          <p:cNvPr id="11" name="Picture 10">
            <a:extLst>
              <a:ext uri="{FF2B5EF4-FFF2-40B4-BE49-F238E27FC236}">
                <a16:creationId xmlns:a16="http://schemas.microsoft.com/office/drawing/2014/main" id="{21100864-F2D7-28B1-19B3-3EFA591075E1}"/>
              </a:ext>
            </a:extLst>
          </p:cNvPr>
          <p:cNvPicPr>
            <a:picLocks noChangeAspect="1"/>
          </p:cNvPicPr>
          <p:nvPr/>
        </p:nvPicPr>
        <p:blipFill>
          <a:blip r:embed="rId10"/>
          <a:stretch>
            <a:fillRect/>
          </a:stretch>
        </p:blipFill>
        <p:spPr>
          <a:xfrm>
            <a:off x="5171089" y="509311"/>
            <a:ext cx="3326525" cy="1217552"/>
          </a:xfrm>
          <a:prstGeom prst="rect">
            <a:avLst/>
          </a:prstGeom>
        </p:spPr>
      </p:pic>
      <p:cxnSp>
        <p:nvCxnSpPr>
          <p:cNvPr id="5" name="Straight Connector 4">
            <a:extLst>
              <a:ext uri="{FF2B5EF4-FFF2-40B4-BE49-F238E27FC236}">
                <a16:creationId xmlns:a16="http://schemas.microsoft.com/office/drawing/2014/main" id="{6E8E832E-A0D5-D7D2-EACC-6D842FFC7BD9}"/>
              </a:ext>
            </a:extLst>
          </p:cNvPr>
          <p:cNvCxnSpPr>
            <a:cxnSpLocks/>
          </p:cNvCxnSpPr>
          <p:nvPr/>
        </p:nvCxnSpPr>
        <p:spPr>
          <a:xfrm>
            <a:off x="-268677" y="1347755"/>
            <a:ext cx="5259468" cy="0"/>
          </a:xfrm>
          <a:prstGeom prst="line">
            <a:avLst/>
          </a:prstGeom>
          <a:ln>
            <a:solidFill>
              <a:srgbClr val="F2AD4C"/>
            </a:solidFill>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4B0B90AC-2E09-3034-1C1D-C97F1C46D344}"/>
              </a:ext>
            </a:extLst>
          </p:cNvPr>
          <p:cNvSpPr txBox="1"/>
          <p:nvPr/>
        </p:nvSpPr>
        <p:spPr>
          <a:xfrm>
            <a:off x="861192" y="2153739"/>
            <a:ext cx="3653659"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Access </a:t>
            </a:r>
            <a:r>
              <a:rPr lang="en-US" sz="1800" b="1" dirty="0">
                <a:solidFill>
                  <a:schemeClr val="accent1"/>
                </a:solidFill>
                <a:latin typeface="Cambria" panose="02040503050406030204" pitchFamily="18" charset="0"/>
              </a:rPr>
              <a:t>p</a:t>
            </a:r>
            <a:r>
              <a:rPr lang="en-US" sz="1800" b="1" dirty="0">
                <a:solidFill>
                  <a:schemeClr val="accent1"/>
                </a:solidFill>
                <a:effectLst/>
                <a:latin typeface="Cambria" panose="02040503050406030204" pitchFamily="18" charset="0"/>
              </a:rPr>
              <a:t>rograms</a:t>
            </a:r>
            <a:r>
              <a:rPr lang="en-US" sz="1800" b="1" dirty="0">
                <a:solidFill>
                  <a:schemeClr val="accent1"/>
                </a:solidFill>
                <a:latin typeface="Cambria" panose="02040503050406030204" pitchFamily="18" charset="0"/>
              </a:rPr>
              <a:t> and s</a:t>
            </a:r>
            <a:r>
              <a:rPr lang="en-US" sz="1800" b="1" dirty="0">
                <a:solidFill>
                  <a:schemeClr val="accent1"/>
                </a:solidFill>
                <a:effectLst/>
                <a:latin typeface="Cambria" panose="02040503050406030204" pitchFamily="18" charset="0"/>
              </a:rPr>
              <a:t>ervices </a:t>
            </a:r>
            <a:endParaRPr lang="en-US" sz="1800" b="1" dirty="0">
              <a:solidFill>
                <a:schemeClr val="accent1"/>
              </a:solidFill>
            </a:endParaRPr>
          </a:p>
        </p:txBody>
      </p:sp>
      <p:sp>
        <p:nvSpPr>
          <p:cNvPr id="15" name="TextBox 14">
            <a:extLst>
              <a:ext uri="{FF2B5EF4-FFF2-40B4-BE49-F238E27FC236}">
                <a16:creationId xmlns:a16="http://schemas.microsoft.com/office/drawing/2014/main" id="{2DF72255-3F9A-0E62-0CBE-EDCE5B1277F4}"/>
              </a:ext>
            </a:extLst>
          </p:cNvPr>
          <p:cNvSpPr txBox="1"/>
          <p:nvPr/>
        </p:nvSpPr>
        <p:spPr>
          <a:xfrm>
            <a:off x="861192" y="2663118"/>
            <a:ext cx="3653659"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Refer to programs </a:t>
            </a:r>
            <a:endParaRPr lang="en-US" sz="1800" b="1" dirty="0">
              <a:solidFill>
                <a:schemeClr val="accent1"/>
              </a:solidFill>
            </a:endParaRPr>
          </a:p>
        </p:txBody>
      </p:sp>
      <p:sp>
        <p:nvSpPr>
          <p:cNvPr id="17" name="TextBox 16">
            <a:extLst>
              <a:ext uri="{FF2B5EF4-FFF2-40B4-BE49-F238E27FC236}">
                <a16:creationId xmlns:a16="http://schemas.microsoft.com/office/drawing/2014/main" id="{65BF7379-25D7-6F9A-A0CE-233B32F1B61D}"/>
              </a:ext>
            </a:extLst>
          </p:cNvPr>
          <p:cNvSpPr txBox="1"/>
          <p:nvPr/>
        </p:nvSpPr>
        <p:spPr>
          <a:xfrm>
            <a:off x="861192" y="3172498"/>
            <a:ext cx="3653659" cy="6463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Partner with us to enhance community services </a:t>
            </a:r>
            <a:endParaRPr lang="en-US" sz="1800" b="1" dirty="0">
              <a:solidFill>
                <a:schemeClr val="accent1"/>
              </a:solidFill>
            </a:endParaRPr>
          </a:p>
        </p:txBody>
      </p:sp>
      <p:sp>
        <p:nvSpPr>
          <p:cNvPr id="19" name="TextBox 18">
            <a:extLst>
              <a:ext uri="{FF2B5EF4-FFF2-40B4-BE49-F238E27FC236}">
                <a16:creationId xmlns:a16="http://schemas.microsoft.com/office/drawing/2014/main" id="{7423E0AF-1E1C-FF33-08CA-A1F46A50BB78}"/>
              </a:ext>
            </a:extLst>
          </p:cNvPr>
          <p:cNvSpPr txBox="1"/>
          <p:nvPr/>
        </p:nvSpPr>
        <p:spPr>
          <a:xfrm>
            <a:off x="861191" y="3958877"/>
            <a:ext cx="3653658"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Shop or volunteer at Goodwill</a:t>
            </a:r>
            <a:endParaRPr lang="en-US" sz="1800" b="1" dirty="0">
              <a:solidFill>
                <a:schemeClr val="accent1"/>
              </a:solidFill>
            </a:endParaRPr>
          </a:p>
        </p:txBody>
      </p:sp>
      <p:sp>
        <p:nvSpPr>
          <p:cNvPr id="23" name="TextBox 22">
            <a:extLst>
              <a:ext uri="{FF2B5EF4-FFF2-40B4-BE49-F238E27FC236}">
                <a16:creationId xmlns:a16="http://schemas.microsoft.com/office/drawing/2014/main" id="{2A08FE09-B08B-15CE-6F9F-6ED2AAD09ED7}"/>
              </a:ext>
            </a:extLst>
          </p:cNvPr>
          <p:cNvSpPr txBox="1"/>
          <p:nvPr/>
        </p:nvSpPr>
        <p:spPr>
          <a:xfrm>
            <a:off x="4990791" y="2663118"/>
            <a:ext cx="3653658" cy="6463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Donate </a:t>
            </a:r>
            <a:r>
              <a:rPr lang="en-US" sz="1800" b="1" dirty="0">
                <a:solidFill>
                  <a:schemeClr val="accent1"/>
                </a:solidFill>
                <a:latin typeface="Cambria" panose="02040503050406030204" pitchFamily="18" charset="0"/>
              </a:rPr>
              <a:t>to support Goodwill’s mission</a:t>
            </a:r>
            <a:endParaRPr lang="en-US" sz="1800" b="1" dirty="0">
              <a:solidFill>
                <a:schemeClr val="accent1"/>
              </a:solidFill>
            </a:endParaRPr>
          </a:p>
        </p:txBody>
      </p:sp>
      <p:sp>
        <p:nvSpPr>
          <p:cNvPr id="21" name="TextBox 20">
            <a:extLst>
              <a:ext uri="{FF2B5EF4-FFF2-40B4-BE49-F238E27FC236}">
                <a16:creationId xmlns:a16="http://schemas.microsoft.com/office/drawing/2014/main" id="{8FA5EA19-7776-6F76-F367-645C469F57C8}"/>
              </a:ext>
            </a:extLst>
          </p:cNvPr>
          <p:cNvSpPr txBox="1"/>
          <p:nvPr/>
        </p:nvSpPr>
        <p:spPr>
          <a:xfrm>
            <a:off x="4990791" y="2153739"/>
            <a:ext cx="3653658" cy="36933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800" b="1" dirty="0">
                <a:solidFill>
                  <a:schemeClr val="accent1"/>
                </a:solidFill>
                <a:effectLst/>
                <a:latin typeface="Cambria" panose="02040503050406030204" pitchFamily="18" charset="0"/>
              </a:rPr>
              <a:t>Drop-off gently used items </a:t>
            </a:r>
            <a:endParaRPr lang="en-US" sz="1800" b="1" dirty="0">
              <a:solidFill>
                <a:schemeClr val="accent1"/>
              </a:solidFill>
            </a:endParaRPr>
          </a:p>
        </p:txBody>
      </p:sp>
    </p:spTree>
    <p:extLst>
      <p:ext uri="{BB962C8B-B14F-4D97-AF65-F5344CB8AC3E}">
        <p14:creationId xmlns:p14="http://schemas.microsoft.com/office/powerpoint/2010/main" val="338081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childTnLst>
                          </p:cTn>
                        </p:par>
                        <p:par>
                          <p:cTn id="33" fill="hold">
                            <p:stCondLst>
                              <p:cond delay="275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3"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6610436" y="-1586190"/>
            <a:ext cx="3786613" cy="325412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 name="TextBox 4"/>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5" name="Group 5"/>
          <p:cNvGrpSpPr/>
          <p:nvPr/>
        </p:nvGrpSpPr>
        <p:grpSpPr>
          <a:xfrm>
            <a:off x="6885126" y="-1628156"/>
            <a:ext cx="3511923" cy="3018059"/>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7" name="TextBox 7"/>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8" name="Group 8"/>
          <p:cNvGrpSpPr/>
          <p:nvPr/>
        </p:nvGrpSpPr>
        <p:grpSpPr>
          <a:xfrm>
            <a:off x="7237609" y="-1707422"/>
            <a:ext cx="3261041" cy="2802457"/>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0" name="TextBox 10"/>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1" name="Freeform 11"/>
          <p:cNvSpPr/>
          <p:nvPr/>
        </p:nvSpPr>
        <p:spPr>
          <a:xfrm flipH="1">
            <a:off x="5188668" y="1993941"/>
            <a:ext cx="4617168" cy="4051565"/>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2" name="Freeform 12"/>
          <p:cNvSpPr/>
          <p:nvPr/>
        </p:nvSpPr>
        <p:spPr>
          <a:xfrm>
            <a:off x="4708311" y="97453"/>
            <a:ext cx="4527978" cy="41148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3" name="Group 13"/>
          <p:cNvGrpSpPr/>
          <p:nvPr/>
        </p:nvGrpSpPr>
        <p:grpSpPr>
          <a:xfrm>
            <a:off x="4914111" y="455861"/>
            <a:ext cx="3954019" cy="3397985"/>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5" name="TextBox 15"/>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16" name="Group 16"/>
          <p:cNvGrpSpPr>
            <a:grpSpLocks noChangeAspect="1"/>
          </p:cNvGrpSpPr>
          <p:nvPr/>
        </p:nvGrpSpPr>
        <p:grpSpPr>
          <a:xfrm>
            <a:off x="5210311" y="663355"/>
            <a:ext cx="3361619" cy="2982997"/>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t="-6345" b="-6345"/>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8" name="Group 18"/>
          <p:cNvGrpSpPr/>
          <p:nvPr/>
        </p:nvGrpSpPr>
        <p:grpSpPr>
          <a:xfrm>
            <a:off x="8358617" y="154246"/>
            <a:ext cx="542067" cy="630769"/>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0" name="TextBox 20"/>
            <p:cNvSpPr txBox="1"/>
            <p:nvPr/>
          </p:nvSpPr>
          <p:spPr>
            <a:xfrm>
              <a:off x="0" y="101600"/>
              <a:ext cx="698500" cy="571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1" name="Group 21"/>
          <p:cNvGrpSpPr/>
          <p:nvPr/>
        </p:nvGrpSpPr>
        <p:grpSpPr>
          <a:xfrm>
            <a:off x="8447782" y="258002"/>
            <a:ext cx="363736" cy="423257"/>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3" name="TextBox 23"/>
            <p:cNvSpPr txBox="1"/>
            <p:nvPr/>
          </p:nvSpPr>
          <p:spPr>
            <a:xfrm>
              <a:off x="0" y="101600"/>
              <a:ext cx="698500" cy="571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24" name="Freeform 24"/>
          <p:cNvSpPr/>
          <p:nvPr/>
        </p:nvSpPr>
        <p:spPr>
          <a:xfrm>
            <a:off x="4763296" y="2429350"/>
            <a:ext cx="2986686" cy="271415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25" name="Group 25"/>
          <p:cNvGrpSpPr/>
          <p:nvPr/>
        </p:nvGrpSpPr>
        <p:grpSpPr>
          <a:xfrm>
            <a:off x="4868101" y="2582371"/>
            <a:ext cx="2678530" cy="2301861"/>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7" name="TextBox 27"/>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8" name="Group 28"/>
          <p:cNvGrpSpPr>
            <a:grpSpLocks noChangeAspect="1"/>
          </p:cNvGrpSpPr>
          <p:nvPr/>
        </p:nvGrpSpPr>
        <p:grpSpPr>
          <a:xfrm>
            <a:off x="5082732" y="2744325"/>
            <a:ext cx="2239742" cy="1987478"/>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t="-15628" b="-53408"/>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30" name="Group 30"/>
          <p:cNvGrpSpPr/>
          <p:nvPr/>
        </p:nvGrpSpPr>
        <p:grpSpPr>
          <a:xfrm>
            <a:off x="-426708" y="3505761"/>
            <a:ext cx="4793933" cy="526459"/>
            <a:chOff x="0" y="0"/>
            <a:chExt cx="5551013" cy="609600"/>
          </a:xfrm>
        </p:grpSpPr>
        <p:sp>
          <p:nvSpPr>
            <p:cNvPr id="31" name="Freeform 31"/>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2" name="TextBox 32"/>
            <p:cNvSpPr txBox="1"/>
            <p:nvPr/>
          </p:nvSpPr>
          <p:spPr>
            <a:xfrm>
              <a:off x="101600" y="-38100"/>
              <a:ext cx="5347813" cy="6477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33" name="Freeform 33"/>
          <p:cNvSpPr/>
          <p:nvPr/>
        </p:nvSpPr>
        <p:spPr>
          <a:xfrm>
            <a:off x="0" y="154246"/>
            <a:ext cx="869527" cy="886796"/>
          </a:xfrm>
          <a:custGeom>
            <a:avLst/>
            <a:gdLst/>
            <a:ahLst/>
            <a:cxnLst/>
            <a:rect l="l" t="t" r="r" b="b"/>
            <a:pathLst>
              <a:path w="1739054" h="1773591">
                <a:moveTo>
                  <a:pt x="0" y="0"/>
                </a:moveTo>
                <a:lnTo>
                  <a:pt x="1739054" y="0"/>
                </a:lnTo>
                <a:lnTo>
                  <a:pt x="1739054" y="1773591"/>
                </a:lnTo>
                <a:lnTo>
                  <a:pt x="0" y="1773591"/>
                </a:lnTo>
                <a:lnTo>
                  <a:pt x="0" y="0"/>
                </a:lnTo>
                <a:close/>
              </a:path>
            </a:pathLst>
          </a:custGeom>
          <a:blipFill>
            <a:blip r:embed="rId6"/>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4" name="TextBox 34"/>
          <p:cNvSpPr txBox="1"/>
          <p:nvPr/>
        </p:nvSpPr>
        <p:spPr>
          <a:xfrm>
            <a:off x="368632" y="3539894"/>
            <a:ext cx="3265537" cy="40104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3275"/>
              </a:lnSpc>
              <a:spcBef>
                <a:spcPct val="0"/>
              </a:spcBef>
            </a:pPr>
            <a:r>
              <a:rPr lang="en-US" sz="2340" b="1" spc="112">
                <a:solidFill>
                  <a:srgbClr val="000000"/>
                </a:solidFill>
                <a:latin typeface="Clear Sans Bold"/>
                <a:ea typeface="Clear Sans Bold"/>
                <a:cs typeface="Clear Sans Bold"/>
                <a:sym typeface="Clear Sans Bold"/>
              </a:rPr>
              <a:t>OVERVIEW 2024</a:t>
            </a:r>
          </a:p>
        </p:txBody>
      </p:sp>
      <p:sp>
        <p:nvSpPr>
          <p:cNvPr id="35" name="TextBox 35"/>
          <p:cNvSpPr txBox="1"/>
          <p:nvPr/>
        </p:nvSpPr>
        <p:spPr>
          <a:xfrm>
            <a:off x="99289" y="4088899"/>
            <a:ext cx="1672491" cy="3105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2568"/>
              </a:lnSpc>
              <a:spcBef>
                <a:spcPct val="0"/>
              </a:spcBef>
            </a:pPr>
            <a:r>
              <a:rPr lang="en-US" sz="1834" b="1" spc="-46">
                <a:solidFill>
                  <a:srgbClr val="000000"/>
                </a:solidFill>
                <a:latin typeface="Clear Sans Bold"/>
                <a:ea typeface="Clear Sans Bold"/>
                <a:cs typeface="Clear Sans Bold"/>
                <a:sym typeface="Clear Sans Bold"/>
              </a:rPr>
              <a:t>Presented by</a:t>
            </a:r>
          </a:p>
        </p:txBody>
      </p:sp>
      <p:sp>
        <p:nvSpPr>
          <p:cNvPr id="36" name="TextBox 36"/>
          <p:cNvSpPr txBox="1"/>
          <p:nvPr/>
        </p:nvSpPr>
        <p:spPr>
          <a:xfrm>
            <a:off x="99289" y="4451413"/>
            <a:ext cx="4097412" cy="92246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2443"/>
              </a:lnSpc>
            </a:pPr>
            <a:r>
              <a:rPr lang="en-US" sz="1745" b="1">
                <a:solidFill>
                  <a:srgbClr val="112D4E"/>
                </a:solidFill>
                <a:latin typeface="Barlow Bold"/>
                <a:ea typeface="Barlow Bold"/>
                <a:cs typeface="Barlow Bold"/>
                <a:sym typeface="Barlow Bold"/>
              </a:rPr>
              <a:t>Yolanda Campusano-Pilarte</a:t>
            </a:r>
          </a:p>
          <a:p>
            <a:pPr algn="l">
              <a:lnSpc>
                <a:spcPts val="2443"/>
              </a:lnSpc>
            </a:pPr>
            <a:r>
              <a:rPr lang="en-US" sz="1745">
                <a:solidFill>
                  <a:srgbClr val="112D4E"/>
                </a:solidFill>
                <a:latin typeface="Myriad Pro 1"/>
                <a:ea typeface="Myriad Pro 1"/>
                <a:cs typeface="Myriad Pro 1"/>
                <a:sym typeface="Myriad Pro 1"/>
              </a:rPr>
              <a:t>PR Manager</a:t>
            </a:r>
          </a:p>
          <a:p>
            <a:pPr marL="0" lvl="0" indent="0" algn="l">
              <a:lnSpc>
                <a:spcPts val="2443"/>
              </a:lnSpc>
              <a:spcBef>
                <a:spcPct val="0"/>
              </a:spcBef>
            </a:pPr>
            <a:endParaRPr lang="en-US" sz="1745">
              <a:solidFill>
                <a:srgbClr val="112D4E"/>
              </a:solidFill>
              <a:latin typeface="Myriad Pro 1"/>
              <a:ea typeface="Myriad Pro 1"/>
              <a:cs typeface="Myriad Pro 1"/>
              <a:sym typeface="Myriad Pro 1"/>
            </a:endParaRPr>
          </a:p>
        </p:txBody>
      </p:sp>
      <p:sp>
        <p:nvSpPr>
          <p:cNvPr id="37" name="TextBox 37"/>
          <p:cNvSpPr txBox="1"/>
          <p:nvPr/>
        </p:nvSpPr>
        <p:spPr>
          <a:xfrm>
            <a:off x="99289" y="1771418"/>
            <a:ext cx="4222418" cy="146193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5659"/>
              </a:lnSpc>
            </a:pPr>
            <a:r>
              <a:rPr lang="en-US" sz="4795">
                <a:solidFill>
                  <a:srgbClr val="112D4E"/>
                </a:solidFill>
                <a:latin typeface="Myriad Pro 2"/>
                <a:ea typeface="Myriad Pro 2"/>
                <a:cs typeface="Myriad Pro 2"/>
                <a:sym typeface="Myriad Pro 2"/>
              </a:rPr>
              <a:t>MIRACLE HILL MINISTRIES</a:t>
            </a:r>
          </a:p>
        </p:txBody>
      </p:sp>
    </p:spTree>
    <p:extLst>
      <p:ext uri="{BB962C8B-B14F-4D97-AF65-F5344CB8AC3E}">
        <p14:creationId xmlns:p14="http://schemas.microsoft.com/office/powerpoint/2010/main" val="1588297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362882" y="2364424"/>
            <a:ext cx="2670582" cy="3418346"/>
            <a:chOff x="0" y="0"/>
            <a:chExt cx="635000" cy="812800"/>
          </a:xfrm>
        </p:grpSpPr>
        <p:sp>
          <p:nvSpPr>
            <p:cNvPr id="3" name="Freeform 3"/>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 name="TextBox 4"/>
            <p:cNvSpPr txBox="1"/>
            <p:nvPr/>
          </p:nvSpPr>
          <p:spPr>
            <a:xfrm>
              <a:off x="0" y="-38100"/>
              <a:ext cx="6350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5" name="Freeform 5"/>
          <p:cNvSpPr/>
          <p:nvPr/>
        </p:nvSpPr>
        <p:spPr>
          <a:xfrm rot="-5400000">
            <a:off x="-500520" y="3635862"/>
            <a:ext cx="4397387" cy="2698896"/>
          </a:xfrm>
          <a:custGeom>
            <a:avLst/>
            <a:gdLst/>
            <a:ahLst/>
            <a:cxnLst/>
            <a:rect l="l" t="t" r="r" b="b"/>
            <a:pathLst>
              <a:path w="8794773" h="5397792">
                <a:moveTo>
                  <a:pt x="0" y="0"/>
                </a:moveTo>
                <a:lnTo>
                  <a:pt x="8794773" y="0"/>
                </a:lnTo>
                <a:lnTo>
                  <a:pt x="8794773" y="5397791"/>
                </a:lnTo>
                <a:lnTo>
                  <a:pt x="0" y="5397791"/>
                </a:lnTo>
                <a:lnTo>
                  <a:pt x="0" y="0"/>
                </a:lnTo>
                <a:close/>
              </a:path>
            </a:pathLst>
          </a:custGeom>
          <a:blipFill>
            <a:blip r:embed="rId2">
              <a:alphaModFix amt="49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6" name="Group 6"/>
          <p:cNvGrpSpPr/>
          <p:nvPr/>
        </p:nvGrpSpPr>
        <p:grpSpPr>
          <a:xfrm rot="-10800000">
            <a:off x="3232109" y="2364424"/>
            <a:ext cx="2670582" cy="3418346"/>
            <a:chOff x="0" y="0"/>
            <a:chExt cx="635000" cy="812800"/>
          </a:xfrm>
        </p:grpSpPr>
        <p:sp>
          <p:nvSpPr>
            <p:cNvPr id="7" name="Freeform 7"/>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8" name="TextBox 8"/>
            <p:cNvSpPr txBox="1"/>
            <p:nvPr/>
          </p:nvSpPr>
          <p:spPr>
            <a:xfrm>
              <a:off x="0" y="-38100"/>
              <a:ext cx="6350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9" name="Group 9"/>
          <p:cNvGrpSpPr/>
          <p:nvPr/>
        </p:nvGrpSpPr>
        <p:grpSpPr>
          <a:xfrm rot="-10800000">
            <a:off x="6100604" y="2364424"/>
            <a:ext cx="2670582" cy="3418346"/>
            <a:chOff x="0" y="0"/>
            <a:chExt cx="635000" cy="812800"/>
          </a:xfrm>
        </p:grpSpPr>
        <p:sp>
          <p:nvSpPr>
            <p:cNvPr id="10" name="Freeform 10"/>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1" name="TextBox 11"/>
            <p:cNvSpPr txBox="1"/>
            <p:nvPr/>
          </p:nvSpPr>
          <p:spPr>
            <a:xfrm>
              <a:off x="0" y="-38100"/>
              <a:ext cx="6350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2" name="Freeform 12"/>
          <p:cNvSpPr/>
          <p:nvPr/>
        </p:nvSpPr>
        <p:spPr>
          <a:xfrm rot="-5400000">
            <a:off x="5247134" y="3635862"/>
            <a:ext cx="4397387" cy="2698896"/>
          </a:xfrm>
          <a:custGeom>
            <a:avLst/>
            <a:gdLst/>
            <a:ahLst/>
            <a:cxnLst/>
            <a:rect l="l" t="t" r="r" b="b"/>
            <a:pathLst>
              <a:path w="8794773" h="5397792">
                <a:moveTo>
                  <a:pt x="0" y="0"/>
                </a:moveTo>
                <a:lnTo>
                  <a:pt x="8794773" y="0"/>
                </a:lnTo>
                <a:lnTo>
                  <a:pt x="8794773" y="5397791"/>
                </a:lnTo>
                <a:lnTo>
                  <a:pt x="0" y="5397791"/>
                </a:lnTo>
                <a:lnTo>
                  <a:pt x="0" y="0"/>
                </a:lnTo>
                <a:close/>
              </a:path>
            </a:pathLst>
          </a:custGeom>
          <a:blipFill>
            <a:blip r:embed="rId2">
              <a:alphaModFix amt="49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3" name="Group 13"/>
          <p:cNvGrpSpPr/>
          <p:nvPr/>
        </p:nvGrpSpPr>
        <p:grpSpPr>
          <a:xfrm>
            <a:off x="7923774" y="-984082"/>
            <a:ext cx="3786613" cy="325412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5" name="TextBox 15"/>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16" name="Group 16"/>
          <p:cNvGrpSpPr/>
          <p:nvPr/>
        </p:nvGrpSpPr>
        <p:grpSpPr>
          <a:xfrm>
            <a:off x="-2599052" y="-984082"/>
            <a:ext cx="3786613" cy="325412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8" name="TextBox 18"/>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19" name="Group 19"/>
          <p:cNvGrpSpPr/>
          <p:nvPr/>
        </p:nvGrpSpPr>
        <p:grpSpPr>
          <a:xfrm>
            <a:off x="8278626" y="-654649"/>
            <a:ext cx="3086434" cy="2652404"/>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1" name="TextBox 21"/>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2" name="Group 22"/>
          <p:cNvGrpSpPr/>
          <p:nvPr/>
        </p:nvGrpSpPr>
        <p:grpSpPr>
          <a:xfrm>
            <a:off x="-2244200" y="-654649"/>
            <a:ext cx="3086434" cy="2652404"/>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4" name="TextBox 24"/>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5" name="Group 25"/>
          <p:cNvGrpSpPr/>
          <p:nvPr/>
        </p:nvGrpSpPr>
        <p:grpSpPr>
          <a:xfrm>
            <a:off x="628566" y="2997007"/>
            <a:ext cx="2139215" cy="3453011"/>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7" name="TextBox 27"/>
            <p:cNvSpPr txBox="1"/>
            <p:nvPr/>
          </p:nvSpPr>
          <p:spPr>
            <a:xfrm>
              <a:off x="0" y="-28575"/>
              <a:ext cx="1080630" cy="1772872"/>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8" name="Group 28"/>
          <p:cNvGrpSpPr/>
          <p:nvPr/>
        </p:nvGrpSpPr>
        <p:grpSpPr>
          <a:xfrm>
            <a:off x="3497793" y="2997007"/>
            <a:ext cx="2139215" cy="3453011"/>
            <a:chOff x="0" y="0"/>
            <a:chExt cx="1080630" cy="1744297"/>
          </a:xfrm>
        </p:grpSpPr>
        <p:sp>
          <p:nvSpPr>
            <p:cNvPr id="29" name="Freeform 29"/>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0" name="TextBox 30"/>
            <p:cNvSpPr txBox="1"/>
            <p:nvPr/>
          </p:nvSpPr>
          <p:spPr>
            <a:xfrm>
              <a:off x="0" y="-38100"/>
              <a:ext cx="1080630" cy="1782397"/>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1" name="Group 31"/>
          <p:cNvGrpSpPr/>
          <p:nvPr/>
        </p:nvGrpSpPr>
        <p:grpSpPr>
          <a:xfrm>
            <a:off x="6366287" y="2997007"/>
            <a:ext cx="2139215" cy="3453011"/>
            <a:chOff x="0" y="0"/>
            <a:chExt cx="1080630" cy="1744297"/>
          </a:xfrm>
        </p:grpSpPr>
        <p:sp>
          <p:nvSpPr>
            <p:cNvPr id="32" name="Freeform 32"/>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3" name="TextBox 33"/>
            <p:cNvSpPr txBox="1"/>
            <p:nvPr/>
          </p:nvSpPr>
          <p:spPr>
            <a:xfrm>
              <a:off x="0" y="-38100"/>
              <a:ext cx="1080630" cy="1782397"/>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34" name="Freeform 34"/>
          <p:cNvSpPr/>
          <p:nvPr/>
        </p:nvSpPr>
        <p:spPr>
          <a:xfrm rot="-5400000">
            <a:off x="1177117" y="2016727"/>
            <a:ext cx="1042114" cy="947021"/>
          </a:xfrm>
          <a:custGeom>
            <a:avLst/>
            <a:gdLst/>
            <a:ahLst/>
            <a:cxnLst/>
            <a:rect l="l" t="t" r="r" b="b"/>
            <a:pathLst>
              <a:path w="2084228" h="1894042">
                <a:moveTo>
                  <a:pt x="0" y="0"/>
                </a:moveTo>
                <a:lnTo>
                  <a:pt x="2084227" y="0"/>
                </a:lnTo>
                <a:lnTo>
                  <a:pt x="2084227" y="1894042"/>
                </a:lnTo>
                <a:lnTo>
                  <a:pt x="0" y="1894042"/>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5" name="Freeform 35"/>
          <p:cNvSpPr/>
          <p:nvPr/>
        </p:nvSpPr>
        <p:spPr>
          <a:xfrm rot="-5400000">
            <a:off x="4046343" y="2016727"/>
            <a:ext cx="1042114" cy="947021"/>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36" name="Group 36"/>
          <p:cNvGrpSpPr/>
          <p:nvPr/>
        </p:nvGrpSpPr>
        <p:grpSpPr>
          <a:xfrm>
            <a:off x="1329222" y="2170828"/>
            <a:ext cx="767408" cy="892984"/>
            <a:chOff x="0" y="0"/>
            <a:chExt cx="698500" cy="812800"/>
          </a:xfrm>
        </p:grpSpPr>
        <p:sp>
          <p:nvSpPr>
            <p:cNvPr id="37" name="Freeform 37"/>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38" name="Group 38"/>
          <p:cNvGrpSpPr/>
          <p:nvPr/>
        </p:nvGrpSpPr>
        <p:grpSpPr>
          <a:xfrm>
            <a:off x="4198449" y="2170828"/>
            <a:ext cx="767408" cy="892984"/>
            <a:chOff x="0" y="0"/>
            <a:chExt cx="698500" cy="812800"/>
          </a:xfrm>
        </p:grpSpPr>
        <p:sp>
          <p:nvSpPr>
            <p:cNvPr id="39" name="Freeform 39"/>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40" name="Freeform 40"/>
          <p:cNvSpPr/>
          <p:nvPr/>
        </p:nvSpPr>
        <p:spPr>
          <a:xfrm rot="-5400000">
            <a:off x="6914838" y="2016727"/>
            <a:ext cx="1042114" cy="947021"/>
          </a:xfrm>
          <a:custGeom>
            <a:avLst/>
            <a:gdLst/>
            <a:ahLst/>
            <a:cxnLst/>
            <a:rect l="l" t="t" r="r" b="b"/>
            <a:pathLst>
              <a:path w="2084228" h="1894042">
                <a:moveTo>
                  <a:pt x="0" y="0"/>
                </a:moveTo>
                <a:lnTo>
                  <a:pt x="2084228" y="0"/>
                </a:lnTo>
                <a:lnTo>
                  <a:pt x="2084228" y="1894042"/>
                </a:lnTo>
                <a:lnTo>
                  <a:pt x="0" y="1894042"/>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41" name="Group 41"/>
          <p:cNvGrpSpPr/>
          <p:nvPr/>
        </p:nvGrpSpPr>
        <p:grpSpPr>
          <a:xfrm>
            <a:off x="7066943" y="2170828"/>
            <a:ext cx="767408" cy="892984"/>
            <a:chOff x="0" y="0"/>
            <a:chExt cx="698500" cy="812800"/>
          </a:xfrm>
        </p:grpSpPr>
        <p:sp>
          <p:nvSpPr>
            <p:cNvPr id="42" name="Freeform 42"/>
            <p:cNvSpPr/>
            <p:nvPr/>
          </p:nvSpPr>
          <p:spPr>
            <a:xfrm>
              <a:off x="0" y="14983"/>
              <a:ext cx="698500" cy="782834"/>
            </a:xfrm>
            <a:custGeom>
              <a:avLst/>
              <a:gdLst/>
              <a:ahLst/>
              <a:cxnLst/>
              <a:rect l="l" t="t" r="r" b="b"/>
              <a:pathLst>
                <a:path w="698500" h="782834">
                  <a:moveTo>
                    <a:pt x="416693" y="24257"/>
                  </a:moveTo>
                  <a:lnTo>
                    <a:pt x="631057" y="148977"/>
                  </a:lnTo>
                  <a:cubicBezTo>
                    <a:pt x="672812" y="173272"/>
                    <a:pt x="698500" y="217936"/>
                    <a:pt x="698500" y="266245"/>
                  </a:cubicBezTo>
                  <a:lnTo>
                    <a:pt x="698500" y="516589"/>
                  </a:lnTo>
                  <a:cubicBezTo>
                    <a:pt x="698500" y="564898"/>
                    <a:pt x="672812" y="609563"/>
                    <a:pt x="631057" y="633857"/>
                  </a:cubicBezTo>
                  <a:lnTo>
                    <a:pt x="416693" y="758577"/>
                  </a:lnTo>
                  <a:cubicBezTo>
                    <a:pt x="375002" y="782834"/>
                    <a:pt x="323498" y="782834"/>
                    <a:pt x="281807" y="758577"/>
                  </a:cubicBezTo>
                  <a:lnTo>
                    <a:pt x="67443" y="633857"/>
                  </a:lnTo>
                  <a:cubicBezTo>
                    <a:pt x="25688" y="609563"/>
                    <a:pt x="0" y="564898"/>
                    <a:pt x="0" y="516589"/>
                  </a:cubicBezTo>
                  <a:lnTo>
                    <a:pt x="0" y="266245"/>
                  </a:lnTo>
                  <a:cubicBezTo>
                    <a:pt x="0" y="217936"/>
                    <a:pt x="25688" y="173272"/>
                    <a:pt x="67443" y="148977"/>
                  </a:cubicBezTo>
                  <a:lnTo>
                    <a:pt x="281807" y="24257"/>
                  </a:lnTo>
                  <a:cubicBezTo>
                    <a:pt x="323498" y="0"/>
                    <a:pt x="375002" y="0"/>
                    <a:pt x="416693" y="24257"/>
                  </a:cubicBezTo>
                  <a:close/>
                </a:path>
              </a:pathLst>
            </a:custGeom>
            <a:gradFill rotWithShape="1">
              <a:gsLst>
                <a:gs pos="0">
                  <a:srgbClr val="3183ED">
                    <a:alpha val="100000"/>
                  </a:srgbClr>
                </a:gs>
                <a:gs pos="100000">
                  <a:srgbClr val="56CCF2">
                    <a:alpha val="100000"/>
                  </a:srgbClr>
                </a:gs>
              </a:gsLst>
              <a:lin ang="5400000"/>
            </a:gradFill>
            <a:ln w="12700" cap="sq">
              <a:solidFill>
                <a:srgbClr val="000000"/>
              </a:soli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43" name="Group 43"/>
          <p:cNvGrpSpPr/>
          <p:nvPr/>
        </p:nvGrpSpPr>
        <p:grpSpPr>
          <a:xfrm rot="-10800000">
            <a:off x="2531470" y="303741"/>
            <a:ext cx="4101365" cy="468844"/>
            <a:chOff x="0" y="0"/>
            <a:chExt cx="5970210" cy="682480"/>
          </a:xfrm>
        </p:grpSpPr>
        <p:sp>
          <p:nvSpPr>
            <p:cNvPr id="44" name="Freeform 44"/>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5" name="TextBox 45"/>
            <p:cNvSpPr txBox="1"/>
            <p:nvPr/>
          </p:nvSpPr>
          <p:spPr>
            <a:xfrm>
              <a:off x="127000" y="-38100"/>
              <a:ext cx="5716210" cy="72058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46" name="Group 46"/>
          <p:cNvGrpSpPr/>
          <p:nvPr/>
        </p:nvGrpSpPr>
        <p:grpSpPr>
          <a:xfrm rot="-10800000">
            <a:off x="7700713" y="-774348"/>
            <a:ext cx="1857874" cy="2161889"/>
            <a:chOff x="0" y="0"/>
            <a:chExt cx="698500" cy="812800"/>
          </a:xfrm>
        </p:grpSpPr>
        <p:sp>
          <p:nvSpPr>
            <p:cNvPr id="47" name="Freeform 47"/>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8" name="TextBox 48"/>
            <p:cNvSpPr txBox="1"/>
            <p:nvPr/>
          </p:nvSpPr>
          <p:spPr>
            <a:xfrm>
              <a:off x="0" y="101600"/>
              <a:ext cx="698500" cy="571500"/>
            </a:xfrm>
            <a:prstGeom prst="rect">
              <a:avLst/>
            </a:prstGeom>
          </p:spPr>
          <p:txBody>
            <a:bodyPr lIns="60139" tIns="60139" rIns="60139" bIns="60139"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49" name="Group 49"/>
          <p:cNvGrpSpPr/>
          <p:nvPr/>
        </p:nvGrpSpPr>
        <p:grpSpPr>
          <a:xfrm rot="-10800000">
            <a:off x="-465341" y="-774348"/>
            <a:ext cx="1857874" cy="2161889"/>
            <a:chOff x="0" y="0"/>
            <a:chExt cx="698500" cy="812800"/>
          </a:xfrm>
        </p:grpSpPr>
        <p:sp>
          <p:nvSpPr>
            <p:cNvPr id="50" name="Freeform 50"/>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51" name="TextBox 51"/>
            <p:cNvSpPr txBox="1"/>
            <p:nvPr/>
          </p:nvSpPr>
          <p:spPr>
            <a:xfrm>
              <a:off x="0" y="101600"/>
              <a:ext cx="698500" cy="571500"/>
            </a:xfrm>
            <a:prstGeom prst="rect">
              <a:avLst/>
            </a:prstGeom>
          </p:spPr>
          <p:txBody>
            <a:bodyPr lIns="60139" tIns="60139" rIns="60139" bIns="60139"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52" name="Freeform 52"/>
          <p:cNvSpPr/>
          <p:nvPr/>
        </p:nvSpPr>
        <p:spPr>
          <a:xfrm>
            <a:off x="4294457" y="2406147"/>
            <a:ext cx="575390" cy="422193"/>
          </a:xfrm>
          <a:custGeom>
            <a:avLst/>
            <a:gdLst/>
            <a:ahLst/>
            <a:cxnLst/>
            <a:rect l="l" t="t" r="r" b="b"/>
            <a:pathLst>
              <a:path w="1150780" h="844385">
                <a:moveTo>
                  <a:pt x="0" y="0"/>
                </a:moveTo>
                <a:lnTo>
                  <a:pt x="1150780" y="0"/>
                </a:lnTo>
                <a:lnTo>
                  <a:pt x="1150780" y="844385"/>
                </a:lnTo>
                <a:lnTo>
                  <a:pt x="0" y="844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53" name="Freeform 53"/>
          <p:cNvSpPr/>
          <p:nvPr/>
        </p:nvSpPr>
        <p:spPr>
          <a:xfrm>
            <a:off x="7264863" y="2357808"/>
            <a:ext cx="435851" cy="518870"/>
          </a:xfrm>
          <a:custGeom>
            <a:avLst/>
            <a:gdLst/>
            <a:ahLst/>
            <a:cxnLst/>
            <a:rect l="l" t="t" r="r" b="b"/>
            <a:pathLst>
              <a:path w="871702" h="1037740">
                <a:moveTo>
                  <a:pt x="0" y="0"/>
                </a:moveTo>
                <a:lnTo>
                  <a:pt x="871701" y="0"/>
                </a:lnTo>
                <a:lnTo>
                  <a:pt x="871701" y="1037740"/>
                </a:lnTo>
                <a:lnTo>
                  <a:pt x="0" y="1037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54" name="Freeform 54"/>
          <p:cNvSpPr/>
          <p:nvPr/>
        </p:nvSpPr>
        <p:spPr>
          <a:xfrm>
            <a:off x="1452173" y="2381977"/>
            <a:ext cx="492001" cy="470532"/>
          </a:xfrm>
          <a:custGeom>
            <a:avLst/>
            <a:gdLst/>
            <a:ahLst/>
            <a:cxnLst/>
            <a:rect l="l" t="t" r="r" b="b"/>
            <a:pathLst>
              <a:path w="984001" h="941063">
                <a:moveTo>
                  <a:pt x="0" y="0"/>
                </a:moveTo>
                <a:lnTo>
                  <a:pt x="984001" y="0"/>
                </a:lnTo>
                <a:lnTo>
                  <a:pt x="984001" y="941063"/>
                </a:lnTo>
                <a:lnTo>
                  <a:pt x="0" y="9410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55" name="TextBox 55"/>
          <p:cNvSpPr txBox="1"/>
          <p:nvPr/>
        </p:nvSpPr>
        <p:spPr>
          <a:xfrm>
            <a:off x="3056830" y="337078"/>
            <a:ext cx="3050645" cy="36843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2822"/>
              </a:lnSpc>
            </a:pPr>
            <a:r>
              <a:rPr lang="en-US" sz="2613" b="1">
                <a:solidFill>
                  <a:srgbClr val="FFFFFF"/>
                </a:solidFill>
                <a:latin typeface="Barlow Bold"/>
                <a:ea typeface="Barlow Bold"/>
                <a:cs typeface="Barlow Bold"/>
                <a:sym typeface="Barlow Bold"/>
              </a:rPr>
              <a:t>Our Mission</a:t>
            </a:r>
          </a:p>
        </p:txBody>
      </p:sp>
      <p:sp>
        <p:nvSpPr>
          <p:cNvPr id="56" name="TextBox 56"/>
          <p:cNvSpPr txBox="1"/>
          <p:nvPr/>
        </p:nvSpPr>
        <p:spPr>
          <a:xfrm>
            <a:off x="725015" y="3097019"/>
            <a:ext cx="2042767" cy="320908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55"/>
              </a:lnSpc>
            </a:pPr>
            <a:r>
              <a:rPr lang="en-US" sz="1325" b="1" spc="-23">
                <a:solidFill>
                  <a:srgbClr val="000000"/>
                </a:solidFill>
                <a:latin typeface="Clear Sans Bold"/>
                <a:ea typeface="Clear Sans Bold"/>
                <a:cs typeface="Clear Sans Bold"/>
                <a:sym typeface="Clear Sans Bold"/>
              </a:rPr>
              <a:t>Rescue Missions</a:t>
            </a:r>
          </a:p>
          <a:p>
            <a:pPr algn="ctr">
              <a:lnSpc>
                <a:spcPts val="1715"/>
              </a:lnSpc>
            </a:pPr>
            <a:r>
              <a:rPr lang="en-US" sz="1225" spc="-21">
                <a:solidFill>
                  <a:srgbClr val="000000"/>
                </a:solidFill>
                <a:latin typeface="Clear Sans"/>
                <a:ea typeface="Clear Sans"/>
                <a:cs typeface="Clear Sans"/>
                <a:sym typeface="Clear Sans"/>
              </a:rPr>
              <a:t>Greenville Rescue Mission </a:t>
            </a:r>
            <a:r>
              <a:rPr lang="en-US" sz="1225" b="1" spc="-21">
                <a:solidFill>
                  <a:srgbClr val="000000"/>
                </a:solidFill>
                <a:latin typeface="Clear Sans Bold"/>
                <a:ea typeface="Clear Sans Bold"/>
                <a:cs typeface="Clear Sans Bold"/>
                <a:sym typeface="Clear Sans Bold"/>
              </a:rPr>
              <a:t>(R)</a:t>
            </a:r>
          </a:p>
          <a:p>
            <a:pPr algn="ctr">
              <a:lnSpc>
                <a:spcPts val="1715"/>
              </a:lnSpc>
            </a:pPr>
            <a:endParaRPr lang="en-US" sz="1225" b="1" spc="-21">
              <a:solidFill>
                <a:srgbClr val="000000"/>
              </a:solidFill>
              <a:latin typeface="Clear Sans Bold"/>
              <a:ea typeface="Clear Sans Bold"/>
              <a:cs typeface="Clear Sans Bold"/>
              <a:sym typeface="Clear Sans Bold"/>
            </a:endParaRPr>
          </a:p>
          <a:p>
            <a:pPr algn="ctr">
              <a:lnSpc>
                <a:spcPts val="1715"/>
              </a:lnSpc>
            </a:pPr>
            <a:r>
              <a:rPr lang="en-US" sz="1225" spc="-21">
                <a:solidFill>
                  <a:srgbClr val="000000"/>
                </a:solidFill>
                <a:latin typeface="Clear Sans"/>
                <a:ea typeface="Clear Sans"/>
                <a:cs typeface="Clear Sans"/>
                <a:sym typeface="Clear Sans"/>
              </a:rPr>
              <a:t>Shepherd’s Gate </a:t>
            </a:r>
            <a:r>
              <a:rPr lang="en-US" sz="1225" b="1" spc="-21">
                <a:solidFill>
                  <a:srgbClr val="000000"/>
                </a:solidFill>
                <a:latin typeface="Clear Sans Bold"/>
                <a:ea typeface="Clear Sans Bold"/>
                <a:cs typeface="Clear Sans Bold"/>
                <a:sym typeface="Clear Sans Bold"/>
              </a:rPr>
              <a:t>(R)</a:t>
            </a:r>
          </a:p>
          <a:p>
            <a:pPr algn="ctr">
              <a:lnSpc>
                <a:spcPts val="1715"/>
              </a:lnSpc>
            </a:pPr>
            <a:endParaRPr lang="en-US" sz="1225" b="1" spc="-21">
              <a:solidFill>
                <a:srgbClr val="000000"/>
              </a:solidFill>
              <a:latin typeface="Clear Sans Bold"/>
              <a:ea typeface="Clear Sans Bold"/>
              <a:cs typeface="Clear Sans Bold"/>
              <a:sym typeface="Clear Sans Bold"/>
            </a:endParaRPr>
          </a:p>
          <a:p>
            <a:pPr algn="ctr">
              <a:lnSpc>
                <a:spcPts val="1715"/>
              </a:lnSpc>
            </a:pPr>
            <a:r>
              <a:rPr lang="en-US" sz="1225" spc="-21">
                <a:solidFill>
                  <a:srgbClr val="000000"/>
                </a:solidFill>
                <a:latin typeface="Clear Sans"/>
                <a:ea typeface="Clear Sans"/>
                <a:cs typeface="Clear Sans"/>
                <a:sym typeface="Clear Sans"/>
              </a:rPr>
              <a:t>Cherokee Rescue Mission</a:t>
            </a:r>
          </a:p>
          <a:p>
            <a:pPr algn="ctr">
              <a:lnSpc>
                <a:spcPts val="1715"/>
              </a:lnSpc>
            </a:pPr>
            <a:endParaRPr lang="en-US" sz="1225" spc="-21">
              <a:solidFill>
                <a:srgbClr val="000000"/>
              </a:solidFill>
              <a:latin typeface="Clear Sans"/>
              <a:ea typeface="Clear Sans"/>
              <a:cs typeface="Clear Sans"/>
              <a:sym typeface="Clear Sans"/>
            </a:endParaRPr>
          </a:p>
          <a:p>
            <a:pPr algn="ctr">
              <a:lnSpc>
                <a:spcPts val="1715"/>
              </a:lnSpc>
            </a:pPr>
            <a:r>
              <a:rPr lang="en-US" sz="1225" spc="-21">
                <a:solidFill>
                  <a:srgbClr val="000000"/>
                </a:solidFill>
                <a:latin typeface="Clear Sans"/>
                <a:ea typeface="Clear Sans"/>
                <a:cs typeface="Clear Sans"/>
                <a:sym typeface="Clear Sans"/>
              </a:rPr>
              <a:t>Spartanburg Rescue Mission</a:t>
            </a:r>
          </a:p>
          <a:p>
            <a:pPr algn="ctr">
              <a:lnSpc>
                <a:spcPts val="1855"/>
              </a:lnSpc>
            </a:pPr>
            <a:endParaRPr lang="en-US" sz="1225" spc="-21">
              <a:solidFill>
                <a:srgbClr val="000000"/>
              </a:solidFill>
              <a:latin typeface="Clear Sans"/>
              <a:ea typeface="Clear Sans"/>
              <a:cs typeface="Clear Sans"/>
              <a:sym typeface="Clear Sans"/>
            </a:endParaRPr>
          </a:p>
          <a:p>
            <a:pPr algn="ctr">
              <a:lnSpc>
                <a:spcPts val="1855"/>
              </a:lnSpc>
            </a:pPr>
            <a:endParaRPr lang="en-US" sz="1225" spc="-21">
              <a:solidFill>
                <a:srgbClr val="000000"/>
              </a:solidFill>
              <a:latin typeface="Clear Sans"/>
              <a:ea typeface="Clear Sans"/>
              <a:cs typeface="Clear Sans"/>
              <a:sym typeface="Clear Sans"/>
            </a:endParaRPr>
          </a:p>
          <a:p>
            <a:pPr algn="ctr">
              <a:lnSpc>
                <a:spcPts val="1855"/>
              </a:lnSpc>
            </a:pPr>
            <a:endParaRPr lang="en-US" sz="1225" spc="-21">
              <a:solidFill>
                <a:srgbClr val="000000"/>
              </a:solidFill>
              <a:latin typeface="Clear Sans"/>
              <a:ea typeface="Clear Sans"/>
              <a:cs typeface="Clear Sans"/>
              <a:sym typeface="Clear Sans"/>
            </a:endParaRPr>
          </a:p>
          <a:p>
            <a:pPr algn="ctr">
              <a:lnSpc>
                <a:spcPts val="1855"/>
              </a:lnSpc>
            </a:pPr>
            <a:endParaRPr lang="en-US" sz="1225" spc="-21">
              <a:solidFill>
                <a:srgbClr val="000000"/>
              </a:solidFill>
              <a:latin typeface="Clear Sans"/>
              <a:ea typeface="Clear Sans"/>
              <a:cs typeface="Clear Sans"/>
              <a:sym typeface="Clear Sans"/>
            </a:endParaRPr>
          </a:p>
          <a:p>
            <a:pPr algn="ctr">
              <a:lnSpc>
                <a:spcPts val="1855"/>
              </a:lnSpc>
            </a:pPr>
            <a:endParaRPr lang="en-US" sz="1225" spc="-21">
              <a:solidFill>
                <a:srgbClr val="000000"/>
              </a:solidFill>
              <a:latin typeface="Clear Sans"/>
              <a:ea typeface="Clear Sans"/>
              <a:cs typeface="Clear Sans"/>
              <a:sym typeface="Clear Sans"/>
            </a:endParaRPr>
          </a:p>
          <a:p>
            <a:pPr algn="ctr">
              <a:lnSpc>
                <a:spcPts val="1855"/>
              </a:lnSpc>
            </a:pPr>
            <a:endParaRPr lang="en-US" sz="1225" spc="-21">
              <a:solidFill>
                <a:srgbClr val="000000"/>
              </a:solidFill>
              <a:latin typeface="Clear Sans"/>
              <a:ea typeface="Clear Sans"/>
              <a:cs typeface="Clear Sans"/>
              <a:sym typeface="Clear Sans"/>
            </a:endParaRPr>
          </a:p>
        </p:txBody>
      </p:sp>
      <p:sp>
        <p:nvSpPr>
          <p:cNvPr id="57" name="TextBox 57"/>
          <p:cNvSpPr txBox="1"/>
          <p:nvPr/>
        </p:nvSpPr>
        <p:spPr>
          <a:xfrm>
            <a:off x="3684741" y="3167076"/>
            <a:ext cx="1771467" cy="217341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55"/>
              </a:lnSpc>
            </a:pPr>
            <a:r>
              <a:rPr lang="en-US" sz="1325" b="1" spc="-23">
                <a:solidFill>
                  <a:srgbClr val="000000"/>
                </a:solidFill>
                <a:latin typeface="Clear Sans Bold"/>
                <a:ea typeface="Clear Sans Bold"/>
                <a:cs typeface="Clear Sans Bold"/>
                <a:sym typeface="Clear Sans Bold"/>
              </a:rPr>
              <a:t>Addiction Recovery</a:t>
            </a:r>
          </a:p>
          <a:p>
            <a:pPr algn="ctr">
              <a:lnSpc>
                <a:spcPts val="1855"/>
              </a:lnSpc>
            </a:pPr>
            <a:r>
              <a:rPr lang="en-US" sz="1325" spc="-23">
                <a:solidFill>
                  <a:srgbClr val="000000"/>
                </a:solidFill>
                <a:latin typeface="Clear Sans"/>
                <a:ea typeface="Clear Sans"/>
                <a:cs typeface="Clear Sans"/>
                <a:sym typeface="Clear Sans"/>
              </a:rPr>
              <a:t>Overcomers Center</a:t>
            </a: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r>
              <a:rPr lang="en-US" sz="1325" spc="-23">
                <a:solidFill>
                  <a:srgbClr val="000000"/>
                </a:solidFill>
                <a:latin typeface="Clear Sans"/>
                <a:ea typeface="Clear Sans"/>
                <a:cs typeface="Clear Sans"/>
                <a:sym typeface="Clear Sans"/>
              </a:rPr>
              <a:t>Renewal Center</a:t>
            </a: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r>
              <a:rPr lang="en-US" sz="1325" spc="-23">
                <a:solidFill>
                  <a:srgbClr val="000000"/>
                </a:solidFill>
                <a:latin typeface="Clear Sans"/>
                <a:ea typeface="Clear Sans"/>
                <a:cs typeface="Clear Sans"/>
                <a:sym typeface="Clear Sans"/>
              </a:rPr>
              <a:t>Renewal Wade Hampton</a:t>
            </a: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endParaRPr lang="en-US" sz="1325" spc="-23">
              <a:solidFill>
                <a:srgbClr val="000000"/>
              </a:solidFill>
              <a:latin typeface="Clear Sans"/>
              <a:ea typeface="Clear Sans"/>
              <a:cs typeface="Clear Sans"/>
              <a:sym typeface="Clear Sans"/>
            </a:endParaRPr>
          </a:p>
        </p:txBody>
      </p:sp>
      <p:sp>
        <p:nvSpPr>
          <p:cNvPr id="58" name="TextBox 58"/>
          <p:cNvSpPr txBox="1"/>
          <p:nvPr/>
        </p:nvSpPr>
        <p:spPr>
          <a:xfrm>
            <a:off x="6549888" y="3167076"/>
            <a:ext cx="1772013" cy="1929759"/>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55"/>
              </a:lnSpc>
            </a:pPr>
            <a:r>
              <a:rPr lang="en-US" sz="1325" b="1" spc="-23">
                <a:solidFill>
                  <a:srgbClr val="000000"/>
                </a:solidFill>
                <a:latin typeface="Clear Sans Bold"/>
                <a:ea typeface="Clear Sans Bold"/>
                <a:cs typeface="Clear Sans Bold"/>
                <a:sym typeface="Clear Sans Bold"/>
              </a:rPr>
              <a:t>Foster Care</a:t>
            </a:r>
          </a:p>
          <a:p>
            <a:pPr algn="ctr">
              <a:lnSpc>
                <a:spcPts val="1855"/>
              </a:lnSpc>
            </a:pPr>
            <a:r>
              <a:rPr lang="en-US" sz="1325" spc="-23">
                <a:solidFill>
                  <a:srgbClr val="000000"/>
                </a:solidFill>
                <a:latin typeface="Clear Sans"/>
                <a:ea typeface="Clear Sans"/>
                <a:cs typeface="Clear Sans"/>
                <a:sym typeface="Clear Sans"/>
              </a:rPr>
              <a:t>Foster Care Program</a:t>
            </a: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r>
              <a:rPr lang="en-US" sz="1325" spc="-23">
                <a:solidFill>
                  <a:srgbClr val="000000"/>
                </a:solidFill>
                <a:latin typeface="Clear Sans"/>
                <a:ea typeface="Clear Sans"/>
                <a:cs typeface="Clear Sans"/>
                <a:sym typeface="Clear Sans"/>
              </a:rPr>
              <a:t>Miracle Hill Children’s Home/Community</a:t>
            </a: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endParaRPr lang="en-US" sz="1325" spc="-23">
              <a:solidFill>
                <a:srgbClr val="000000"/>
              </a:solidFill>
              <a:latin typeface="Clear Sans"/>
              <a:ea typeface="Clear Sans"/>
              <a:cs typeface="Clear Sans"/>
              <a:sym typeface="Clear Sans"/>
            </a:endParaRPr>
          </a:p>
          <a:p>
            <a:pPr algn="ctr">
              <a:lnSpc>
                <a:spcPts val="1855"/>
              </a:lnSpc>
            </a:pPr>
            <a:endParaRPr lang="en-US" sz="1325" spc="-23">
              <a:solidFill>
                <a:srgbClr val="000000"/>
              </a:solidFill>
              <a:latin typeface="Clear Sans"/>
              <a:ea typeface="Clear Sans"/>
              <a:cs typeface="Clear Sans"/>
              <a:sym typeface="Clear Sans"/>
            </a:endParaRPr>
          </a:p>
        </p:txBody>
      </p:sp>
      <p:sp>
        <p:nvSpPr>
          <p:cNvPr id="59" name="TextBox 59"/>
          <p:cNvSpPr txBox="1"/>
          <p:nvPr/>
        </p:nvSpPr>
        <p:spPr>
          <a:xfrm>
            <a:off x="1520482" y="1150983"/>
            <a:ext cx="5930165" cy="71231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890"/>
              </a:lnSpc>
              <a:spcBef>
                <a:spcPct val="0"/>
              </a:spcBef>
            </a:pPr>
            <a:r>
              <a:rPr lang="en-US" sz="1350">
                <a:solidFill>
                  <a:srgbClr val="000000"/>
                </a:solidFill>
                <a:latin typeface="Clear Sans"/>
                <a:ea typeface="Clear Sans"/>
                <a:cs typeface="Clear Sans"/>
                <a:sym typeface="Clear Sans"/>
              </a:rPr>
              <a:t>“Miracle Hill exists that homeless </a:t>
            </a:r>
            <a:r>
              <a:rPr lang="en-US" sz="1350" b="1">
                <a:solidFill>
                  <a:srgbClr val="000000"/>
                </a:solidFill>
                <a:latin typeface="Clear Sans Bold"/>
                <a:ea typeface="Clear Sans Bold"/>
                <a:cs typeface="Clear Sans Bold"/>
                <a:sym typeface="Clear Sans Bold"/>
              </a:rPr>
              <a:t>children</a:t>
            </a:r>
            <a:r>
              <a:rPr lang="en-US" sz="1350">
                <a:solidFill>
                  <a:srgbClr val="000000"/>
                </a:solidFill>
                <a:latin typeface="Clear Sans"/>
                <a:ea typeface="Clear Sans"/>
                <a:cs typeface="Clear Sans"/>
                <a:sym typeface="Clear Sans"/>
              </a:rPr>
              <a:t> and </a:t>
            </a:r>
            <a:r>
              <a:rPr lang="en-US" sz="1350" b="1">
                <a:solidFill>
                  <a:srgbClr val="000000"/>
                </a:solidFill>
                <a:latin typeface="Clear Sans Bold"/>
                <a:ea typeface="Clear Sans Bold"/>
                <a:cs typeface="Clear Sans Bold"/>
                <a:sym typeface="Clear Sans Bold"/>
              </a:rPr>
              <a:t>adults</a:t>
            </a:r>
            <a:r>
              <a:rPr lang="en-US" sz="1350">
                <a:solidFill>
                  <a:srgbClr val="000000"/>
                </a:solidFill>
                <a:latin typeface="Clear Sans"/>
                <a:ea typeface="Clear Sans"/>
                <a:cs typeface="Clear Sans"/>
                <a:sym typeface="Clear Sans"/>
              </a:rPr>
              <a:t> receive </a:t>
            </a:r>
            <a:r>
              <a:rPr lang="en-US" sz="1350" b="1">
                <a:solidFill>
                  <a:srgbClr val="000000"/>
                </a:solidFill>
                <a:latin typeface="Clear Sans Bold"/>
                <a:ea typeface="Clear Sans Bold"/>
                <a:cs typeface="Clear Sans Bold"/>
                <a:sym typeface="Clear Sans Bold"/>
              </a:rPr>
              <a:t>food</a:t>
            </a:r>
            <a:r>
              <a:rPr lang="en-US" sz="1350">
                <a:solidFill>
                  <a:srgbClr val="000000"/>
                </a:solidFill>
                <a:latin typeface="Clear Sans"/>
                <a:ea typeface="Clear Sans"/>
                <a:cs typeface="Clear Sans"/>
                <a:sym typeface="Clear Sans"/>
              </a:rPr>
              <a:t> and </a:t>
            </a:r>
            <a:r>
              <a:rPr lang="en-US" sz="1350" b="1">
                <a:solidFill>
                  <a:srgbClr val="000000"/>
                </a:solidFill>
                <a:latin typeface="Clear Sans Bold"/>
                <a:ea typeface="Clear Sans Bold"/>
                <a:cs typeface="Clear Sans Bold"/>
                <a:sym typeface="Clear Sans Bold"/>
              </a:rPr>
              <a:t>shelter</a:t>
            </a:r>
            <a:r>
              <a:rPr lang="en-US" sz="1350">
                <a:solidFill>
                  <a:srgbClr val="000000"/>
                </a:solidFill>
                <a:latin typeface="Clear Sans"/>
                <a:ea typeface="Clear Sans"/>
                <a:cs typeface="Clear Sans"/>
                <a:sym typeface="Clear Sans"/>
              </a:rPr>
              <a:t> with </a:t>
            </a:r>
            <a:r>
              <a:rPr lang="en-US" sz="1350" b="1">
                <a:solidFill>
                  <a:srgbClr val="000000"/>
                </a:solidFill>
                <a:latin typeface="Clear Sans Bold"/>
                <a:ea typeface="Clear Sans Bold"/>
                <a:cs typeface="Clear Sans Bold"/>
                <a:sym typeface="Clear Sans Bold"/>
              </a:rPr>
              <a:t>compassion</a:t>
            </a:r>
            <a:r>
              <a:rPr lang="en-US" sz="1350">
                <a:solidFill>
                  <a:srgbClr val="000000"/>
                </a:solidFill>
                <a:latin typeface="Clear Sans"/>
                <a:ea typeface="Clear Sans"/>
                <a:cs typeface="Clear Sans"/>
                <a:sym typeface="Clear Sans"/>
              </a:rPr>
              <a:t>, hear the Good News of Jesus Christ, and move toward healthy relationships and stability.”</a:t>
            </a:r>
          </a:p>
        </p:txBody>
      </p:sp>
    </p:spTree>
    <p:extLst>
      <p:ext uri="{BB962C8B-B14F-4D97-AF65-F5344CB8AC3E}">
        <p14:creationId xmlns:p14="http://schemas.microsoft.com/office/powerpoint/2010/main" val="283044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669972" y="1112068"/>
            <a:ext cx="1573558" cy="142997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3" name="Group 3"/>
          <p:cNvGrpSpPr/>
          <p:nvPr/>
        </p:nvGrpSpPr>
        <p:grpSpPr>
          <a:xfrm>
            <a:off x="514350" y="614347"/>
            <a:ext cx="1767401" cy="2074405"/>
            <a:chOff x="0" y="0"/>
            <a:chExt cx="698500" cy="819832"/>
          </a:xfrm>
        </p:grpSpPr>
        <p:sp>
          <p:nvSpPr>
            <p:cNvPr id="4" name="Freeform 4"/>
            <p:cNvSpPr/>
            <p:nvPr/>
          </p:nvSpPr>
          <p:spPr>
            <a:xfrm>
              <a:off x="0" y="9759"/>
              <a:ext cx="698500" cy="800315"/>
            </a:xfrm>
            <a:custGeom>
              <a:avLst/>
              <a:gdLst/>
              <a:ahLst/>
              <a:cxnLst/>
              <a:rect l="l" t="t" r="r" b="b"/>
              <a:pathLst>
                <a:path w="698500" h="800315">
                  <a:moveTo>
                    <a:pt x="393176" y="15798"/>
                  </a:moveTo>
                  <a:lnTo>
                    <a:pt x="654574" y="167884"/>
                  </a:lnTo>
                  <a:cubicBezTo>
                    <a:pt x="681770" y="183707"/>
                    <a:pt x="698500" y="212797"/>
                    <a:pt x="698500" y="244260"/>
                  </a:cubicBezTo>
                  <a:lnTo>
                    <a:pt x="698500" y="556054"/>
                  </a:lnTo>
                  <a:cubicBezTo>
                    <a:pt x="698500" y="587517"/>
                    <a:pt x="681770" y="616607"/>
                    <a:pt x="654574" y="632430"/>
                  </a:cubicBezTo>
                  <a:lnTo>
                    <a:pt x="393176" y="784517"/>
                  </a:lnTo>
                  <a:cubicBezTo>
                    <a:pt x="366023" y="800315"/>
                    <a:pt x="332477" y="800315"/>
                    <a:pt x="305324" y="784517"/>
                  </a:cubicBezTo>
                  <a:lnTo>
                    <a:pt x="43926" y="632430"/>
                  </a:lnTo>
                  <a:cubicBezTo>
                    <a:pt x="16730" y="616607"/>
                    <a:pt x="0" y="587517"/>
                    <a:pt x="0" y="556054"/>
                  </a:cubicBezTo>
                  <a:lnTo>
                    <a:pt x="0" y="244260"/>
                  </a:lnTo>
                  <a:cubicBezTo>
                    <a:pt x="0" y="212797"/>
                    <a:pt x="16730" y="183707"/>
                    <a:pt x="43926" y="167884"/>
                  </a:cubicBezTo>
                  <a:lnTo>
                    <a:pt x="305324" y="15798"/>
                  </a:lnTo>
                  <a:cubicBezTo>
                    <a:pt x="332477" y="0"/>
                    <a:pt x="366023" y="0"/>
                    <a:pt x="393176" y="15798"/>
                  </a:cubicBezTo>
                  <a:close/>
                </a:path>
              </a:pathLst>
            </a:custGeom>
            <a:solidFill>
              <a:srgbClr val="F2F2F2"/>
            </a:soli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5" name="Group 5"/>
          <p:cNvGrpSpPr/>
          <p:nvPr/>
        </p:nvGrpSpPr>
        <p:grpSpPr>
          <a:xfrm>
            <a:off x="645236" y="775547"/>
            <a:ext cx="1505630" cy="1752006"/>
            <a:chOff x="0" y="0"/>
            <a:chExt cx="698500" cy="812800"/>
          </a:xfrm>
        </p:grpSpPr>
        <p:sp>
          <p:nvSpPr>
            <p:cNvPr id="6" name="Freeform 6"/>
            <p:cNvSpPr/>
            <p:nvPr/>
          </p:nvSpPr>
          <p:spPr>
            <a:xfrm>
              <a:off x="0" y="11455"/>
              <a:ext cx="698500" cy="789889"/>
            </a:xfrm>
            <a:custGeom>
              <a:avLst/>
              <a:gdLst/>
              <a:ahLst/>
              <a:cxnLst/>
              <a:rect l="l" t="t" r="r" b="b"/>
              <a:pathLst>
                <a:path w="698500" h="789889">
                  <a:moveTo>
                    <a:pt x="400813" y="18545"/>
                  </a:moveTo>
                  <a:lnTo>
                    <a:pt x="646937" y="161745"/>
                  </a:lnTo>
                  <a:cubicBezTo>
                    <a:pt x="678861" y="180319"/>
                    <a:pt x="698500" y="214466"/>
                    <a:pt x="698500" y="251400"/>
                  </a:cubicBezTo>
                  <a:lnTo>
                    <a:pt x="698500" y="538490"/>
                  </a:lnTo>
                  <a:cubicBezTo>
                    <a:pt x="698500" y="575424"/>
                    <a:pt x="678861" y="609571"/>
                    <a:pt x="646937" y="628145"/>
                  </a:cubicBezTo>
                  <a:lnTo>
                    <a:pt x="400813" y="771345"/>
                  </a:lnTo>
                  <a:cubicBezTo>
                    <a:pt x="368939" y="789890"/>
                    <a:pt x="329561" y="789890"/>
                    <a:pt x="297687" y="771345"/>
                  </a:cubicBezTo>
                  <a:lnTo>
                    <a:pt x="51563" y="628145"/>
                  </a:lnTo>
                  <a:cubicBezTo>
                    <a:pt x="19639" y="609571"/>
                    <a:pt x="0" y="575424"/>
                    <a:pt x="0" y="538490"/>
                  </a:cubicBezTo>
                  <a:lnTo>
                    <a:pt x="0" y="251400"/>
                  </a:lnTo>
                  <a:cubicBezTo>
                    <a:pt x="0" y="214466"/>
                    <a:pt x="19639" y="180319"/>
                    <a:pt x="51563" y="161745"/>
                  </a:cubicBezTo>
                  <a:lnTo>
                    <a:pt x="297687" y="18545"/>
                  </a:lnTo>
                  <a:cubicBezTo>
                    <a:pt x="329561" y="0"/>
                    <a:pt x="368939" y="0"/>
                    <a:pt x="400813" y="18545"/>
                  </a:cubicBezTo>
                  <a:close/>
                </a:path>
              </a:pathLst>
            </a:custGeom>
            <a:blipFill>
              <a:blip r:embed="rId3"/>
              <a:stretch>
                <a:fillRect l="-23300" t="807" r="-23300" b="807"/>
              </a:stretch>
            </a:blipFill>
            <a:ln w="1428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7" name="Group 7"/>
          <p:cNvGrpSpPr/>
          <p:nvPr/>
        </p:nvGrpSpPr>
        <p:grpSpPr>
          <a:xfrm>
            <a:off x="695193" y="2688752"/>
            <a:ext cx="1387744" cy="325863"/>
            <a:chOff x="0" y="0"/>
            <a:chExt cx="812800" cy="190858"/>
          </a:xfrm>
        </p:grpSpPr>
        <p:sp>
          <p:nvSpPr>
            <p:cNvPr id="8" name="Freeform 8"/>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9" name="TextBox 9"/>
            <p:cNvSpPr txBox="1"/>
            <p:nvPr/>
          </p:nvSpPr>
          <p:spPr>
            <a:xfrm>
              <a:off x="0" y="-38100"/>
              <a:ext cx="812800" cy="228958"/>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0" name="Freeform 10"/>
          <p:cNvSpPr/>
          <p:nvPr/>
        </p:nvSpPr>
        <p:spPr>
          <a:xfrm rot="-5400000">
            <a:off x="4988787" y="1112068"/>
            <a:ext cx="1573558" cy="142997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1" name="Group 11"/>
          <p:cNvGrpSpPr/>
          <p:nvPr/>
        </p:nvGrpSpPr>
        <p:grpSpPr>
          <a:xfrm>
            <a:off x="4770215" y="719810"/>
            <a:ext cx="1613713" cy="1894022"/>
            <a:chOff x="0" y="0"/>
            <a:chExt cx="698500" cy="819832"/>
          </a:xfrm>
        </p:grpSpPr>
        <p:sp>
          <p:nvSpPr>
            <p:cNvPr id="12" name="Freeform 12"/>
            <p:cNvSpPr/>
            <p:nvPr/>
          </p:nvSpPr>
          <p:spPr>
            <a:xfrm>
              <a:off x="0" y="10688"/>
              <a:ext cx="698500" cy="798456"/>
            </a:xfrm>
            <a:custGeom>
              <a:avLst/>
              <a:gdLst/>
              <a:ahLst/>
              <a:cxnLst/>
              <a:rect l="l" t="t" r="r" b="b"/>
              <a:pathLst>
                <a:path w="698500" h="798456">
                  <a:moveTo>
                    <a:pt x="397359" y="17303"/>
                  </a:moveTo>
                  <a:lnTo>
                    <a:pt x="650391" y="164521"/>
                  </a:lnTo>
                  <a:cubicBezTo>
                    <a:pt x="680176" y="181851"/>
                    <a:pt x="698500" y="213711"/>
                    <a:pt x="698500" y="248171"/>
                  </a:cubicBezTo>
                  <a:lnTo>
                    <a:pt x="698500" y="550285"/>
                  </a:lnTo>
                  <a:cubicBezTo>
                    <a:pt x="698500" y="584745"/>
                    <a:pt x="680176" y="616605"/>
                    <a:pt x="650391" y="633935"/>
                  </a:cubicBezTo>
                  <a:lnTo>
                    <a:pt x="397359" y="781154"/>
                  </a:lnTo>
                  <a:cubicBezTo>
                    <a:pt x="367620" y="798456"/>
                    <a:pt x="330880" y="798456"/>
                    <a:pt x="301141" y="781154"/>
                  </a:cubicBezTo>
                  <a:lnTo>
                    <a:pt x="48109" y="633935"/>
                  </a:lnTo>
                  <a:cubicBezTo>
                    <a:pt x="18324" y="616605"/>
                    <a:pt x="0" y="584745"/>
                    <a:pt x="0" y="550285"/>
                  </a:cubicBezTo>
                  <a:lnTo>
                    <a:pt x="0" y="248171"/>
                  </a:lnTo>
                  <a:cubicBezTo>
                    <a:pt x="0" y="213711"/>
                    <a:pt x="18324" y="181851"/>
                    <a:pt x="48109" y="164521"/>
                  </a:cubicBezTo>
                  <a:lnTo>
                    <a:pt x="301141" y="17303"/>
                  </a:lnTo>
                  <a:cubicBezTo>
                    <a:pt x="330880" y="0"/>
                    <a:pt x="367620" y="0"/>
                    <a:pt x="397359" y="17303"/>
                  </a:cubicBezTo>
                  <a:close/>
                </a:path>
              </a:pathLst>
            </a:custGeom>
            <a:solidFill>
              <a:srgbClr val="F2F2F2"/>
            </a:soli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3" name="Group 13"/>
          <p:cNvGrpSpPr/>
          <p:nvPr/>
        </p:nvGrpSpPr>
        <p:grpSpPr>
          <a:xfrm>
            <a:off x="4894283" y="872303"/>
            <a:ext cx="1365578" cy="1589036"/>
            <a:chOff x="0" y="0"/>
            <a:chExt cx="698500" cy="812800"/>
          </a:xfrm>
        </p:grpSpPr>
        <p:sp>
          <p:nvSpPr>
            <p:cNvPr id="14" name="Freeform 14"/>
            <p:cNvSpPr/>
            <p:nvPr/>
          </p:nvSpPr>
          <p:spPr>
            <a:xfrm>
              <a:off x="0" y="12630"/>
              <a:ext cx="698500" cy="787540"/>
            </a:xfrm>
            <a:custGeom>
              <a:avLst/>
              <a:gdLst/>
              <a:ahLst/>
              <a:cxnLst/>
              <a:rect l="l" t="t" r="r" b="b"/>
              <a:pathLst>
                <a:path w="698500" h="787540">
                  <a:moveTo>
                    <a:pt x="406101" y="20447"/>
                  </a:moveTo>
                  <a:lnTo>
                    <a:pt x="641649" y="157493"/>
                  </a:lnTo>
                  <a:cubicBezTo>
                    <a:pt x="676847" y="177972"/>
                    <a:pt x="698500" y="215622"/>
                    <a:pt x="698500" y="256343"/>
                  </a:cubicBezTo>
                  <a:lnTo>
                    <a:pt x="698500" y="531197"/>
                  </a:lnTo>
                  <a:cubicBezTo>
                    <a:pt x="698500" y="571918"/>
                    <a:pt x="676847" y="609568"/>
                    <a:pt x="641649" y="630047"/>
                  </a:cubicBezTo>
                  <a:lnTo>
                    <a:pt x="406101" y="767093"/>
                  </a:lnTo>
                  <a:cubicBezTo>
                    <a:pt x="370958" y="787540"/>
                    <a:pt x="327542" y="787540"/>
                    <a:pt x="292399" y="767093"/>
                  </a:cubicBezTo>
                  <a:lnTo>
                    <a:pt x="56851" y="630047"/>
                  </a:lnTo>
                  <a:cubicBezTo>
                    <a:pt x="21653" y="609568"/>
                    <a:pt x="0" y="571918"/>
                    <a:pt x="0" y="531197"/>
                  </a:cubicBezTo>
                  <a:lnTo>
                    <a:pt x="0" y="256343"/>
                  </a:lnTo>
                  <a:cubicBezTo>
                    <a:pt x="0" y="215622"/>
                    <a:pt x="21653" y="177972"/>
                    <a:pt x="56851" y="157493"/>
                  </a:cubicBezTo>
                  <a:lnTo>
                    <a:pt x="292399" y="20447"/>
                  </a:lnTo>
                  <a:cubicBezTo>
                    <a:pt x="327542" y="0"/>
                    <a:pt x="370958" y="0"/>
                    <a:pt x="406101" y="20447"/>
                  </a:cubicBezTo>
                  <a:close/>
                </a:path>
              </a:pathLst>
            </a:custGeom>
            <a:blipFill>
              <a:blip r:embed="rId4"/>
              <a:stretch>
                <a:fillRect l="-47734" t="598" r="-47734" b="598"/>
              </a:stretch>
            </a:blipFill>
            <a:ln w="1428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5" name="Group 15"/>
          <p:cNvGrpSpPr/>
          <p:nvPr/>
        </p:nvGrpSpPr>
        <p:grpSpPr>
          <a:xfrm>
            <a:off x="4971991" y="2688752"/>
            <a:ext cx="1387744" cy="325863"/>
            <a:chOff x="0" y="0"/>
            <a:chExt cx="812800" cy="190858"/>
          </a:xfrm>
        </p:grpSpPr>
        <p:sp>
          <p:nvSpPr>
            <p:cNvPr id="16" name="Freeform 16"/>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7" name="TextBox 17"/>
            <p:cNvSpPr txBox="1"/>
            <p:nvPr/>
          </p:nvSpPr>
          <p:spPr>
            <a:xfrm>
              <a:off x="0" y="-38100"/>
              <a:ext cx="812800" cy="228958"/>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8" name="Freeform 18"/>
          <p:cNvSpPr/>
          <p:nvPr/>
        </p:nvSpPr>
        <p:spPr>
          <a:xfrm rot="-5400000">
            <a:off x="2804801" y="1490571"/>
            <a:ext cx="1573558" cy="142997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9" name="Group 19"/>
          <p:cNvGrpSpPr/>
          <p:nvPr/>
        </p:nvGrpSpPr>
        <p:grpSpPr>
          <a:xfrm>
            <a:off x="2704555" y="979126"/>
            <a:ext cx="1734244" cy="2035489"/>
            <a:chOff x="0" y="0"/>
            <a:chExt cx="698500" cy="819832"/>
          </a:xfrm>
        </p:grpSpPr>
        <p:sp>
          <p:nvSpPr>
            <p:cNvPr id="20" name="Freeform 20"/>
            <p:cNvSpPr/>
            <p:nvPr/>
          </p:nvSpPr>
          <p:spPr>
            <a:xfrm>
              <a:off x="0" y="9945"/>
              <a:ext cx="698500" cy="799942"/>
            </a:xfrm>
            <a:custGeom>
              <a:avLst/>
              <a:gdLst/>
              <a:ahLst/>
              <a:cxnLst/>
              <a:rect l="l" t="t" r="r" b="b"/>
              <a:pathLst>
                <a:path w="698500" h="799942">
                  <a:moveTo>
                    <a:pt x="394016" y="16100"/>
                  </a:moveTo>
                  <a:lnTo>
                    <a:pt x="653734" y="167210"/>
                  </a:lnTo>
                  <a:cubicBezTo>
                    <a:pt x="681450" y="183335"/>
                    <a:pt x="698500" y="212981"/>
                    <a:pt x="698500" y="245046"/>
                  </a:cubicBezTo>
                  <a:lnTo>
                    <a:pt x="698500" y="554896"/>
                  </a:lnTo>
                  <a:cubicBezTo>
                    <a:pt x="698500" y="586961"/>
                    <a:pt x="681450" y="616607"/>
                    <a:pt x="653734" y="632733"/>
                  </a:cubicBezTo>
                  <a:lnTo>
                    <a:pt x="394016" y="783842"/>
                  </a:lnTo>
                  <a:cubicBezTo>
                    <a:pt x="366343" y="799942"/>
                    <a:pt x="332157" y="799942"/>
                    <a:pt x="304484" y="783842"/>
                  </a:cubicBezTo>
                  <a:lnTo>
                    <a:pt x="44766" y="632733"/>
                  </a:lnTo>
                  <a:cubicBezTo>
                    <a:pt x="17050" y="616607"/>
                    <a:pt x="0" y="586961"/>
                    <a:pt x="0" y="554896"/>
                  </a:cubicBezTo>
                  <a:lnTo>
                    <a:pt x="0" y="245046"/>
                  </a:lnTo>
                  <a:cubicBezTo>
                    <a:pt x="0" y="212981"/>
                    <a:pt x="17050" y="183335"/>
                    <a:pt x="44766" y="167210"/>
                  </a:cubicBezTo>
                  <a:lnTo>
                    <a:pt x="304484" y="16100"/>
                  </a:lnTo>
                  <a:cubicBezTo>
                    <a:pt x="332157" y="0"/>
                    <a:pt x="366343" y="0"/>
                    <a:pt x="394016" y="16100"/>
                  </a:cubicBezTo>
                  <a:close/>
                </a:path>
              </a:pathLst>
            </a:custGeom>
            <a:solidFill>
              <a:srgbClr val="F2F2F2"/>
            </a:soli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21" name="Group 21"/>
          <p:cNvGrpSpPr/>
          <p:nvPr/>
        </p:nvGrpSpPr>
        <p:grpSpPr>
          <a:xfrm>
            <a:off x="2848970" y="1168630"/>
            <a:ext cx="1445414" cy="1681936"/>
            <a:chOff x="0" y="0"/>
            <a:chExt cx="698500" cy="812800"/>
          </a:xfrm>
        </p:grpSpPr>
        <p:sp>
          <p:nvSpPr>
            <p:cNvPr id="22" name="Freeform 22"/>
            <p:cNvSpPr/>
            <p:nvPr/>
          </p:nvSpPr>
          <p:spPr>
            <a:xfrm>
              <a:off x="0" y="11932"/>
              <a:ext cx="698500" cy="788935"/>
            </a:xfrm>
            <a:custGeom>
              <a:avLst/>
              <a:gdLst/>
              <a:ahLst/>
              <a:cxnLst/>
              <a:rect l="l" t="t" r="r" b="b"/>
              <a:pathLst>
                <a:path w="698500" h="788935">
                  <a:moveTo>
                    <a:pt x="402961" y="19318"/>
                  </a:moveTo>
                  <a:lnTo>
                    <a:pt x="644789" y="160018"/>
                  </a:lnTo>
                  <a:cubicBezTo>
                    <a:pt x="678043" y="179366"/>
                    <a:pt x="698500" y="214936"/>
                    <a:pt x="698500" y="253408"/>
                  </a:cubicBezTo>
                  <a:lnTo>
                    <a:pt x="698500" y="535528"/>
                  </a:lnTo>
                  <a:cubicBezTo>
                    <a:pt x="698500" y="574000"/>
                    <a:pt x="678043" y="609570"/>
                    <a:pt x="644789" y="628918"/>
                  </a:cubicBezTo>
                  <a:lnTo>
                    <a:pt x="402961" y="769618"/>
                  </a:lnTo>
                  <a:cubicBezTo>
                    <a:pt x="369759" y="788935"/>
                    <a:pt x="328741" y="788935"/>
                    <a:pt x="295539" y="769618"/>
                  </a:cubicBezTo>
                  <a:lnTo>
                    <a:pt x="53711" y="628918"/>
                  </a:lnTo>
                  <a:cubicBezTo>
                    <a:pt x="20457" y="609570"/>
                    <a:pt x="0" y="574000"/>
                    <a:pt x="0" y="535528"/>
                  </a:cubicBezTo>
                  <a:lnTo>
                    <a:pt x="0" y="253408"/>
                  </a:lnTo>
                  <a:cubicBezTo>
                    <a:pt x="0" y="214936"/>
                    <a:pt x="20457" y="179366"/>
                    <a:pt x="53711" y="160018"/>
                  </a:cubicBezTo>
                  <a:lnTo>
                    <a:pt x="295539" y="19318"/>
                  </a:lnTo>
                  <a:cubicBezTo>
                    <a:pt x="328741" y="0"/>
                    <a:pt x="369759" y="0"/>
                    <a:pt x="402961" y="19318"/>
                  </a:cubicBezTo>
                  <a:close/>
                </a:path>
              </a:pathLst>
            </a:custGeom>
            <a:blipFill>
              <a:blip r:embed="rId5"/>
              <a:stretch>
                <a:fillRect l="-48525" t="723" r="-48525" b="723"/>
              </a:stretch>
            </a:blipFill>
            <a:ln w="142875" cap="rnd">
              <a:gradFill>
                <a:gsLst>
                  <a:gs pos="0">
                    <a:srgbClr val="FFE42F">
                      <a:alpha val="100000"/>
                    </a:srgbClr>
                  </a:gs>
                  <a:gs pos="100000">
                    <a:srgbClr val="FF9F2F">
                      <a:alpha val="100000"/>
                    </a:srgbClr>
                  </a:gs>
                </a:gsLst>
                <a:path path="circle">
                  <a:fillToRect l="50000" t="50000" r="50000" b="50000"/>
                </a:path>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23" name="Group 23"/>
          <p:cNvGrpSpPr/>
          <p:nvPr/>
        </p:nvGrpSpPr>
        <p:grpSpPr>
          <a:xfrm>
            <a:off x="2831582" y="3038733"/>
            <a:ext cx="1387744" cy="325863"/>
            <a:chOff x="0" y="0"/>
            <a:chExt cx="812800" cy="190858"/>
          </a:xfrm>
        </p:grpSpPr>
        <p:sp>
          <p:nvSpPr>
            <p:cNvPr id="24" name="Freeform 24"/>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5" name="TextBox 25"/>
            <p:cNvSpPr txBox="1"/>
            <p:nvPr/>
          </p:nvSpPr>
          <p:spPr>
            <a:xfrm>
              <a:off x="0" y="-38100"/>
              <a:ext cx="812800" cy="228958"/>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26" name="Freeform 26"/>
          <p:cNvSpPr/>
          <p:nvPr/>
        </p:nvSpPr>
        <p:spPr>
          <a:xfrm rot="-5400000">
            <a:off x="7077498" y="1490571"/>
            <a:ext cx="1573558" cy="142997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27" name="Group 27"/>
          <p:cNvGrpSpPr/>
          <p:nvPr/>
        </p:nvGrpSpPr>
        <p:grpSpPr>
          <a:xfrm>
            <a:off x="7023951" y="1002211"/>
            <a:ext cx="1641798" cy="1926984"/>
            <a:chOff x="0" y="0"/>
            <a:chExt cx="698500" cy="819832"/>
          </a:xfrm>
        </p:grpSpPr>
        <p:sp>
          <p:nvSpPr>
            <p:cNvPr id="28" name="Freeform 28"/>
            <p:cNvSpPr/>
            <p:nvPr/>
          </p:nvSpPr>
          <p:spPr>
            <a:xfrm>
              <a:off x="0" y="10505"/>
              <a:ext cx="698500" cy="798822"/>
            </a:xfrm>
            <a:custGeom>
              <a:avLst/>
              <a:gdLst/>
              <a:ahLst/>
              <a:cxnLst/>
              <a:rect l="l" t="t" r="r" b="b"/>
              <a:pathLst>
                <a:path w="698500" h="798822">
                  <a:moveTo>
                    <a:pt x="396536" y="17007"/>
                  </a:moveTo>
                  <a:lnTo>
                    <a:pt x="651214" y="165183"/>
                  </a:lnTo>
                  <a:cubicBezTo>
                    <a:pt x="680490" y="182216"/>
                    <a:pt x="698500" y="213532"/>
                    <a:pt x="698500" y="247402"/>
                  </a:cubicBezTo>
                  <a:lnTo>
                    <a:pt x="698500" y="551420"/>
                  </a:lnTo>
                  <a:cubicBezTo>
                    <a:pt x="698500" y="585290"/>
                    <a:pt x="680490" y="616606"/>
                    <a:pt x="651214" y="633639"/>
                  </a:cubicBezTo>
                  <a:lnTo>
                    <a:pt x="396536" y="781815"/>
                  </a:lnTo>
                  <a:cubicBezTo>
                    <a:pt x="367306" y="798822"/>
                    <a:pt x="331194" y="798822"/>
                    <a:pt x="301964" y="781815"/>
                  </a:cubicBezTo>
                  <a:lnTo>
                    <a:pt x="47286" y="633639"/>
                  </a:lnTo>
                  <a:cubicBezTo>
                    <a:pt x="18010" y="616606"/>
                    <a:pt x="0" y="585290"/>
                    <a:pt x="0" y="551420"/>
                  </a:cubicBezTo>
                  <a:lnTo>
                    <a:pt x="0" y="247402"/>
                  </a:lnTo>
                  <a:cubicBezTo>
                    <a:pt x="0" y="213532"/>
                    <a:pt x="18010" y="182216"/>
                    <a:pt x="47286" y="165183"/>
                  </a:cubicBezTo>
                  <a:lnTo>
                    <a:pt x="301964" y="17007"/>
                  </a:lnTo>
                  <a:cubicBezTo>
                    <a:pt x="331194" y="0"/>
                    <a:pt x="367306" y="0"/>
                    <a:pt x="396536" y="17007"/>
                  </a:cubicBezTo>
                  <a:close/>
                </a:path>
              </a:pathLst>
            </a:custGeom>
            <a:solidFill>
              <a:srgbClr val="F2F2F2"/>
            </a:soli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29" name="Group 29"/>
          <p:cNvGrpSpPr/>
          <p:nvPr/>
        </p:nvGrpSpPr>
        <p:grpSpPr>
          <a:xfrm>
            <a:off x="7160668" y="1181613"/>
            <a:ext cx="1368364" cy="1592278"/>
            <a:chOff x="0" y="0"/>
            <a:chExt cx="698500" cy="812800"/>
          </a:xfrm>
        </p:grpSpPr>
        <p:sp>
          <p:nvSpPr>
            <p:cNvPr id="30" name="Freeform 30"/>
            <p:cNvSpPr/>
            <p:nvPr/>
          </p:nvSpPr>
          <p:spPr>
            <a:xfrm>
              <a:off x="0" y="12604"/>
              <a:ext cx="698500" cy="787591"/>
            </a:xfrm>
            <a:custGeom>
              <a:avLst/>
              <a:gdLst/>
              <a:ahLst/>
              <a:cxnLst/>
              <a:rect l="l" t="t" r="r" b="b"/>
              <a:pathLst>
                <a:path w="698500" h="787591">
                  <a:moveTo>
                    <a:pt x="405985" y="20406"/>
                  </a:moveTo>
                  <a:lnTo>
                    <a:pt x="641765" y="157586"/>
                  </a:lnTo>
                  <a:cubicBezTo>
                    <a:pt x="676891" y="178023"/>
                    <a:pt x="698500" y="215597"/>
                    <a:pt x="698500" y="256235"/>
                  </a:cubicBezTo>
                  <a:lnTo>
                    <a:pt x="698500" y="531357"/>
                  </a:lnTo>
                  <a:cubicBezTo>
                    <a:pt x="698500" y="571995"/>
                    <a:pt x="676891" y="609569"/>
                    <a:pt x="641765" y="630006"/>
                  </a:cubicBezTo>
                  <a:lnTo>
                    <a:pt x="405985" y="767186"/>
                  </a:lnTo>
                  <a:cubicBezTo>
                    <a:pt x="370914" y="787592"/>
                    <a:pt x="327586" y="787592"/>
                    <a:pt x="292515" y="767186"/>
                  </a:cubicBezTo>
                  <a:lnTo>
                    <a:pt x="56735" y="630006"/>
                  </a:lnTo>
                  <a:cubicBezTo>
                    <a:pt x="21609" y="609569"/>
                    <a:pt x="0" y="571995"/>
                    <a:pt x="0" y="531357"/>
                  </a:cubicBezTo>
                  <a:lnTo>
                    <a:pt x="0" y="256235"/>
                  </a:lnTo>
                  <a:cubicBezTo>
                    <a:pt x="0" y="215597"/>
                    <a:pt x="21609" y="178023"/>
                    <a:pt x="56735" y="157586"/>
                  </a:cubicBezTo>
                  <a:lnTo>
                    <a:pt x="292515" y="20406"/>
                  </a:lnTo>
                  <a:cubicBezTo>
                    <a:pt x="327586" y="0"/>
                    <a:pt x="370914" y="0"/>
                    <a:pt x="405985" y="20406"/>
                  </a:cubicBezTo>
                  <a:close/>
                </a:path>
              </a:pathLst>
            </a:custGeom>
            <a:blipFill>
              <a:blip r:embed="rId6"/>
              <a:stretch>
                <a:fillRect l="-23300" t="603" r="-23300" b="603"/>
              </a:stretch>
            </a:blipFill>
            <a:ln w="142875" cap="rnd">
              <a:gradFill>
                <a:gsLst>
                  <a:gs pos="0">
                    <a:srgbClr val="FFE42F">
                      <a:alpha val="100000"/>
                    </a:srgbClr>
                  </a:gs>
                  <a:gs pos="100000">
                    <a:srgbClr val="FF9F2F">
                      <a:alpha val="100000"/>
                    </a:srgbClr>
                  </a:gs>
                </a:gsLst>
                <a:path path="circle">
                  <a:fillToRect l="50000" t="50000" r="50000" b="50000"/>
                </a:path>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31" name="Group 31"/>
          <p:cNvGrpSpPr/>
          <p:nvPr/>
        </p:nvGrpSpPr>
        <p:grpSpPr>
          <a:xfrm>
            <a:off x="7112298" y="3038733"/>
            <a:ext cx="1387744" cy="325863"/>
            <a:chOff x="0" y="0"/>
            <a:chExt cx="812800" cy="190858"/>
          </a:xfrm>
        </p:grpSpPr>
        <p:sp>
          <p:nvSpPr>
            <p:cNvPr id="32" name="Freeform 32"/>
            <p:cNvSpPr/>
            <p:nvPr/>
          </p:nvSpPr>
          <p:spPr>
            <a:xfrm>
              <a:off x="0" y="0"/>
              <a:ext cx="812800" cy="190858"/>
            </a:xfrm>
            <a:custGeom>
              <a:avLst/>
              <a:gdLst/>
              <a:ahLst/>
              <a:cxnLst/>
              <a:rect l="l" t="t" r="r" b="b"/>
              <a:pathLst>
                <a:path w="812800" h="190858">
                  <a:moveTo>
                    <a:pt x="95429" y="0"/>
                  </a:moveTo>
                  <a:lnTo>
                    <a:pt x="717371" y="0"/>
                  </a:lnTo>
                  <a:cubicBezTo>
                    <a:pt x="770075" y="0"/>
                    <a:pt x="812800" y="42725"/>
                    <a:pt x="812800" y="95429"/>
                  </a:cubicBezTo>
                  <a:lnTo>
                    <a:pt x="812800" y="95429"/>
                  </a:lnTo>
                  <a:cubicBezTo>
                    <a:pt x="812800" y="148133"/>
                    <a:pt x="770075" y="190858"/>
                    <a:pt x="717371" y="190858"/>
                  </a:cubicBezTo>
                  <a:lnTo>
                    <a:pt x="95429" y="190858"/>
                  </a:lnTo>
                  <a:cubicBezTo>
                    <a:pt x="42725" y="190858"/>
                    <a:pt x="0" y="148133"/>
                    <a:pt x="0" y="95429"/>
                  </a:cubicBezTo>
                  <a:lnTo>
                    <a:pt x="0" y="95429"/>
                  </a:lnTo>
                  <a:cubicBezTo>
                    <a:pt x="0" y="42725"/>
                    <a:pt x="42725" y="0"/>
                    <a:pt x="95429" y="0"/>
                  </a:cubicBezTo>
                  <a:close/>
                </a:path>
              </a:pathLst>
            </a:custGeom>
            <a:gradFill rotWithShape="1">
              <a:gsLst>
                <a:gs pos="0">
                  <a:srgbClr val="3183ED">
                    <a:alpha val="100000"/>
                  </a:srgbClr>
                </a:gs>
                <a:gs pos="100000">
                  <a:srgbClr val="56CCF2">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3" name="TextBox 33"/>
            <p:cNvSpPr txBox="1"/>
            <p:nvPr/>
          </p:nvSpPr>
          <p:spPr>
            <a:xfrm>
              <a:off x="0" y="-38100"/>
              <a:ext cx="812800" cy="228958"/>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34" name="TextBox 34"/>
          <p:cNvSpPr txBox="1"/>
          <p:nvPr/>
        </p:nvSpPr>
        <p:spPr>
          <a:xfrm>
            <a:off x="1167672" y="212983"/>
            <a:ext cx="6808656" cy="58788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4536"/>
              </a:lnSpc>
            </a:pPr>
            <a:r>
              <a:rPr lang="en-US" sz="4200" b="1" spc="-105">
                <a:solidFill>
                  <a:srgbClr val="112D4E"/>
                </a:solidFill>
                <a:latin typeface="Barlow Bold"/>
                <a:ea typeface="Barlow Bold"/>
                <a:cs typeface="Barlow Bold"/>
                <a:sym typeface="Barlow Bold"/>
              </a:rPr>
              <a:t>Services</a:t>
            </a:r>
          </a:p>
        </p:txBody>
      </p:sp>
      <p:sp>
        <p:nvSpPr>
          <p:cNvPr id="35" name="TextBox 35"/>
          <p:cNvSpPr txBox="1"/>
          <p:nvPr/>
        </p:nvSpPr>
        <p:spPr>
          <a:xfrm>
            <a:off x="725731" y="2737657"/>
            <a:ext cx="1310514" cy="20518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20"/>
              </a:lnSpc>
            </a:pPr>
            <a:r>
              <a:rPr lang="en-US" sz="1500" b="1">
                <a:solidFill>
                  <a:srgbClr val="112D4E"/>
                </a:solidFill>
                <a:latin typeface="Barlow Bold"/>
                <a:ea typeface="Barlow Bold"/>
                <a:cs typeface="Barlow Bold"/>
                <a:sym typeface="Barlow Bold"/>
              </a:rPr>
              <a:t>Food </a:t>
            </a:r>
          </a:p>
        </p:txBody>
      </p:sp>
      <p:sp>
        <p:nvSpPr>
          <p:cNvPr id="36" name="TextBox 36"/>
          <p:cNvSpPr txBox="1"/>
          <p:nvPr/>
        </p:nvSpPr>
        <p:spPr>
          <a:xfrm>
            <a:off x="5126354" y="2747385"/>
            <a:ext cx="1079019" cy="20518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20"/>
              </a:lnSpc>
            </a:pPr>
            <a:r>
              <a:rPr lang="en-US" sz="1500" b="1">
                <a:solidFill>
                  <a:srgbClr val="112D4E"/>
                </a:solidFill>
                <a:latin typeface="Barlow Bold"/>
                <a:ea typeface="Barlow Bold"/>
                <a:cs typeface="Barlow Bold"/>
                <a:sym typeface="Barlow Bold"/>
              </a:rPr>
              <a:t>FMC</a:t>
            </a:r>
          </a:p>
        </p:txBody>
      </p:sp>
      <p:sp>
        <p:nvSpPr>
          <p:cNvPr id="37" name="TextBox 37"/>
          <p:cNvSpPr txBox="1"/>
          <p:nvPr/>
        </p:nvSpPr>
        <p:spPr>
          <a:xfrm>
            <a:off x="2985945" y="3086275"/>
            <a:ext cx="1079019" cy="20518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20"/>
              </a:lnSpc>
            </a:pPr>
            <a:r>
              <a:rPr lang="en-US" sz="1500" b="1">
                <a:solidFill>
                  <a:srgbClr val="FFFFFF"/>
                </a:solidFill>
                <a:latin typeface="Barlow Bold"/>
                <a:ea typeface="Barlow Bold"/>
                <a:cs typeface="Barlow Bold"/>
                <a:sym typeface="Barlow Bold"/>
              </a:rPr>
              <a:t>Transition</a:t>
            </a:r>
          </a:p>
        </p:txBody>
      </p:sp>
      <p:sp>
        <p:nvSpPr>
          <p:cNvPr id="38" name="TextBox 38"/>
          <p:cNvSpPr txBox="1"/>
          <p:nvPr/>
        </p:nvSpPr>
        <p:spPr>
          <a:xfrm>
            <a:off x="7109960" y="3086275"/>
            <a:ext cx="1392420" cy="20518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20"/>
              </a:lnSpc>
            </a:pPr>
            <a:r>
              <a:rPr lang="en-US" sz="1500" b="1">
                <a:solidFill>
                  <a:srgbClr val="FFFFFF"/>
                </a:solidFill>
                <a:latin typeface="Barlow Bold"/>
                <a:ea typeface="Barlow Bold"/>
                <a:cs typeface="Barlow Bold"/>
                <a:sym typeface="Barlow Bold"/>
              </a:rPr>
              <a:t>Thrift</a:t>
            </a:r>
          </a:p>
        </p:txBody>
      </p:sp>
      <p:sp>
        <p:nvSpPr>
          <p:cNvPr id="39" name="TextBox 39"/>
          <p:cNvSpPr txBox="1"/>
          <p:nvPr/>
        </p:nvSpPr>
        <p:spPr>
          <a:xfrm>
            <a:off x="424325" y="3143203"/>
            <a:ext cx="1929480" cy="162750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45"/>
              </a:lnSpc>
            </a:pPr>
            <a:r>
              <a:rPr lang="en-US" sz="1175" b="1" spc="-20">
                <a:solidFill>
                  <a:srgbClr val="000000"/>
                </a:solidFill>
                <a:latin typeface="Clear Sans Bold"/>
                <a:ea typeface="Clear Sans Bold"/>
                <a:cs typeface="Clear Sans Bold"/>
                <a:sym typeface="Clear Sans Bold"/>
              </a:rPr>
              <a:t>Miracle Hill From God To You</a:t>
            </a:r>
            <a:r>
              <a:rPr lang="en-US" sz="1175" spc="-20">
                <a:solidFill>
                  <a:srgbClr val="000000"/>
                </a:solidFill>
                <a:latin typeface="Clear Sans"/>
                <a:ea typeface="Clear Sans"/>
                <a:cs typeface="Clear Sans"/>
                <a:sym typeface="Clear Sans"/>
              </a:rPr>
              <a:t> is a community food pantry for people in need and a food warehouse for Miracle Hill’s shelters. </a:t>
            </a:r>
          </a:p>
          <a:p>
            <a:pPr algn="ctr">
              <a:lnSpc>
                <a:spcPts val="1645"/>
              </a:lnSpc>
            </a:pPr>
            <a:r>
              <a:rPr lang="en-US" sz="1175" spc="-20">
                <a:solidFill>
                  <a:srgbClr val="000000"/>
                </a:solidFill>
                <a:latin typeface="Clear Sans"/>
                <a:ea typeface="Clear Sans"/>
                <a:cs typeface="Clear Sans"/>
                <a:sym typeface="Clear Sans"/>
              </a:rPr>
              <a:t>We also provide prayer support, and counseling when needed.</a:t>
            </a:r>
          </a:p>
        </p:txBody>
      </p:sp>
      <p:sp>
        <p:nvSpPr>
          <p:cNvPr id="40" name="TextBox 40"/>
          <p:cNvSpPr txBox="1"/>
          <p:nvPr/>
        </p:nvSpPr>
        <p:spPr>
          <a:xfrm>
            <a:off x="4701123" y="3143203"/>
            <a:ext cx="1929480" cy="162750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45"/>
              </a:lnSpc>
            </a:pPr>
            <a:r>
              <a:rPr lang="en-US" sz="1175" b="1" spc="-20">
                <a:solidFill>
                  <a:srgbClr val="000000"/>
                </a:solidFill>
                <a:latin typeface="Clear Sans Bold"/>
                <a:ea typeface="Clear Sans Bold"/>
                <a:cs typeface="Clear Sans Bold"/>
                <a:sym typeface="Clear Sans Bold"/>
              </a:rPr>
              <a:t>Family Ministry Center</a:t>
            </a:r>
          </a:p>
          <a:p>
            <a:pPr algn="ctr">
              <a:lnSpc>
                <a:spcPts val="1645"/>
              </a:lnSpc>
            </a:pPr>
            <a:r>
              <a:rPr lang="en-US" sz="1175" spc="-20">
                <a:solidFill>
                  <a:srgbClr val="000000"/>
                </a:solidFill>
                <a:latin typeface="Clear Sans"/>
                <a:ea typeface="Clear Sans"/>
                <a:cs typeface="Clear Sans"/>
                <a:sym typeface="Clear Sans"/>
              </a:rPr>
              <a:t>Provides a warm, safe, non-threatening space where children, birth families, foster families, counselors, therapists, and other service providers can meet and have safe visitations.</a:t>
            </a:r>
          </a:p>
        </p:txBody>
      </p:sp>
      <p:sp>
        <p:nvSpPr>
          <p:cNvPr id="41" name="TextBox 41"/>
          <p:cNvSpPr txBox="1"/>
          <p:nvPr/>
        </p:nvSpPr>
        <p:spPr>
          <a:xfrm>
            <a:off x="2560714" y="3455083"/>
            <a:ext cx="1929480" cy="142271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45"/>
              </a:lnSpc>
            </a:pPr>
            <a:r>
              <a:rPr lang="en-US" sz="1175" b="1" spc="-20">
                <a:solidFill>
                  <a:srgbClr val="000000"/>
                </a:solidFill>
                <a:latin typeface="Clear Sans Bold"/>
                <a:ea typeface="Clear Sans Bold"/>
                <a:cs typeface="Clear Sans Bold"/>
                <a:sym typeface="Clear Sans Bold"/>
              </a:rPr>
              <a:t>18 Transitional Houses</a:t>
            </a:r>
          </a:p>
          <a:p>
            <a:pPr algn="ctr">
              <a:lnSpc>
                <a:spcPts val="1645"/>
              </a:lnSpc>
            </a:pPr>
            <a:r>
              <a:rPr lang="en-US" sz="1175" spc="-20">
                <a:solidFill>
                  <a:srgbClr val="000000"/>
                </a:solidFill>
                <a:latin typeface="Clear Sans"/>
                <a:ea typeface="Clear Sans"/>
                <a:cs typeface="Clear Sans"/>
                <a:sym typeface="Clear Sans"/>
              </a:rPr>
              <a:t>Counseling </a:t>
            </a:r>
          </a:p>
          <a:p>
            <a:pPr algn="ctr">
              <a:lnSpc>
                <a:spcPts val="1645"/>
              </a:lnSpc>
            </a:pPr>
            <a:r>
              <a:rPr lang="en-US" sz="1175" spc="-20">
                <a:solidFill>
                  <a:srgbClr val="000000"/>
                </a:solidFill>
                <a:latin typeface="Clear Sans"/>
                <a:ea typeface="Clear Sans"/>
                <a:cs typeface="Clear Sans"/>
                <a:sym typeface="Clear Sans"/>
              </a:rPr>
              <a:t> Case Management</a:t>
            </a:r>
          </a:p>
          <a:p>
            <a:pPr algn="ctr">
              <a:lnSpc>
                <a:spcPts val="1645"/>
              </a:lnSpc>
            </a:pPr>
            <a:r>
              <a:rPr lang="en-US" sz="1175" spc="-20">
                <a:solidFill>
                  <a:srgbClr val="000000"/>
                </a:solidFill>
                <a:latin typeface="Clear Sans"/>
                <a:ea typeface="Clear Sans"/>
                <a:cs typeface="Clear Sans"/>
                <a:sym typeface="Clear Sans"/>
              </a:rPr>
              <a:t> Access to Public Transportation</a:t>
            </a:r>
          </a:p>
          <a:p>
            <a:pPr algn="ctr">
              <a:lnSpc>
                <a:spcPts val="1645"/>
              </a:lnSpc>
            </a:pPr>
            <a:r>
              <a:rPr lang="en-US" sz="1175" spc="-20">
                <a:solidFill>
                  <a:srgbClr val="000000"/>
                </a:solidFill>
                <a:latin typeface="Clear Sans"/>
                <a:ea typeface="Clear Sans"/>
                <a:cs typeface="Clear Sans"/>
                <a:sym typeface="Clear Sans"/>
              </a:rPr>
              <a:t> Proximity to Job Sites</a:t>
            </a:r>
          </a:p>
          <a:p>
            <a:pPr algn="ctr">
              <a:lnSpc>
                <a:spcPts val="1645"/>
              </a:lnSpc>
            </a:pPr>
            <a:endParaRPr lang="en-US" sz="1175" spc="-20">
              <a:solidFill>
                <a:srgbClr val="000000"/>
              </a:solidFill>
              <a:latin typeface="Clear Sans"/>
              <a:ea typeface="Clear Sans"/>
              <a:cs typeface="Clear Sans"/>
              <a:sym typeface="Clear Sans"/>
            </a:endParaRPr>
          </a:p>
        </p:txBody>
      </p:sp>
      <p:sp>
        <p:nvSpPr>
          <p:cNvPr id="42" name="TextBox 42"/>
          <p:cNvSpPr txBox="1"/>
          <p:nvPr/>
        </p:nvSpPr>
        <p:spPr>
          <a:xfrm>
            <a:off x="6899537" y="3455083"/>
            <a:ext cx="1929480" cy="142271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45"/>
              </a:lnSpc>
            </a:pPr>
            <a:r>
              <a:rPr lang="en-US" sz="1175" b="1" spc="-20">
                <a:solidFill>
                  <a:srgbClr val="000000"/>
                </a:solidFill>
                <a:latin typeface="Clear Sans Bold"/>
                <a:ea typeface="Clear Sans Bold"/>
                <a:cs typeface="Clear Sans Bold"/>
                <a:sym typeface="Clear Sans Bold"/>
              </a:rPr>
              <a:t>9 Thrifts stores and an Auto Sales Operation</a:t>
            </a:r>
          </a:p>
          <a:p>
            <a:pPr algn="ctr">
              <a:lnSpc>
                <a:spcPts val="1645"/>
              </a:lnSpc>
            </a:pPr>
            <a:r>
              <a:rPr lang="en-US" sz="1175" spc="-20">
                <a:solidFill>
                  <a:srgbClr val="000000"/>
                </a:solidFill>
                <a:latin typeface="Clear Sans"/>
                <a:ea typeface="Clear Sans"/>
                <a:cs typeface="Clear Sans"/>
                <a:sym typeface="Clear Sans"/>
              </a:rPr>
              <a:t>All of the income generated from donations and shopping at our thrift stores directly supports Miracle Hill’s mission.</a:t>
            </a:r>
          </a:p>
        </p:txBody>
      </p:sp>
    </p:spTree>
    <p:extLst>
      <p:ext uri="{BB962C8B-B14F-4D97-AF65-F5344CB8AC3E}">
        <p14:creationId xmlns:p14="http://schemas.microsoft.com/office/powerpoint/2010/main" val="311601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2305892" y="2737693"/>
            <a:ext cx="2031954" cy="1846538"/>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3" name="Group 3"/>
          <p:cNvGrpSpPr/>
          <p:nvPr/>
        </p:nvGrpSpPr>
        <p:grpSpPr>
          <a:xfrm>
            <a:off x="2602473" y="2749745"/>
            <a:ext cx="1496322" cy="1741174"/>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5" name="Freeform 5"/>
          <p:cNvSpPr/>
          <p:nvPr/>
        </p:nvSpPr>
        <p:spPr>
          <a:xfrm rot="-5400000">
            <a:off x="1147522" y="3200926"/>
            <a:ext cx="2052214" cy="1864949"/>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6" name="Group 6"/>
          <p:cNvGrpSpPr/>
          <p:nvPr/>
        </p:nvGrpSpPr>
        <p:grpSpPr>
          <a:xfrm>
            <a:off x="1241155" y="3107294"/>
            <a:ext cx="1618223" cy="1883023"/>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8" name="Freeform 8"/>
          <p:cNvSpPr/>
          <p:nvPr/>
        </p:nvSpPr>
        <p:spPr>
          <a:xfrm rot="-5400000">
            <a:off x="-712380" y="3562426"/>
            <a:ext cx="2549552" cy="2316905"/>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9" name="Group 9"/>
          <p:cNvGrpSpPr/>
          <p:nvPr/>
        </p:nvGrpSpPr>
        <p:grpSpPr>
          <a:xfrm>
            <a:off x="-376343" y="3410716"/>
            <a:ext cx="1877478" cy="2184702"/>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11" name="Freeform 11"/>
          <p:cNvSpPr/>
          <p:nvPr/>
        </p:nvSpPr>
        <p:spPr>
          <a:xfrm>
            <a:off x="65509" y="4052899"/>
            <a:ext cx="1185171" cy="832583"/>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2" name="Freeform 12"/>
          <p:cNvSpPr/>
          <p:nvPr/>
        </p:nvSpPr>
        <p:spPr>
          <a:xfrm>
            <a:off x="1631536" y="3640767"/>
            <a:ext cx="837527" cy="842795"/>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3" name="Freeform 13"/>
          <p:cNvSpPr/>
          <p:nvPr/>
        </p:nvSpPr>
        <p:spPr>
          <a:xfrm>
            <a:off x="2953045" y="3193019"/>
            <a:ext cx="850706" cy="850706"/>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4" name="Group 14"/>
          <p:cNvGrpSpPr/>
          <p:nvPr/>
        </p:nvGrpSpPr>
        <p:grpSpPr>
          <a:xfrm>
            <a:off x="4798593" y="835399"/>
            <a:ext cx="313271" cy="3132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6" name="TextBox 16"/>
            <p:cNvSpPr txBox="1"/>
            <p:nvPr/>
          </p:nvSpPr>
          <p:spPr>
            <a:xfrm>
              <a:off x="76200" y="38100"/>
              <a:ext cx="660400" cy="698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17" name="Group 17"/>
          <p:cNvGrpSpPr/>
          <p:nvPr/>
        </p:nvGrpSpPr>
        <p:grpSpPr>
          <a:xfrm>
            <a:off x="4798593" y="2230160"/>
            <a:ext cx="313271" cy="31327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9" name="TextBox 19"/>
            <p:cNvSpPr txBox="1"/>
            <p:nvPr/>
          </p:nvSpPr>
          <p:spPr>
            <a:xfrm>
              <a:off x="76200" y="38100"/>
              <a:ext cx="660400" cy="698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20" name="TextBox 20"/>
          <p:cNvSpPr txBox="1"/>
          <p:nvPr/>
        </p:nvSpPr>
        <p:spPr>
          <a:xfrm>
            <a:off x="143948" y="394213"/>
            <a:ext cx="3812637" cy="292703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4590"/>
              </a:lnSpc>
            </a:pPr>
            <a:r>
              <a:rPr lang="en-US" sz="4250" b="1" spc="-106">
                <a:solidFill>
                  <a:srgbClr val="112D4E"/>
                </a:solidFill>
                <a:latin typeface="Barlow Bold"/>
                <a:ea typeface="Barlow Bold"/>
                <a:cs typeface="Barlow Bold"/>
                <a:sym typeface="Barlow Bold"/>
              </a:rPr>
              <a:t>Limitations turned into opportunities for Guests and Staff. </a:t>
            </a:r>
          </a:p>
        </p:txBody>
      </p:sp>
      <p:grpSp>
        <p:nvGrpSpPr>
          <p:cNvPr id="21" name="Group 21"/>
          <p:cNvGrpSpPr/>
          <p:nvPr/>
        </p:nvGrpSpPr>
        <p:grpSpPr>
          <a:xfrm>
            <a:off x="4798593" y="3624921"/>
            <a:ext cx="313271" cy="31327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3" name="TextBox 23"/>
            <p:cNvSpPr txBox="1"/>
            <p:nvPr/>
          </p:nvSpPr>
          <p:spPr>
            <a:xfrm>
              <a:off x="76200" y="38100"/>
              <a:ext cx="660400" cy="698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24" name="TextBox 24"/>
          <p:cNvSpPr txBox="1"/>
          <p:nvPr/>
        </p:nvSpPr>
        <p:spPr>
          <a:xfrm>
            <a:off x="5304643" y="1204563"/>
            <a:ext cx="3325007" cy="101319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just">
              <a:lnSpc>
                <a:spcPts val="1642"/>
              </a:lnSpc>
            </a:pPr>
            <a:r>
              <a:rPr lang="en-US" sz="1173" spc="-22">
                <a:solidFill>
                  <a:srgbClr val="000000"/>
                </a:solidFill>
                <a:latin typeface="Clear Sans"/>
                <a:ea typeface="Clear Sans"/>
                <a:cs typeface="Clear Sans"/>
                <a:sym typeface="Clear Sans"/>
              </a:rPr>
              <a:t>The purpose of the program is to enable guests who meet specific criteria to obtain transportation while also receiving mentoring and support. </a:t>
            </a:r>
          </a:p>
          <a:p>
            <a:pPr algn="just">
              <a:lnSpc>
                <a:spcPts val="1642"/>
              </a:lnSpc>
            </a:pPr>
            <a:endParaRPr lang="en-US" sz="1173" spc="-22">
              <a:solidFill>
                <a:srgbClr val="000000"/>
              </a:solidFill>
              <a:latin typeface="Clear Sans"/>
              <a:ea typeface="Clear Sans"/>
              <a:cs typeface="Clear Sans"/>
              <a:sym typeface="Clear Sans"/>
            </a:endParaRPr>
          </a:p>
          <a:p>
            <a:pPr marL="0" lvl="0" indent="0" algn="just">
              <a:lnSpc>
                <a:spcPts val="1642"/>
              </a:lnSpc>
            </a:pPr>
            <a:endParaRPr lang="en-US" sz="1173" spc="-22">
              <a:solidFill>
                <a:srgbClr val="000000"/>
              </a:solidFill>
              <a:latin typeface="Clear Sans"/>
              <a:ea typeface="Clear Sans"/>
              <a:cs typeface="Clear Sans"/>
              <a:sym typeface="Clear Sans"/>
            </a:endParaRPr>
          </a:p>
        </p:txBody>
      </p:sp>
      <p:sp>
        <p:nvSpPr>
          <p:cNvPr id="25" name="TextBox 25"/>
          <p:cNvSpPr txBox="1"/>
          <p:nvPr/>
        </p:nvSpPr>
        <p:spPr>
          <a:xfrm>
            <a:off x="5308217" y="2591281"/>
            <a:ext cx="3325007" cy="101319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just">
              <a:lnSpc>
                <a:spcPts val="1642"/>
              </a:lnSpc>
            </a:pPr>
            <a:r>
              <a:rPr lang="en-US" sz="1173" spc="-22">
                <a:solidFill>
                  <a:srgbClr val="000000"/>
                </a:solidFill>
                <a:latin typeface="Clear Sans"/>
                <a:ea typeface="Clear Sans"/>
                <a:cs typeface="Clear Sans"/>
                <a:sym typeface="Clear Sans"/>
              </a:rPr>
              <a:t>To help our people get from guest to counselor with all the education, experience, and training needed.</a:t>
            </a:r>
          </a:p>
          <a:p>
            <a:pPr algn="just">
              <a:lnSpc>
                <a:spcPts val="1642"/>
              </a:lnSpc>
            </a:pPr>
            <a:endParaRPr lang="en-US" sz="1173" spc="-22">
              <a:solidFill>
                <a:srgbClr val="000000"/>
              </a:solidFill>
              <a:latin typeface="Clear Sans"/>
              <a:ea typeface="Clear Sans"/>
              <a:cs typeface="Clear Sans"/>
              <a:sym typeface="Clear Sans"/>
            </a:endParaRPr>
          </a:p>
          <a:p>
            <a:pPr marL="0" lvl="0" indent="0" algn="just">
              <a:lnSpc>
                <a:spcPts val="1642"/>
              </a:lnSpc>
            </a:pPr>
            <a:r>
              <a:rPr lang="en-US" sz="1173" spc="-22">
                <a:solidFill>
                  <a:srgbClr val="000000"/>
                </a:solidFill>
                <a:latin typeface="Clear Sans"/>
                <a:ea typeface="Clear Sans"/>
                <a:cs typeface="Clear Sans"/>
                <a:sym typeface="Clear Sans"/>
              </a:rPr>
              <a:t>Ex: Ministry trainee program</a:t>
            </a:r>
          </a:p>
        </p:txBody>
      </p:sp>
      <p:sp>
        <p:nvSpPr>
          <p:cNvPr id="26" name="TextBox 26"/>
          <p:cNvSpPr txBox="1"/>
          <p:nvPr/>
        </p:nvSpPr>
        <p:spPr>
          <a:xfrm>
            <a:off x="5304643" y="3978061"/>
            <a:ext cx="3325007" cy="60362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just">
              <a:lnSpc>
                <a:spcPts val="1642"/>
              </a:lnSpc>
            </a:pPr>
            <a:r>
              <a:rPr lang="en-US" sz="1173" spc="-22">
                <a:solidFill>
                  <a:srgbClr val="000000"/>
                </a:solidFill>
                <a:latin typeface="Clear Sans"/>
                <a:ea typeface="Clear Sans"/>
                <a:cs typeface="Clear Sans"/>
                <a:sym typeface="Clear Sans"/>
              </a:rPr>
              <a:t>Social enterprise,  provides employment and helps with other barriers that stop our guests from full time employment.</a:t>
            </a:r>
          </a:p>
        </p:txBody>
      </p:sp>
      <p:sp>
        <p:nvSpPr>
          <p:cNvPr id="27" name="TextBox 27"/>
          <p:cNvSpPr txBox="1"/>
          <p:nvPr/>
        </p:nvSpPr>
        <p:spPr>
          <a:xfrm>
            <a:off x="5304643" y="854449"/>
            <a:ext cx="3325007" cy="259500"/>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1975"/>
              </a:lnSpc>
            </a:pPr>
            <a:r>
              <a:rPr lang="en-US" sz="1828" b="1" spc="-46">
                <a:solidFill>
                  <a:srgbClr val="112D4E"/>
                </a:solidFill>
                <a:latin typeface="Barlow Bold"/>
                <a:ea typeface="Barlow Bold"/>
                <a:cs typeface="Barlow Bold"/>
                <a:sym typeface="Barlow Bold"/>
              </a:rPr>
              <a:t>Transportation -Bridge to Wheels</a:t>
            </a:r>
          </a:p>
        </p:txBody>
      </p:sp>
      <p:sp>
        <p:nvSpPr>
          <p:cNvPr id="28" name="TextBox 28"/>
          <p:cNvSpPr txBox="1"/>
          <p:nvPr/>
        </p:nvSpPr>
        <p:spPr>
          <a:xfrm>
            <a:off x="5304643" y="2249931"/>
            <a:ext cx="2557546" cy="259500"/>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1975"/>
              </a:lnSpc>
            </a:pPr>
            <a:r>
              <a:rPr lang="en-US" sz="1828" b="1" spc="-46">
                <a:solidFill>
                  <a:srgbClr val="112D4E"/>
                </a:solidFill>
                <a:latin typeface="Barlow Bold"/>
                <a:ea typeface="Barlow Bold"/>
                <a:cs typeface="Barlow Bold"/>
                <a:sym typeface="Barlow Bold"/>
              </a:rPr>
              <a:t>Career Progression Plan</a:t>
            </a:r>
          </a:p>
        </p:txBody>
      </p:sp>
      <p:sp>
        <p:nvSpPr>
          <p:cNvPr id="29" name="TextBox 29"/>
          <p:cNvSpPr txBox="1"/>
          <p:nvPr/>
        </p:nvSpPr>
        <p:spPr>
          <a:xfrm>
            <a:off x="5304643" y="3645413"/>
            <a:ext cx="3051632" cy="259500"/>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1975"/>
              </a:lnSpc>
            </a:pPr>
            <a:r>
              <a:rPr lang="en-US" sz="1828" b="1" spc="-46">
                <a:solidFill>
                  <a:srgbClr val="112D4E"/>
                </a:solidFill>
                <a:latin typeface="Barlow Bold"/>
                <a:ea typeface="Barlow Bold"/>
                <a:cs typeface="Barlow Bold"/>
                <a:sym typeface="Barlow Bold"/>
              </a:rPr>
              <a:t>BridgeWorks/Creation Works</a:t>
            </a:r>
          </a:p>
        </p:txBody>
      </p:sp>
    </p:spTree>
    <p:extLst>
      <p:ext uri="{BB962C8B-B14F-4D97-AF65-F5344CB8AC3E}">
        <p14:creationId xmlns:p14="http://schemas.microsoft.com/office/powerpoint/2010/main" val="3107946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AFFF">
                <a:alpha val="100000"/>
              </a:srgbClr>
            </a:gs>
            <a:gs pos="100000">
              <a:srgbClr val="3183ED">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6155318" y="-122024"/>
            <a:ext cx="4056472" cy="3559554"/>
          </a:xfrm>
          <a:custGeom>
            <a:avLst/>
            <a:gdLst/>
            <a:ahLst/>
            <a:cxnLst/>
            <a:rect l="l" t="t" r="r" b="b"/>
            <a:pathLst>
              <a:path w="8112943" h="7119108">
                <a:moveTo>
                  <a:pt x="8112944" y="0"/>
                </a:moveTo>
                <a:lnTo>
                  <a:pt x="0" y="0"/>
                </a:lnTo>
                <a:lnTo>
                  <a:pt x="0" y="7119108"/>
                </a:lnTo>
                <a:lnTo>
                  <a:pt x="8112944" y="7119108"/>
                </a:lnTo>
                <a:lnTo>
                  <a:pt x="8112944"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 name="Freeform 3"/>
          <p:cNvSpPr/>
          <p:nvPr/>
        </p:nvSpPr>
        <p:spPr>
          <a:xfrm rot="-5400000">
            <a:off x="6275055" y="1825689"/>
            <a:ext cx="4282662" cy="3891869"/>
          </a:xfrm>
          <a:custGeom>
            <a:avLst/>
            <a:gdLst/>
            <a:ahLst/>
            <a:cxnLst/>
            <a:rect l="l" t="t" r="r" b="b"/>
            <a:pathLst>
              <a:path w="8565323" h="7783737">
                <a:moveTo>
                  <a:pt x="0" y="0"/>
                </a:moveTo>
                <a:lnTo>
                  <a:pt x="8565323" y="0"/>
                </a:lnTo>
                <a:lnTo>
                  <a:pt x="8565323" y="7783737"/>
                </a:lnTo>
                <a:lnTo>
                  <a:pt x="0" y="7783737"/>
                </a:lnTo>
                <a:lnTo>
                  <a:pt x="0" y="0"/>
                </a:lnTo>
                <a:close/>
              </a:path>
            </a:pathLst>
          </a:custGeom>
          <a:blipFill>
            <a:blip r:embed="rId3"/>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4" name="Group 4"/>
          <p:cNvGrpSpPr/>
          <p:nvPr/>
        </p:nvGrpSpPr>
        <p:grpSpPr>
          <a:xfrm>
            <a:off x="6710398" y="1630293"/>
            <a:ext cx="3533229" cy="4111393"/>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FFB208">
                    <a:alpha val="100000"/>
                  </a:srgbClr>
                </a:gs>
                <a:gs pos="100000">
                  <a:srgbClr val="FFE851">
                    <a:alpha val="100000"/>
                  </a:srgbClr>
                </a:gs>
              </a:gsLst>
              <a:lin ang="5400000"/>
            </a:gradFill>
            <a:ln w="12700">
              <a:solidFill>
                <a:srgbClr val="000000"/>
              </a:solidFill>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6" name="Group 6"/>
          <p:cNvGrpSpPr/>
          <p:nvPr/>
        </p:nvGrpSpPr>
        <p:grpSpPr>
          <a:xfrm>
            <a:off x="6900146" y="1851091"/>
            <a:ext cx="3153732" cy="3669797"/>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8" name="Freeform 8"/>
          <p:cNvSpPr/>
          <p:nvPr/>
        </p:nvSpPr>
        <p:spPr>
          <a:xfrm rot="-5400000">
            <a:off x="5582839" y="-16106"/>
            <a:ext cx="2634614" cy="2394205"/>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9" name="Group 9"/>
          <p:cNvGrpSpPr/>
          <p:nvPr/>
        </p:nvGrpSpPr>
        <p:grpSpPr>
          <a:xfrm>
            <a:off x="5808707" y="76029"/>
            <a:ext cx="2021087" cy="235181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solidFill>
              <a:srgbClr val="FFFFFF"/>
            </a:solidFill>
            <a:ln w="12700">
              <a:solidFill>
                <a:srgbClr val="000000"/>
              </a:solidFill>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1" name="Group 11"/>
          <p:cNvGrpSpPr/>
          <p:nvPr/>
        </p:nvGrpSpPr>
        <p:grpSpPr>
          <a:xfrm>
            <a:off x="5961905" y="261828"/>
            <a:ext cx="1702562" cy="1981163"/>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3" name="Group 13"/>
          <p:cNvGrpSpPr/>
          <p:nvPr/>
        </p:nvGrpSpPr>
        <p:grpSpPr>
          <a:xfrm>
            <a:off x="2645772" y="4655961"/>
            <a:ext cx="139999" cy="139999"/>
            <a:chOff x="0" y="0"/>
            <a:chExt cx="78544" cy="78544"/>
          </a:xfrm>
        </p:grpSpPr>
        <p:sp>
          <p:nvSpPr>
            <p:cNvPr id="14" name="Freeform 14"/>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52C4F1"/>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5" name="TextBox 15"/>
            <p:cNvSpPr txBox="1"/>
            <p:nvPr/>
          </p:nvSpPr>
          <p:spPr>
            <a:xfrm>
              <a:off x="0" y="-38100"/>
              <a:ext cx="78544" cy="116644"/>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6" name="Freeform 16"/>
          <p:cNvSpPr/>
          <p:nvPr/>
        </p:nvSpPr>
        <p:spPr>
          <a:xfrm>
            <a:off x="514350" y="261828"/>
            <a:ext cx="4656960" cy="4735438"/>
          </a:xfrm>
          <a:custGeom>
            <a:avLst/>
            <a:gdLst/>
            <a:ahLst/>
            <a:cxnLst/>
            <a:rect l="l" t="t" r="r" b="b"/>
            <a:pathLst>
              <a:path w="9313919" h="9470875">
                <a:moveTo>
                  <a:pt x="0" y="0"/>
                </a:moveTo>
                <a:lnTo>
                  <a:pt x="9313919" y="0"/>
                </a:lnTo>
                <a:lnTo>
                  <a:pt x="9313919" y="9470875"/>
                </a:lnTo>
                <a:lnTo>
                  <a:pt x="0" y="9470875"/>
                </a:lnTo>
                <a:lnTo>
                  <a:pt x="0" y="0"/>
                </a:lnTo>
                <a:close/>
              </a:path>
            </a:pathLst>
          </a:custGeom>
          <a:blipFill>
            <a:blip r:embed="rId6"/>
            <a:stretch>
              <a:fillRect t="-17902" b="-9401"/>
            </a:stretch>
          </a:blipFill>
          <a:ln w="142875" cap="sq">
            <a:solidFill>
              <a:srgbClr val="FFFFFF"/>
            </a:soli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Tree>
    <p:extLst>
      <p:ext uri="{BB962C8B-B14F-4D97-AF65-F5344CB8AC3E}">
        <p14:creationId xmlns:p14="http://schemas.microsoft.com/office/powerpoint/2010/main" val="3567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176055" y="671347"/>
            <a:ext cx="4741137" cy="602933"/>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4590"/>
              </a:lnSpc>
            </a:pPr>
            <a:r>
              <a:rPr lang="en-US" sz="4250" b="1" spc="-106">
                <a:solidFill>
                  <a:srgbClr val="112D4E"/>
                </a:solidFill>
                <a:latin typeface="Barlow Bold"/>
                <a:ea typeface="Barlow Bold"/>
                <a:cs typeface="Barlow Bold"/>
                <a:sym typeface="Barlow Bold"/>
              </a:rPr>
              <a:t>How to get Involved?</a:t>
            </a:r>
          </a:p>
        </p:txBody>
      </p:sp>
      <p:sp>
        <p:nvSpPr>
          <p:cNvPr id="3" name="Freeform 3"/>
          <p:cNvSpPr/>
          <p:nvPr/>
        </p:nvSpPr>
        <p:spPr>
          <a:xfrm rot="-5400000">
            <a:off x="247970" y="3232689"/>
            <a:ext cx="3095741" cy="2813255"/>
          </a:xfrm>
          <a:custGeom>
            <a:avLst/>
            <a:gdLst/>
            <a:ahLst/>
            <a:cxnLst/>
            <a:rect l="l" t="t" r="r" b="b"/>
            <a:pathLst>
              <a:path w="6191481" h="5626509">
                <a:moveTo>
                  <a:pt x="0" y="0"/>
                </a:moveTo>
                <a:lnTo>
                  <a:pt x="6191481" y="0"/>
                </a:lnTo>
                <a:lnTo>
                  <a:pt x="6191481" y="5626508"/>
                </a:lnTo>
                <a:lnTo>
                  <a:pt x="0" y="5626508"/>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 name="Freeform 4"/>
          <p:cNvSpPr/>
          <p:nvPr/>
        </p:nvSpPr>
        <p:spPr>
          <a:xfrm rot="-5400000">
            <a:off x="-67775" y="3127124"/>
            <a:ext cx="3336679" cy="3032207"/>
          </a:xfrm>
          <a:custGeom>
            <a:avLst/>
            <a:gdLst/>
            <a:ahLst/>
            <a:cxnLst/>
            <a:rect l="l" t="t" r="r" b="b"/>
            <a:pathLst>
              <a:path w="6673358" h="6064414">
                <a:moveTo>
                  <a:pt x="0" y="0"/>
                </a:moveTo>
                <a:lnTo>
                  <a:pt x="6673358" y="0"/>
                </a:lnTo>
                <a:lnTo>
                  <a:pt x="6673358" y="6064414"/>
                </a:lnTo>
                <a:lnTo>
                  <a:pt x="0" y="6064414"/>
                </a:lnTo>
                <a:lnTo>
                  <a:pt x="0" y="0"/>
                </a:lnTo>
                <a:close/>
              </a:path>
            </a:pathLst>
          </a:custGeom>
          <a:blipFill>
            <a:blip r:embed="rId2">
              <a:alphaModFix amt="39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5" name="Freeform 5"/>
          <p:cNvSpPr/>
          <p:nvPr/>
        </p:nvSpPr>
        <p:spPr>
          <a:xfrm rot="-5400000">
            <a:off x="2758169" y="3197721"/>
            <a:ext cx="3336679" cy="3032207"/>
          </a:xfrm>
          <a:custGeom>
            <a:avLst/>
            <a:gdLst/>
            <a:ahLst/>
            <a:cxnLst/>
            <a:rect l="l" t="t" r="r" b="b"/>
            <a:pathLst>
              <a:path w="6673358" h="6064414">
                <a:moveTo>
                  <a:pt x="0" y="0"/>
                </a:moveTo>
                <a:lnTo>
                  <a:pt x="6673358" y="0"/>
                </a:lnTo>
                <a:lnTo>
                  <a:pt x="6673358" y="6064414"/>
                </a:lnTo>
                <a:lnTo>
                  <a:pt x="0" y="6064414"/>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6" name="Freeform 6"/>
          <p:cNvSpPr/>
          <p:nvPr/>
        </p:nvSpPr>
        <p:spPr>
          <a:xfrm rot="-5400000">
            <a:off x="5482043" y="3243681"/>
            <a:ext cx="3336679" cy="3032207"/>
          </a:xfrm>
          <a:custGeom>
            <a:avLst/>
            <a:gdLst/>
            <a:ahLst/>
            <a:cxnLst/>
            <a:rect l="l" t="t" r="r" b="b"/>
            <a:pathLst>
              <a:path w="6673358" h="6064414">
                <a:moveTo>
                  <a:pt x="0" y="0"/>
                </a:moveTo>
                <a:lnTo>
                  <a:pt x="6673358" y="0"/>
                </a:lnTo>
                <a:lnTo>
                  <a:pt x="6673358" y="6064414"/>
                </a:lnTo>
                <a:lnTo>
                  <a:pt x="0" y="6064414"/>
                </a:lnTo>
                <a:lnTo>
                  <a:pt x="0" y="0"/>
                </a:lnTo>
                <a:close/>
              </a:path>
            </a:pathLst>
          </a:custGeom>
          <a:blipFill>
            <a:blip r:embed="rId2"/>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7" name="Freeform 7"/>
          <p:cNvSpPr/>
          <p:nvPr/>
        </p:nvSpPr>
        <p:spPr>
          <a:xfrm rot="-5400000">
            <a:off x="3077577" y="3232689"/>
            <a:ext cx="3095741" cy="2813255"/>
          </a:xfrm>
          <a:custGeom>
            <a:avLst/>
            <a:gdLst/>
            <a:ahLst/>
            <a:cxnLst/>
            <a:rect l="l" t="t" r="r" b="b"/>
            <a:pathLst>
              <a:path w="6191481" h="5626509">
                <a:moveTo>
                  <a:pt x="0" y="0"/>
                </a:moveTo>
                <a:lnTo>
                  <a:pt x="6191481" y="0"/>
                </a:lnTo>
                <a:lnTo>
                  <a:pt x="6191481" y="5626508"/>
                </a:lnTo>
                <a:lnTo>
                  <a:pt x="0" y="5626508"/>
                </a:lnTo>
                <a:lnTo>
                  <a:pt x="0" y="0"/>
                </a:lnTo>
                <a:close/>
              </a:path>
            </a:pathLst>
          </a:custGeom>
          <a:blipFill>
            <a:blip r:embed="rId2">
              <a:alphaModFix amt="39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8" name="Group 8"/>
          <p:cNvGrpSpPr/>
          <p:nvPr/>
        </p:nvGrpSpPr>
        <p:grpSpPr>
          <a:xfrm>
            <a:off x="562659" y="3091445"/>
            <a:ext cx="2554010" cy="2971939"/>
            <a:chOff x="0" y="0"/>
            <a:chExt cx="698500" cy="812800"/>
          </a:xfrm>
        </p:grpSpPr>
        <p:sp>
          <p:nvSpPr>
            <p:cNvPr id="9" name="Freeform 9"/>
            <p:cNvSpPr/>
            <p:nvPr/>
          </p:nvSpPr>
          <p:spPr>
            <a:xfrm>
              <a:off x="0" y="10505"/>
              <a:ext cx="698500" cy="791790"/>
            </a:xfrm>
            <a:custGeom>
              <a:avLst/>
              <a:gdLst/>
              <a:ahLst/>
              <a:cxnLst/>
              <a:rect l="l" t="t" r="r" b="b"/>
              <a:pathLst>
                <a:path w="698500" h="791790">
                  <a:moveTo>
                    <a:pt x="396534" y="17006"/>
                  </a:moveTo>
                  <a:lnTo>
                    <a:pt x="651216" y="165184"/>
                  </a:lnTo>
                  <a:cubicBezTo>
                    <a:pt x="680490" y="182217"/>
                    <a:pt x="698500" y="213531"/>
                    <a:pt x="698500" y="247400"/>
                  </a:cubicBezTo>
                  <a:lnTo>
                    <a:pt x="698500" y="544390"/>
                  </a:lnTo>
                  <a:cubicBezTo>
                    <a:pt x="698500" y="578259"/>
                    <a:pt x="680490" y="609573"/>
                    <a:pt x="651216" y="626606"/>
                  </a:cubicBezTo>
                  <a:lnTo>
                    <a:pt x="396534" y="774784"/>
                  </a:lnTo>
                  <a:cubicBezTo>
                    <a:pt x="367305" y="791790"/>
                    <a:pt x="331195" y="791790"/>
                    <a:pt x="301966" y="774784"/>
                  </a:cubicBezTo>
                  <a:lnTo>
                    <a:pt x="47284" y="626606"/>
                  </a:lnTo>
                  <a:cubicBezTo>
                    <a:pt x="18010" y="609573"/>
                    <a:pt x="0" y="578259"/>
                    <a:pt x="0" y="544390"/>
                  </a:cubicBezTo>
                  <a:lnTo>
                    <a:pt x="0" y="247400"/>
                  </a:lnTo>
                  <a:cubicBezTo>
                    <a:pt x="0" y="213531"/>
                    <a:pt x="18010" y="182217"/>
                    <a:pt x="47284" y="165184"/>
                  </a:cubicBezTo>
                  <a:lnTo>
                    <a:pt x="301966" y="17006"/>
                  </a:lnTo>
                  <a:cubicBezTo>
                    <a:pt x="331195" y="0"/>
                    <a:pt x="367305" y="0"/>
                    <a:pt x="396534" y="17006"/>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0" name="Group 10"/>
          <p:cNvGrpSpPr/>
          <p:nvPr/>
        </p:nvGrpSpPr>
        <p:grpSpPr>
          <a:xfrm>
            <a:off x="3297367" y="3091445"/>
            <a:ext cx="2554010" cy="2971939"/>
            <a:chOff x="0" y="0"/>
            <a:chExt cx="698500" cy="812800"/>
          </a:xfrm>
        </p:grpSpPr>
        <p:sp>
          <p:nvSpPr>
            <p:cNvPr id="11" name="Freeform 11"/>
            <p:cNvSpPr/>
            <p:nvPr/>
          </p:nvSpPr>
          <p:spPr>
            <a:xfrm>
              <a:off x="0" y="10505"/>
              <a:ext cx="698500" cy="791790"/>
            </a:xfrm>
            <a:custGeom>
              <a:avLst/>
              <a:gdLst/>
              <a:ahLst/>
              <a:cxnLst/>
              <a:rect l="l" t="t" r="r" b="b"/>
              <a:pathLst>
                <a:path w="698500" h="791790">
                  <a:moveTo>
                    <a:pt x="396534" y="17006"/>
                  </a:moveTo>
                  <a:lnTo>
                    <a:pt x="651216" y="165184"/>
                  </a:lnTo>
                  <a:cubicBezTo>
                    <a:pt x="680490" y="182217"/>
                    <a:pt x="698500" y="213531"/>
                    <a:pt x="698500" y="247400"/>
                  </a:cubicBezTo>
                  <a:lnTo>
                    <a:pt x="698500" y="544390"/>
                  </a:lnTo>
                  <a:cubicBezTo>
                    <a:pt x="698500" y="578259"/>
                    <a:pt x="680490" y="609573"/>
                    <a:pt x="651216" y="626606"/>
                  </a:cubicBezTo>
                  <a:lnTo>
                    <a:pt x="396534" y="774784"/>
                  </a:lnTo>
                  <a:cubicBezTo>
                    <a:pt x="367305" y="791790"/>
                    <a:pt x="331195" y="791790"/>
                    <a:pt x="301966" y="774784"/>
                  </a:cubicBezTo>
                  <a:lnTo>
                    <a:pt x="47284" y="626606"/>
                  </a:lnTo>
                  <a:cubicBezTo>
                    <a:pt x="18010" y="609573"/>
                    <a:pt x="0" y="578259"/>
                    <a:pt x="0" y="544390"/>
                  </a:cubicBezTo>
                  <a:lnTo>
                    <a:pt x="0" y="247400"/>
                  </a:lnTo>
                  <a:cubicBezTo>
                    <a:pt x="0" y="213531"/>
                    <a:pt x="18010" y="182217"/>
                    <a:pt x="47284" y="165184"/>
                  </a:cubicBezTo>
                  <a:lnTo>
                    <a:pt x="301966" y="17006"/>
                  </a:lnTo>
                  <a:cubicBezTo>
                    <a:pt x="331195" y="0"/>
                    <a:pt x="367305" y="0"/>
                    <a:pt x="396534" y="1700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2" name="Group 12"/>
          <p:cNvGrpSpPr/>
          <p:nvPr/>
        </p:nvGrpSpPr>
        <p:grpSpPr>
          <a:xfrm>
            <a:off x="699819" y="3251050"/>
            <a:ext cx="2279689" cy="2652729"/>
            <a:chOff x="0" y="0"/>
            <a:chExt cx="698500" cy="812800"/>
          </a:xfrm>
        </p:grpSpPr>
        <p:sp>
          <p:nvSpPr>
            <p:cNvPr id="13" name="Freeform 13"/>
            <p:cNvSpPr/>
            <p:nvPr/>
          </p:nvSpPr>
          <p:spPr>
            <a:xfrm>
              <a:off x="0" y="11769"/>
              <a:ext cx="698500" cy="789262"/>
            </a:xfrm>
            <a:custGeom>
              <a:avLst/>
              <a:gdLst/>
              <a:ahLst/>
              <a:cxnLst/>
              <a:rect l="l" t="t" r="r" b="b"/>
              <a:pathLst>
                <a:path w="698500" h="789262">
                  <a:moveTo>
                    <a:pt x="402224" y="19052"/>
                  </a:moveTo>
                  <a:lnTo>
                    <a:pt x="645526" y="160610"/>
                  </a:lnTo>
                  <a:cubicBezTo>
                    <a:pt x="678323" y="179692"/>
                    <a:pt x="698500" y="214774"/>
                    <a:pt x="698500" y="252719"/>
                  </a:cubicBezTo>
                  <a:lnTo>
                    <a:pt x="698500" y="536543"/>
                  </a:lnTo>
                  <a:cubicBezTo>
                    <a:pt x="698500" y="574488"/>
                    <a:pt x="678323" y="609570"/>
                    <a:pt x="645526" y="628652"/>
                  </a:cubicBezTo>
                  <a:lnTo>
                    <a:pt x="402224" y="770210"/>
                  </a:lnTo>
                  <a:cubicBezTo>
                    <a:pt x="369478" y="789262"/>
                    <a:pt x="329022" y="789262"/>
                    <a:pt x="296276" y="770210"/>
                  </a:cubicBezTo>
                  <a:lnTo>
                    <a:pt x="52974" y="628652"/>
                  </a:lnTo>
                  <a:cubicBezTo>
                    <a:pt x="20177" y="609570"/>
                    <a:pt x="0" y="574488"/>
                    <a:pt x="0" y="536543"/>
                  </a:cubicBezTo>
                  <a:lnTo>
                    <a:pt x="0" y="252719"/>
                  </a:lnTo>
                  <a:cubicBezTo>
                    <a:pt x="0" y="214774"/>
                    <a:pt x="20177" y="179692"/>
                    <a:pt x="52974" y="160610"/>
                  </a:cubicBezTo>
                  <a:lnTo>
                    <a:pt x="296276" y="19052"/>
                  </a:lnTo>
                  <a:cubicBezTo>
                    <a:pt x="329022" y="0"/>
                    <a:pt x="369478" y="0"/>
                    <a:pt x="402224" y="19052"/>
                  </a:cubicBezTo>
                  <a:close/>
                </a:path>
              </a:pathLst>
            </a:custGeom>
            <a:blipFill>
              <a:blip r:embed="rId3"/>
              <a:stretch>
                <a:fillRect t="-9721" b="-9721"/>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4" name="Group 14"/>
          <p:cNvGrpSpPr/>
          <p:nvPr/>
        </p:nvGrpSpPr>
        <p:grpSpPr>
          <a:xfrm>
            <a:off x="3434527" y="3251050"/>
            <a:ext cx="2279689" cy="2652729"/>
            <a:chOff x="0" y="0"/>
            <a:chExt cx="698500" cy="812800"/>
          </a:xfrm>
        </p:grpSpPr>
        <p:sp>
          <p:nvSpPr>
            <p:cNvPr id="15" name="Freeform 15"/>
            <p:cNvSpPr/>
            <p:nvPr/>
          </p:nvSpPr>
          <p:spPr>
            <a:xfrm>
              <a:off x="0" y="11769"/>
              <a:ext cx="698500" cy="789262"/>
            </a:xfrm>
            <a:custGeom>
              <a:avLst/>
              <a:gdLst/>
              <a:ahLst/>
              <a:cxnLst/>
              <a:rect l="l" t="t" r="r" b="b"/>
              <a:pathLst>
                <a:path w="698500" h="789262">
                  <a:moveTo>
                    <a:pt x="402224" y="19052"/>
                  </a:moveTo>
                  <a:lnTo>
                    <a:pt x="645526" y="160610"/>
                  </a:lnTo>
                  <a:cubicBezTo>
                    <a:pt x="678323" y="179692"/>
                    <a:pt x="698500" y="214774"/>
                    <a:pt x="698500" y="252719"/>
                  </a:cubicBezTo>
                  <a:lnTo>
                    <a:pt x="698500" y="536543"/>
                  </a:lnTo>
                  <a:cubicBezTo>
                    <a:pt x="698500" y="574488"/>
                    <a:pt x="678323" y="609570"/>
                    <a:pt x="645526" y="628652"/>
                  </a:cubicBezTo>
                  <a:lnTo>
                    <a:pt x="402224" y="770210"/>
                  </a:lnTo>
                  <a:cubicBezTo>
                    <a:pt x="369478" y="789262"/>
                    <a:pt x="329022" y="789262"/>
                    <a:pt x="296276" y="770210"/>
                  </a:cubicBezTo>
                  <a:lnTo>
                    <a:pt x="52974" y="628652"/>
                  </a:lnTo>
                  <a:cubicBezTo>
                    <a:pt x="20177" y="609570"/>
                    <a:pt x="0" y="574488"/>
                    <a:pt x="0" y="536543"/>
                  </a:cubicBezTo>
                  <a:lnTo>
                    <a:pt x="0" y="252719"/>
                  </a:lnTo>
                  <a:cubicBezTo>
                    <a:pt x="0" y="214774"/>
                    <a:pt x="20177" y="179692"/>
                    <a:pt x="52974" y="160610"/>
                  </a:cubicBezTo>
                  <a:lnTo>
                    <a:pt x="296276" y="19052"/>
                  </a:lnTo>
                  <a:cubicBezTo>
                    <a:pt x="329022" y="0"/>
                    <a:pt x="369478" y="0"/>
                    <a:pt x="402224" y="19052"/>
                  </a:cubicBezTo>
                  <a:close/>
                </a:path>
              </a:pathLst>
            </a:custGeom>
            <a:blipFill>
              <a:blip r:embed="rId4"/>
              <a:stretch>
                <a:fillRect l="-33743" r="-33743"/>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16" name="Freeform 16"/>
          <p:cNvSpPr/>
          <p:nvPr/>
        </p:nvSpPr>
        <p:spPr>
          <a:xfrm rot="-5400000">
            <a:off x="5633386" y="3232689"/>
            <a:ext cx="3095741" cy="2813255"/>
          </a:xfrm>
          <a:custGeom>
            <a:avLst/>
            <a:gdLst/>
            <a:ahLst/>
            <a:cxnLst/>
            <a:rect l="l" t="t" r="r" b="b"/>
            <a:pathLst>
              <a:path w="6191481" h="5626509">
                <a:moveTo>
                  <a:pt x="0" y="0"/>
                </a:moveTo>
                <a:lnTo>
                  <a:pt x="6191481" y="0"/>
                </a:lnTo>
                <a:lnTo>
                  <a:pt x="6191481" y="5626508"/>
                </a:lnTo>
                <a:lnTo>
                  <a:pt x="0" y="5626508"/>
                </a:lnTo>
                <a:lnTo>
                  <a:pt x="0" y="0"/>
                </a:lnTo>
                <a:close/>
              </a:path>
            </a:pathLst>
          </a:custGeom>
          <a:blipFill>
            <a:blip r:embed="rId2">
              <a:alphaModFix amt="39000"/>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17" name="Group 17"/>
          <p:cNvGrpSpPr/>
          <p:nvPr/>
        </p:nvGrpSpPr>
        <p:grpSpPr>
          <a:xfrm>
            <a:off x="6032075" y="3091445"/>
            <a:ext cx="2554010" cy="2971939"/>
            <a:chOff x="0" y="0"/>
            <a:chExt cx="698500" cy="812800"/>
          </a:xfrm>
        </p:grpSpPr>
        <p:sp>
          <p:nvSpPr>
            <p:cNvPr id="18" name="Freeform 18"/>
            <p:cNvSpPr/>
            <p:nvPr/>
          </p:nvSpPr>
          <p:spPr>
            <a:xfrm>
              <a:off x="0" y="10505"/>
              <a:ext cx="698500" cy="791790"/>
            </a:xfrm>
            <a:custGeom>
              <a:avLst/>
              <a:gdLst/>
              <a:ahLst/>
              <a:cxnLst/>
              <a:rect l="l" t="t" r="r" b="b"/>
              <a:pathLst>
                <a:path w="698500" h="791790">
                  <a:moveTo>
                    <a:pt x="396534" y="17006"/>
                  </a:moveTo>
                  <a:lnTo>
                    <a:pt x="651216" y="165184"/>
                  </a:lnTo>
                  <a:cubicBezTo>
                    <a:pt x="680490" y="182217"/>
                    <a:pt x="698500" y="213531"/>
                    <a:pt x="698500" y="247400"/>
                  </a:cubicBezTo>
                  <a:lnTo>
                    <a:pt x="698500" y="544390"/>
                  </a:lnTo>
                  <a:cubicBezTo>
                    <a:pt x="698500" y="578259"/>
                    <a:pt x="680490" y="609573"/>
                    <a:pt x="651216" y="626606"/>
                  </a:cubicBezTo>
                  <a:lnTo>
                    <a:pt x="396534" y="774784"/>
                  </a:lnTo>
                  <a:cubicBezTo>
                    <a:pt x="367305" y="791790"/>
                    <a:pt x="331195" y="791790"/>
                    <a:pt x="301966" y="774784"/>
                  </a:cubicBezTo>
                  <a:lnTo>
                    <a:pt x="47284" y="626606"/>
                  </a:lnTo>
                  <a:cubicBezTo>
                    <a:pt x="18010" y="609573"/>
                    <a:pt x="0" y="578259"/>
                    <a:pt x="0" y="544390"/>
                  </a:cubicBezTo>
                  <a:lnTo>
                    <a:pt x="0" y="247400"/>
                  </a:lnTo>
                  <a:cubicBezTo>
                    <a:pt x="0" y="213531"/>
                    <a:pt x="18010" y="182217"/>
                    <a:pt x="47284" y="165184"/>
                  </a:cubicBezTo>
                  <a:lnTo>
                    <a:pt x="301966" y="17006"/>
                  </a:lnTo>
                  <a:cubicBezTo>
                    <a:pt x="331195" y="0"/>
                    <a:pt x="367305" y="0"/>
                    <a:pt x="396534" y="17006"/>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grpSp>
        <p:nvGrpSpPr>
          <p:cNvPr id="19" name="Group 19"/>
          <p:cNvGrpSpPr/>
          <p:nvPr/>
        </p:nvGrpSpPr>
        <p:grpSpPr>
          <a:xfrm>
            <a:off x="6169235" y="3251050"/>
            <a:ext cx="2279689" cy="2652729"/>
            <a:chOff x="0" y="0"/>
            <a:chExt cx="698500" cy="812800"/>
          </a:xfrm>
        </p:grpSpPr>
        <p:sp>
          <p:nvSpPr>
            <p:cNvPr id="20" name="Freeform 20"/>
            <p:cNvSpPr/>
            <p:nvPr/>
          </p:nvSpPr>
          <p:spPr>
            <a:xfrm>
              <a:off x="0" y="11769"/>
              <a:ext cx="698500" cy="789262"/>
            </a:xfrm>
            <a:custGeom>
              <a:avLst/>
              <a:gdLst/>
              <a:ahLst/>
              <a:cxnLst/>
              <a:rect l="l" t="t" r="r" b="b"/>
              <a:pathLst>
                <a:path w="698500" h="789262">
                  <a:moveTo>
                    <a:pt x="402224" y="19052"/>
                  </a:moveTo>
                  <a:lnTo>
                    <a:pt x="645526" y="160610"/>
                  </a:lnTo>
                  <a:cubicBezTo>
                    <a:pt x="678323" y="179692"/>
                    <a:pt x="698500" y="214774"/>
                    <a:pt x="698500" y="252719"/>
                  </a:cubicBezTo>
                  <a:lnTo>
                    <a:pt x="698500" y="536543"/>
                  </a:lnTo>
                  <a:cubicBezTo>
                    <a:pt x="698500" y="574488"/>
                    <a:pt x="678323" y="609570"/>
                    <a:pt x="645526" y="628652"/>
                  </a:cubicBezTo>
                  <a:lnTo>
                    <a:pt x="402224" y="770210"/>
                  </a:lnTo>
                  <a:cubicBezTo>
                    <a:pt x="369478" y="789262"/>
                    <a:pt x="329022" y="789262"/>
                    <a:pt x="296276" y="770210"/>
                  </a:cubicBezTo>
                  <a:lnTo>
                    <a:pt x="52974" y="628652"/>
                  </a:lnTo>
                  <a:cubicBezTo>
                    <a:pt x="20177" y="609570"/>
                    <a:pt x="0" y="574488"/>
                    <a:pt x="0" y="536543"/>
                  </a:cubicBezTo>
                  <a:lnTo>
                    <a:pt x="0" y="252719"/>
                  </a:lnTo>
                  <a:cubicBezTo>
                    <a:pt x="0" y="214774"/>
                    <a:pt x="20177" y="179692"/>
                    <a:pt x="52974" y="160610"/>
                  </a:cubicBezTo>
                  <a:lnTo>
                    <a:pt x="296276" y="19052"/>
                  </a:lnTo>
                  <a:cubicBezTo>
                    <a:pt x="329022" y="0"/>
                    <a:pt x="369478" y="0"/>
                    <a:pt x="402224" y="19052"/>
                  </a:cubicBezTo>
                  <a:close/>
                </a:path>
              </a:pathLst>
            </a:custGeom>
            <a:blipFill>
              <a:blip r:embed="rId5"/>
              <a:stretch>
                <a:fillRect t="-9721" b="-9721"/>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21" name="TextBox 21"/>
          <p:cNvSpPr txBox="1"/>
          <p:nvPr/>
        </p:nvSpPr>
        <p:spPr>
          <a:xfrm>
            <a:off x="525185" y="1988827"/>
            <a:ext cx="2487055" cy="80841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42"/>
              </a:lnSpc>
            </a:pPr>
            <a:r>
              <a:rPr lang="en-US" sz="1173" spc="-22">
                <a:solidFill>
                  <a:srgbClr val="000000"/>
                </a:solidFill>
                <a:latin typeface="Clear Sans"/>
                <a:ea typeface="Clear Sans"/>
                <a:cs typeface="Clear Sans"/>
                <a:sym typeface="Clear Sans"/>
              </a:rPr>
              <a:t> You can help our guests meet their basic needs by donating items like soap, toothpaste, shampoo, and other similar items directly to a shelter.</a:t>
            </a:r>
          </a:p>
        </p:txBody>
      </p:sp>
      <p:sp>
        <p:nvSpPr>
          <p:cNvPr id="22" name="TextBox 22"/>
          <p:cNvSpPr txBox="1"/>
          <p:nvPr/>
        </p:nvSpPr>
        <p:spPr>
          <a:xfrm>
            <a:off x="3253671" y="1988827"/>
            <a:ext cx="2526009" cy="101319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42"/>
              </a:lnSpc>
            </a:pPr>
            <a:r>
              <a:rPr lang="en-US" sz="1173" spc="-22">
                <a:solidFill>
                  <a:srgbClr val="000000"/>
                </a:solidFill>
                <a:latin typeface="Clear Sans"/>
                <a:ea typeface="Clear Sans"/>
                <a:cs typeface="Clear Sans"/>
                <a:sym typeface="Clear Sans"/>
              </a:rPr>
              <a:t>We welcome both individuals and groups, and we offer all different types of opportunities. Whether you want to lend professional expertise or participate in a recreational activity.</a:t>
            </a:r>
          </a:p>
        </p:txBody>
      </p:sp>
      <p:sp>
        <p:nvSpPr>
          <p:cNvPr id="23" name="TextBox 23"/>
          <p:cNvSpPr txBox="1"/>
          <p:nvPr/>
        </p:nvSpPr>
        <p:spPr>
          <a:xfrm>
            <a:off x="649694" y="1741005"/>
            <a:ext cx="2238036" cy="21888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74"/>
              </a:lnSpc>
            </a:pPr>
            <a:r>
              <a:rPr lang="en-US" sz="1550" b="1">
                <a:solidFill>
                  <a:srgbClr val="112D4E"/>
                </a:solidFill>
                <a:latin typeface="Barlow Bold"/>
                <a:ea typeface="Barlow Bold"/>
                <a:cs typeface="Barlow Bold"/>
                <a:sym typeface="Barlow Bold"/>
              </a:rPr>
              <a:t>Donate supplies</a:t>
            </a:r>
          </a:p>
        </p:txBody>
      </p:sp>
      <p:sp>
        <p:nvSpPr>
          <p:cNvPr id="24" name="TextBox 24"/>
          <p:cNvSpPr txBox="1"/>
          <p:nvPr/>
        </p:nvSpPr>
        <p:spPr>
          <a:xfrm>
            <a:off x="3202467" y="1741005"/>
            <a:ext cx="2515854" cy="21888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74"/>
              </a:lnSpc>
            </a:pPr>
            <a:r>
              <a:rPr lang="en-US" sz="1550" b="1">
                <a:solidFill>
                  <a:srgbClr val="112D4E"/>
                </a:solidFill>
                <a:latin typeface="Barlow Bold"/>
                <a:ea typeface="Barlow Bold"/>
                <a:cs typeface="Barlow Bold"/>
                <a:sym typeface="Barlow Bold"/>
              </a:rPr>
              <a:t>Volunteer your time/mentor</a:t>
            </a:r>
          </a:p>
        </p:txBody>
      </p:sp>
      <p:sp>
        <p:nvSpPr>
          <p:cNvPr id="25" name="TextBox 25"/>
          <p:cNvSpPr txBox="1"/>
          <p:nvPr/>
        </p:nvSpPr>
        <p:spPr>
          <a:xfrm>
            <a:off x="6021110" y="1988827"/>
            <a:ext cx="2597706" cy="808411"/>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642"/>
              </a:lnSpc>
            </a:pPr>
            <a:r>
              <a:rPr lang="en-US" sz="1173" spc="-22">
                <a:solidFill>
                  <a:srgbClr val="000000"/>
                </a:solidFill>
                <a:latin typeface="Clear Sans"/>
                <a:ea typeface="Clear Sans"/>
                <a:cs typeface="Clear Sans"/>
                <a:sym typeface="Clear Sans"/>
              </a:rPr>
              <a:t>Support our mission in the Upstate.: Event sponsorships </a:t>
            </a:r>
          </a:p>
          <a:p>
            <a:pPr algn="ctr">
              <a:lnSpc>
                <a:spcPts val="1642"/>
              </a:lnSpc>
            </a:pPr>
            <a:r>
              <a:rPr lang="en-US" sz="1173" spc="-22">
                <a:solidFill>
                  <a:srgbClr val="000000"/>
                </a:solidFill>
                <a:latin typeface="Clear Sans"/>
                <a:ea typeface="Clear Sans"/>
                <a:cs typeface="Clear Sans"/>
                <a:sym typeface="Clear Sans"/>
              </a:rPr>
              <a:t>Monthly donations</a:t>
            </a:r>
          </a:p>
          <a:p>
            <a:pPr marL="0" lvl="0" indent="0" algn="ctr">
              <a:lnSpc>
                <a:spcPts val="1642"/>
              </a:lnSpc>
            </a:pPr>
            <a:r>
              <a:rPr lang="en-US" sz="1173" spc="-22">
                <a:solidFill>
                  <a:srgbClr val="000000"/>
                </a:solidFill>
                <a:latin typeface="Clear Sans"/>
                <a:ea typeface="Clear Sans"/>
                <a:cs typeface="Clear Sans"/>
                <a:sym typeface="Clear Sans"/>
              </a:rPr>
              <a:t>Special Projects</a:t>
            </a:r>
          </a:p>
        </p:txBody>
      </p:sp>
      <p:sp>
        <p:nvSpPr>
          <p:cNvPr id="26" name="TextBox 26"/>
          <p:cNvSpPr txBox="1"/>
          <p:nvPr/>
        </p:nvSpPr>
        <p:spPr>
          <a:xfrm>
            <a:off x="6286171" y="1741005"/>
            <a:ext cx="2067585" cy="21888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ctr">
              <a:lnSpc>
                <a:spcPts val="1674"/>
              </a:lnSpc>
            </a:pPr>
            <a:r>
              <a:rPr lang="en-US" sz="1550" b="1">
                <a:solidFill>
                  <a:srgbClr val="112D4E"/>
                </a:solidFill>
                <a:latin typeface="Barlow Bold"/>
                <a:ea typeface="Barlow Bold"/>
                <a:cs typeface="Barlow Bold"/>
                <a:sym typeface="Barlow Bold"/>
              </a:rPr>
              <a:t>Donate financially</a:t>
            </a:r>
          </a:p>
        </p:txBody>
      </p:sp>
      <p:grpSp>
        <p:nvGrpSpPr>
          <p:cNvPr id="27" name="Group 27"/>
          <p:cNvGrpSpPr/>
          <p:nvPr/>
        </p:nvGrpSpPr>
        <p:grpSpPr>
          <a:xfrm>
            <a:off x="7923774" y="-984082"/>
            <a:ext cx="3786613" cy="3254120"/>
            <a:chOff x="0" y="0"/>
            <a:chExt cx="812800" cy="698500"/>
          </a:xfrm>
        </p:grpSpPr>
        <p:sp>
          <p:nvSpPr>
            <p:cNvPr id="28" name="Freeform 2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9" name="TextBox 29"/>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0" name="Group 30"/>
          <p:cNvGrpSpPr/>
          <p:nvPr/>
        </p:nvGrpSpPr>
        <p:grpSpPr>
          <a:xfrm>
            <a:off x="-2599052" y="-984082"/>
            <a:ext cx="3786613" cy="3254120"/>
            <a:chOff x="0" y="0"/>
            <a:chExt cx="812800" cy="698500"/>
          </a:xfrm>
        </p:grpSpPr>
        <p:sp>
          <p:nvSpPr>
            <p:cNvPr id="31" name="Freeform 31"/>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2" name="TextBox 32"/>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3" name="Group 33"/>
          <p:cNvGrpSpPr/>
          <p:nvPr/>
        </p:nvGrpSpPr>
        <p:grpSpPr>
          <a:xfrm>
            <a:off x="8278626" y="-654649"/>
            <a:ext cx="3086434" cy="2652404"/>
            <a:chOff x="0" y="0"/>
            <a:chExt cx="812800" cy="698500"/>
          </a:xfrm>
        </p:grpSpPr>
        <p:sp>
          <p:nvSpPr>
            <p:cNvPr id="34" name="Freeform 34"/>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5" name="TextBox 35"/>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6" name="Group 36"/>
          <p:cNvGrpSpPr/>
          <p:nvPr/>
        </p:nvGrpSpPr>
        <p:grpSpPr>
          <a:xfrm>
            <a:off x="-2244200" y="-654649"/>
            <a:ext cx="3086434" cy="2652404"/>
            <a:chOff x="0" y="0"/>
            <a:chExt cx="812800" cy="698500"/>
          </a:xfrm>
        </p:grpSpPr>
        <p:sp>
          <p:nvSpPr>
            <p:cNvPr id="37" name="Freeform 37"/>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8" name="TextBox 38"/>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9" name="Group 39"/>
          <p:cNvGrpSpPr/>
          <p:nvPr/>
        </p:nvGrpSpPr>
        <p:grpSpPr>
          <a:xfrm rot="-10800000">
            <a:off x="7700713" y="-774348"/>
            <a:ext cx="1857874" cy="2161889"/>
            <a:chOff x="0" y="0"/>
            <a:chExt cx="698500" cy="812800"/>
          </a:xfrm>
        </p:grpSpPr>
        <p:sp>
          <p:nvSpPr>
            <p:cNvPr id="40" name="Freeform 40"/>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1" name="TextBox 41"/>
            <p:cNvSpPr txBox="1"/>
            <p:nvPr/>
          </p:nvSpPr>
          <p:spPr>
            <a:xfrm>
              <a:off x="0" y="101600"/>
              <a:ext cx="698500" cy="571500"/>
            </a:xfrm>
            <a:prstGeom prst="rect">
              <a:avLst/>
            </a:prstGeom>
          </p:spPr>
          <p:txBody>
            <a:bodyPr lIns="60139" tIns="60139" rIns="60139" bIns="60139"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42" name="Group 42"/>
          <p:cNvGrpSpPr/>
          <p:nvPr/>
        </p:nvGrpSpPr>
        <p:grpSpPr>
          <a:xfrm rot="-10800000">
            <a:off x="-465341" y="-774348"/>
            <a:ext cx="1857874" cy="2161889"/>
            <a:chOff x="0" y="0"/>
            <a:chExt cx="698500" cy="812800"/>
          </a:xfrm>
        </p:grpSpPr>
        <p:sp>
          <p:nvSpPr>
            <p:cNvPr id="43" name="Freeform 43"/>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4" name="TextBox 44"/>
            <p:cNvSpPr txBox="1"/>
            <p:nvPr/>
          </p:nvSpPr>
          <p:spPr>
            <a:xfrm>
              <a:off x="0" y="101600"/>
              <a:ext cx="698500" cy="571500"/>
            </a:xfrm>
            <a:prstGeom prst="rect">
              <a:avLst/>
            </a:prstGeom>
          </p:spPr>
          <p:txBody>
            <a:bodyPr lIns="60139" tIns="60139" rIns="60139" bIns="60139"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Tree>
    <p:extLst>
      <p:ext uri="{BB962C8B-B14F-4D97-AF65-F5344CB8AC3E}">
        <p14:creationId xmlns:p14="http://schemas.microsoft.com/office/powerpoint/2010/main" val="927906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4388734" y="-2091043"/>
            <a:ext cx="3838364" cy="3186079"/>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4" name="TextBox 4"/>
            <p:cNvSpPr txBox="1"/>
            <p:nvPr/>
          </p:nvSpPr>
          <p:spPr>
            <a:xfrm>
              <a:off x="114300" y="-38100"/>
              <a:ext cx="612904"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5" name="Group 5"/>
          <p:cNvGrpSpPr/>
          <p:nvPr/>
        </p:nvGrpSpPr>
        <p:grpSpPr>
          <a:xfrm>
            <a:off x="4719438" y="-1787933"/>
            <a:ext cx="3176955" cy="2572947"/>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7" name="TextBox 7"/>
            <p:cNvSpPr txBox="1"/>
            <p:nvPr/>
          </p:nvSpPr>
          <p:spPr>
            <a:xfrm>
              <a:off x="114300" y="-38100"/>
              <a:ext cx="633875"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8" name="Freeform 8"/>
          <p:cNvSpPr/>
          <p:nvPr/>
        </p:nvSpPr>
        <p:spPr>
          <a:xfrm>
            <a:off x="191202" y="3888898"/>
            <a:ext cx="308598" cy="308598"/>
          </a:xfrm>
          <a:custGeom>
            <a:avLst/>
            <a:gdLst/>
            <a:ahLst/>
            <a:cxnLst/>
            <a:rect l="l" t="t" r="r" b="b"/>
            <a:pathLst>
              <a:path w="617195" h="617195">
                <a:moveTo>
                  <a:pt x="0" y="0"/>
                </a:moveTo>
                <a:lnTo>
                  <a:pt x="617195" y="0"/>
                </a:lnTo>
                <a:lnTo>
                  <a:pt x="617195" y="617195"/>
                </a:lnTo>
                <a:lnTo>
                  <a:pt x="0" y="617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9" name="TextBox 9"/>
          <p:cNvSpPr txBox="1"/>
          <p:nvPr/>
        </p:nvSpPr>
        <p:spPr>
          <a:xfrm>
            <a:off x="294241" y="988755"/>
            <a:ext cx="4444725" cy="1912265"/>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4976"/>
              </a:lnSpc>
            </a:pPr>
            <a:r>
              <a:rPr lang="en-US" sz="4694" b="1">
                <a:solidFill>
                  <a:srgbClr val="112D4E"/>
                </a:solidFill>
                <a:latin typeface="Barlow Bold"/>
                <a:ea typeface="Barlow Bold"/>
                <a:cs typeface="Barlow Bold"/>
                <a:sym typeface="Barlow Bold"/>
              </a:rPr>
              <a:t>THANK YOU</a:t>
            </a:r>
          </a:p>
          <a:p>
            <a:pPr marL="0" lvl="0" indent="0" algn="l">
              <a:lnSpc>
                <a:spcPts val="4976"/>
              </a:lnSpc>
            </a:pPr>
            <a:r>
              <a:rPr lang="en-US" sz="4694" b="1">
                <a:solidFill>
                  <a:srgbClr val="112D4E"/>
                </a:solidFill>
                <a:latin typeface="Barlow Bold"/>
                <a:ea typeface="Barlow Bold"/>
                <a:cs typeface="Barlow Bold"/>
                <a:sym typeface="Barlow Bold"/>
              </a:rPr>
              <a:t>FOR YOUR ATTENTION</a:t>
            </a:r>
          </a:p>
        </p:txBody>
      </p:sp>
      <p:grpSp>
        <p:nvGrpSpPr>
          <p:cNvPr id="10" name="Group 10"/>
          <p:cNvGrpSpPr/>
          <p:nvPr/>
        </p:nvGrpSpPr>
        <p:grpSpPr>
          <a:xfrm>
            <a:off x="-1609513" y="3779967"/>
            <a:ext cx="4793933" cy="526459"/>
            <a:chOff x="0" y="0"/>
            <a:chExt cx="5551013" cy="609600"/>
          </a:xfrm>
        </p:grpSpPr>
        <p:sp>
          <p:nvSpPr>
            <p:cNvPr id="11" name="Freeform 11"/>
            <p:cNvSpPr/>
            <p:nvPr/>
          </p:nvSpPr>
          <p:spPr>
            <a:xfrm>
              <a:off x="3924" y="0"/>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2" name="TextBox 12"/>
            <p:cNvSpPr txBox="1"/>
            <p:nvPr/>
          </p:nvSpPr>
          <p:spPr>
            <a:xfrm>
              <a:off x="101600" y="-38100"/>
              <a:ext cx="5347813" cy="6477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sp>
        <p:nvSpPr>
          <p:cNvPr id="13" name="TextBox 13"/>
          <p:cNvSpPr txBox="1"/>
          <p:nvPr/>
        </p:nvSpPr>
        <p:spPr>
          <a:xfrm>
            <a:off x="191202" y="3920401"/>
            <a:ext cx="3601280" cy="30699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lvl="0" indent="0" algn="l">
              <a:lnSpc>
                <a:spcPts val="2445"/>
              </a:lnSpc>
            </a:pPr>
            <a:r>
              <a:rPr lang="en-US" sz="2020" b="1">
                <a:solidFill>
                  <a:srgbClr val="000000"/>
                </a:solidFill>
                <a:latin typeface="Barlow Bold"/>
                <a:ea typeface="Barlow Bold"/>
                <a:cs typeface="Barlow Bold"/>
                <a:sym typeface="Barlow Bold"/>
              </a:rPr>
              <a:t>miraclehill.org</a:t>
            </a:r>
          </a:p>
        </p:txBody>
      </p:sp>
      <p:grpSp>
        <p:nvGrpSpPr>
          <p:cNvPr id="14" name="Group 14"/>
          <p:cNvGrpSpPr/>
          <p:nvPr/>
        </p:nvGrpSpPr>
        <p:grpSpPr>
          <a:xfrm rot="-10800000">
            <a:off x="8388427" y="154246"/>
            <a:ext cx="542067" cy="630769"/>
            <a:chOff x="0" y="0"/>
            <a:chExt cx="1445511" cy="1682049"/>
          </a:xfrm>
        </p:grpSpPr>
        <p:grpSp>
          <p:nvGrpSpPr>
            <p:cNvPr id="15" name="Group 15"/>
            <p:cNvGrpSpPr/>
            <p:nvPr/>
          </p:nvGrpSpPr>
          <p:grpSpPr>
            <a:xfrm>
              <a:off x="0" y="0"/>
              <a:ext cx="1445511" cy="1682049"/>
              <a:chOff x="0" y="0"/>
              <a:chExt cx="698500" cy="812800"/>
            </a:xfrm>
          </p:grpSpPr>
          <p:sp>
            <p:nvSpPr>
              <p:cNvPr id="16" name="Freeform 1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17" name="TextBox 17"/>
              <p:cNvSpPr txBox="1"/>
              <p:nvPr/>
            </p:nvSpPr>
            <p:spPr>
              <a:xfrm>
                <a:off x="0" y="101600"/>
                <a:ext cx="698500" cy="571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18" name="Group 18"/>
            <p:cNvGrpSpPr/>
            <p:nvPr/>
          </p:nvGrpSpPr>
          <p:grpSpPr>
            <a:xfrm>
              <a:off x="237774" y="276682"/>
              <a:ext cx="969963" cy="1128685"/>
              <a:chOff x="0" y="0"/>
              <a:chExt cx="698500" cy="812800"/>
            </a:xfrm>
          </p:grpSpPr>
          <p:sp>
            <p:nvSpPr>
              <p:cNvPr id="19" name="Freeform 1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0" name="TextBox 20"/>
              <p:cNvSpPr txBox="1"/>
              <p:nvPr/>
            </p:nvSpPr>
            <p:spPr>
              <a:xfrm>
                <a:off x="0" y="101600"/>
                <a:ext cx="698500" cy="5715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sp>
        <p:nvSpPr>
          <p:cNvPr id="21" name="Freeform 21"/>
          <p:cNvSpPr/>
          <p:nvPr/>
        </p:nvSpPr>
        <p:spPr>
          <a:xfrm flipH="1">
            <a:off x="6436864" y="1436312"/>
            <a:ext cx="6623260" cy="3899444"/>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4"/>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2" name="Freeform 22"/>
          <p:cNvSpPr/>
          <p:nvPr/>
        </p:nvSpPr>
        <p:spPr>
          <a:xfrm>
            <a:off x="5199167" y="1916312"/>
            <a:ext cx="3551239" cy="3227189"/>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5"/>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23" name="Group 23"/>
          <p:cNvGrpSpPr/>
          <p:nvPr/>
        </p:nvGrpSpPr>
        <p:grpSpPr>
          <a:xfrm>
            <a:off x="4738966" y="1710610"/>
            <a:ext cx="3753281" cy="3225476"/>
            <a:chOff x="0" y="0"/>
            <a:chExt cx="812800" cy="698500"/>
          </a:xfrm>
        </p:grpSpPr>
        <p:sp>
          <p:nvSpPr>
            <p:cNvPr id="24" name="Freeform 24"/>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25" name="TextBox 25"/>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26" name="Group 26"/>
          <p:cNvGrpSpPr/>
          <p:nvPr/>
        </p:nvGrpSpPr>
        <p:grpSpPr>
          <a:xfrm>
            <a:off x="5029980" y="1916312"/>
            <a:ext cx="3171253" cy="2814072"/>
            <a:chOff x="0" y="0"/>
            <a:chExt cx="4346359" cy="3856825"/>
          </a:xfrm>
        </p:grpSpPr>
        <p:sp>
          <p:nvSpPr>
            <p:cNvPr id="27" name="Freeform 27"/>
            <p:cNvSpPr/>
            <p:nvPr/>
          </p:nvSpPr>
          <p:spPr>
            <a:xfrm rot="10800000" flipV="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6"/>
              <a:stretch>
                <a:fillRect l="-16470" r="-39053" b="-16987"/>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
        <p:nvSpPr>
          <p:cNvPr id="28" name="Freeform 28"/>
          <p:cNvSpPr/>
          <p:nvPr/>
        </p:nvSpPr>
        <p:spPr>
          <a:xfrm>
            <a:off x="5760376" y="9337"/>
            <a:ext cx="2772546" cy="2519551"/>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5"/>
            <a:stretch>
              <a:fillRect/>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nvGrpSpPr>
          <p:cNvPr id="29" name="Group 29"/>
          <p:cNvGrpSpPr/>
          <p:nvPr/>
        </p:nvGrpSpPr>
        <p:grpSpPr>
          <a:xfrm>
            <a:off x="6025826" y="280110"/>
            <a:ext cx="2571196" cy="2209622"/>
            <a:chOff x="0" y="0"/>
            <a:chExt cx="812800" cy="698500"/>
          </a:xfrm>
        </p:grpSpPr>
        <p:sp>
          <p:nvSpPr>
            <p:cNvPr id="30" name="Freeform 30"/>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sp>
          <p:nvSpPr>
            <p:cNvPr id="31" name="TextBox 31"/>
            <p:cNvSpPr txBox="1"/>
            <p:nvPr/>
          </p:nvSpPr>
          <p:spPr>
            <a:xfrm>
              <a:off x="114300" y="-38100"/>
              <a:ext cx="584200" cy="736600"/>
            </a:xfrm>
            <a:prstGeom prst="rect">
              <a:avLst/>
            </a:prstGeom>
          </p:spPr>
          <p:txBody>
            <a:bodyPr lIns="25400" tIns="25400" rIns="25400" bIns="2540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330"/>
                </a:lnSpc>
              </a:pPr>
              <a:endParaRPr sz="450"/>
            </a:p>
          </p:txBody>
        </p:sp>
      </p:grpSp>
      <p:grpSp>
        <p:nvGrpSpPr>
          <p:cNvPr id="32" name="Group 32"/>
          <p:cNvGrpSpPr/>
          <p:nvPr/>
        </p:nvGrpSpPr>
        <p:grpSpPr>
          <a:xfrm>
            <a:off x="6247062" y="440438"/>
            <a:ext cx="2128724" cy="1888964"/>
            <a:chOff x="0" y="0"/>
            <a:chExt cx="4346359" cy="3856825"/>
          </a:xfrm>
        </p:grpSpPr>
        <p:sp>
          <p:nvSpPr>
            <p:cNvPr id="33" name="Freeform 33"/>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7"/>
              <a:stretch>
                <a:fillRect l="-26699" r="-6491"/>
              </a:stretch>
            </a:blip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US" sz="450"/>
            </a:p>
          </p:txBody>
        </p:sp>
      </p:grpSp>
    </p:spTree>
    <p:extLst>
      <p:ext uri="{BB962C8B-B14F-4D97-AF65-F5344CB8AC3E}">
        <p14:creationId xmlns:p14="http://schemas.microsoft.com/office/powerpoint/2010/main" val="332536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264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788489-4B1B-6113-8D36-106FCB0F738D}"/>
              </a:ext>
            </a:extLst>
          </p:cNvPr>
          <p:cNvPicPr>
            <a:picLocks noChangeAspect="1"/>
          </p:cNvPicPr>
          <p:nvPr/>
        </p:nvPicPr>
        <p:blipFill>
          <a:blip r:embed="rId2"/>
          <a:stretch>
            <a:fillRect/>
          </a:stretch>
        </p:blipFill>
        <p:spPr>
          <a:xfrm>
            <a:off x="0" y="-285750"/>
            <a:ext cx="9144000" cy="5715000"/>
          </a:xfrm>
          <a:prstGeom prst="rect">
            <a:avLst/>
          </a:prstGeom>
        </p:spPr>
      </p:pic>
      <p:sp>
        <p:nvSpPr>
          <p:cNvPr id="2" name="Rectangle 1">
            <a:extLst>
              <a:ext uri="{FF2B5EF4-FFF2-40B4-BE49-F238E27FC236}">
                <a16:creationId xmlns:a16="http://schemas.microsoft.com/office/drawing/2014/main" id="{FAB14431-AACB-99F8-3F96-2183284F1B18}"/>
              </a:ext>
            </a:extLst>
          </p:cNvPr>
          <p:cNvSpPr/>
          <p:nvPr/>
        </p:nvSpPr>
        <p:spPr>
          <a:xfrm>
            <a:off x="3081338" y="-285750"/>
            <a:ext cx="2981325"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4" name="Picture 3">
            <a:extLst>
              <a:ext uri="{FF2B5EF4-FFF2-40B4-BE49-F238E27FC236}">
                <a16:creationId xmlns:a16="http://schemas.microsoft.com/office/drawing/2014/main" id="{3DAB56FF-653F-077B-1A03-DBE935564C67}"/>
              </a:ext>
            </a:extLst>
          </p:cNvPr>
          <p:cNvPicPr>
            <a:picLocks noChangeAspect="1"/>
          </p:cNvPicPr>
          <p:nvPr/>
        </p:nvPicPr>
        <p:blipFill>
          <a:blip r:embed="rId3"/>
          <a:stretch>
            <a:fillRect/>
          </a:stretch>
        </p:blipFill>
        <p:spPr>
          <a:xfrm>
            <a:off x="3554421" y="1163532"/>
            <a:ext cx="2035159" cy="2227368"/>
          </a:xfrm>
          <a:prstGeom prst="rect">
            <a:avLst/>
          </a:prstGeom>
        </p:spPr>
      </p:pic>
    </p:spTree>
    <p:extLst>
      <p:ext uri="{BB962C8B-B14F-4D97-AF65-F5344CB8AC3E}">
        <p14:creationId xmlns:p14="http://schemas.microsoft.com/office/powerpoint/2010/main" val="8661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43" name="Google Shape;43;g314d9f587c2_0_64"/>
          <p:cNvPicPr preferRelativeResize="0"/>
          <p:nvPr/>
        </p:nvPicPr>
        <p:blipFill>
          <a:blip r:embed="rId3">
            <a:alphaModFix/>
          </a:blip>
          <a:stretch>
            <a:fillRect/>
          </a:stretch>
        </p:blipFill>
        <p:spPr>
          <a:xfrm>
            <a:off x="1293800" y="586208"/>
            <a:ext cx="6556401" cy="38008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grpSp>
        <p:nvGrpSpPr>
          <p:cNvPr id="48" name="Google Shape;48;p2"/>
          <p:cNvGrpSpPr/>
          <p:nvPr/>
        </p:nvGrpSpPr>
        <p:grpSpPr>
          <a:xfrm>
            <a:off x="1546412" y="207547"/>
            <a:ext cx="6051176" cy="1116639"/>
            <a:chOff x="457200" y="1130808"/>
            <a:chExt cx="9144000" cy="1397635"/>
          </a:xfrm>
        </p:grpSpPr>
        <p:sp>
          <p:nvSpPr>
            <p:cNvPr id="49" name="Google Shape;49;p2"/>
            <p:cNvSpPr/>
            <p:nvPr/>
          </p:nvSpPr>
          <p:spPr>
            <a:xfrm>
              <a:off x="457200" y="1143006"/>
              <a:ext cx="9144000" cy="1090422"/>
            </a:xfrm>
            <a:custGeom>
              <a:avLst/>
              <a:gdLst/>
              <a:ahLst/>
              <a:cxnLst/>
              <a:rect l="l" t="t" r="r" b="b"/>
              <a:pathLst>
                <a:path w="9144000" h="1371600" extrusionOk="0">
                  <a:moveTo>
                    <a:pt x="9144000" y="1371600"/>
                  </a:moveTo>
                  <a:lnTo>
                    <a:pt x="0" y="1371600"/>
                  </a:lnTo>
                  <a:lnTo>
                    <a:pt x="0" y="0"/>
                  </a:lnTo>
                  <a:lnTo>
                    <a:pt x="9144000" y="0"/>
                  </a:lnTo>
                  <a:lnTo>
                    <a:pt x="9144000" y="1371600"/>
                  </a:lnTo>
                  <a:close/>
                </a:path>
              </a:pathLst>
            </a:custGeom>
            <a:solidFill>
              <a:srgbClr val="D11600"/>
            </a:solidFill>
            <a:ln>
              <a:noFill/>
            </a:ln>
          </p:spPr>
          <p:txBody>
            <a:bodyPr spcFirstLastPara="1" wrap="square" lIns="0" tIns="0" rIns="0" bIns="0" anchor="t" anchorCtr="0">
              <a:noAutofit/>
            </a:bodyPr>
            <a:lstStyle/>
            <a:p>
              <a:endParaRPr sz="1191"/>
            </a:p>
          </p:txBody>
        </p:sp>
        <p:sp>
          <p:nvSpPr>
            <p:cNvPr id="50" name="Google Shape;50;p2"/>
            <p:cNvSpPr/>
            <p:nvPr/>
          </p:nvSpPr>
          <p:spPr>
            <a:xfrm>
              <a:off x="457200" y="1130808"/>
              <a:ext cx="9144000" cy="1397635"/>
            </a:xfrm>
            <a:custGeom>
              <a:avLst/>
              <a:gdLst/>
              <a:ahLst/>
              <a:cxnLst/>
              <a:rect l="l" t="t" r="r" b="b"/>
              <a:pathLst>
                <a:path w="9144000" h="1397635" extrusionOk="0">
                  <a:moveTo>
                    <a:pt x="0" y="25908"/>
                  </a:moveTo>
                  <a:lnTo>
                    <a:pt x="0" y="0"/>
                  </a:lnTo>
                  <a:lnTo>
                    <a:pt x="9144000" y="0"/>
                  </a:lnTo>
                  <a:lnTo>
                    <a:pt x="9144000" y="12192"/>
                  </a:lnTo>
                  <a:lnTo>
                    <a:pt x="13715" y="12192"/>
                  </a:lnTo>
                  <a:lnTo>
                    <a:pt x="0" y="25908"/>
                  </a:lnTo>
                  <a:close/>
                </a:path>
                <a:path w="9144000" h="1397635" extrusionOk="0">
                  <a:moveTo>
                    <a:pt x="13715" y="1383792"/>
                  </a:moveTo>
                  <a:lnTo>
                    <a:pt x="0" y="1371600"/>
                  </a:lnTo>
                  <a:lnTo>
                    <a:pt x="0" y="25908"/>
                  </a:lnTo>
                  <a:lnTo>
                    <a:pt x="13715" y="12192"/>
                  </a:lnTo>
                  <a:lnTo>
                    <a:pt x="13715" y="1383792"/>
                  </a:lnTo>
                  <a:close/>
                </a:path>
                <a:path w="9144000" h="1397635" extrusionOk="0">
                  <a:moveTo>
                    <a:pt x="9131808" y="25908"/>
                  </a:moveTo>
                  <a:lnTo>
                    <a:pt x="13715" y="25908"/>
                  </a:lnTo>
                  <a:lnTo>
                    <a:pt x="13715" y="12192"/>
                  </a:lnTo>
                  <a:lnTo>
                    <a:pt x="9131808" y="12192"/>
                  </a:lnTo>
                  <a:lnTo>
                    <a:pt x="9131808" y="25908"/>
                  </a:lnTo>
                  <a:close/>
                </a:path>
                <a:path w="9144000" h="1397635" extrusionOk="0">
                  <a:moveTo>
                    <a:pt x="9131808" y="1383792"/>
                  </a:moveTo>
                  <a:lnTo>
                    <a:pt x="9131808" y="12192"/>
                  </a:lnTo>
                  <a:lnTo>
                    <a:pt x="9144000" y="25908"/>
                  </a:lnTo>
                  <a:lnTo>
                    <a:pt x="9144000" y="1371600"/>
                  </a:lnTo>
                  <a:lnTo>
                    <a:pt x="9131808" y="1383792"/>
                  </a:lnTo>
                  <a:close/>
                </a:path>
                <a:path w="9144000" h="1397635" extrusionOk="0">
                  <a:moveTo>
                    <a:pt x="9144000" y="25908"/>
                  </a:moveTo>
                  <a:lnTo>
                    <a:pt x="9131808" y="12192"/>
                  </a:lnTo>
                  <a:lnTo>
                    <a:pt x="9144000" y="12192"/>
                  </a:lnTo>
                  <a:lnTo>
                    <a:pt x="9144000" y="25908"/>
                  </a:lnTo>
                  <a:close/>
                </a:path>
                <a:path w="9144000" h="1397635" extrusionOk="0">
                  <a:moveTo>
                    <a:pt x="9131808" y="1383792"/>
                  </a:moveTo>
                  <a:lnTo>
                    <a:pt x="13715" y="1383792"/>
                  </a:lnTo>
                  <a:lnTo>
                    <a:pt x="13715" y="1371600"/>
                  </a:lnTo>
                  <a:lnTo>
                    <a:pt x="9131808" y="1371600"/>
                  </a:lnTo>
                  <a:lnTo>
                    <a:pt x="9131808" y="1383792"/>
                  </a:lnTo>
                  <a:close/>
                </a:path>
                <a:path w="9144000" h="1397635" extrusionOk="0">
                  <a:moveTo>
                    <a:pt x="9144000" y="1383792"/>
                  </a:moveTo>
                  <a:lnTo>
                    <a:pt x="9131808" y="1383792"/>
                  </a:lnTo>
                  <a:lnTo>
                    <a:pt x="9144000" y="1371600"/>
                  </a:lnTo>
                  <a:lnTo>
                    <a:pt x="9144000" y="1383792"/>
                  </a:lnTo>
                  <a:close/>
                </a:path>
                <a:path w="9144000" h="1397635" extrusionOk="0">
                  <a:moveTo>
                    <a:pt x="9144000" y="1397508"/>
                  </a:moveTo>
                  <a:lnTo>
                    <a:pt x="0" y="1397508"/>
                  </a:lnTo>
                  <a:lnTo>
                    <a:pt x="0" y="1371600"/>
                  </a:lnTo>
                  <a:lnTo>
                    <a:pt x="13715" y="1383792"/>
                  </a:lnTo>
                  <a:lnTo>
                    <a:pt x="9144000" y="1383792"/>
                  </a:lnTo>
                  <a:lnTo>
                    <a:pt x="9144000" y="1397508"/>
                  </a:lnTo>
                  <a:close/>
                </a:path>
              </a:pathLst>
            </a:custGeom>
            <a:solidFill>
              <a:srgbClr val="BF0000"/>
            </a:solidFill>
            <a:ln>
              <a:noFill/>
            </a:ln>
          </p:spPr>
          <p:txBody>
            <a:bodyPr spcFirstLastPara="1" wrap="square" lIns="0" tIns="0" rIns="0" bIns="0" anchor="t" anchorCtr="0">
              <a:noAutofit/>
            </a:bodyPr>
            <a:lstStyle/>
            <a:p>
              <a:endParaRPr sz="1191"/>
            </a:p>
          </p:txBody>
        </p:sp>
      </p:grpSp>
      <p:sp>
        <p:nvSpPr>
          <p:cNvPr id="51" name="Google Shape;51;p2"/>
          <p:cNvSpPr txBox="1">
            <a:spLocks noGrp="1"/>
          </p:cNvSpPr>
          <p:nvPr>
            <p:ph type="body" idx="1"/>
          </p:nvPr>
        </p:nvSpPr>
        <p:spPr>
          <a:xfrm>
            <a:off x="1600114" y="1507086"/>
            <a:ext cx="5997574" cy="3267712"/>
          </a:xfrm>
          <a:prstGeom prst="rect">
            <a:avLst/>
          </a:prstGeom>
          <a:noFill/>
          <a:ln>
            <a:noFill/>
          </a:ln>
        </p:spPr>
        <p:txBody>
          <a:bodyPr spcFirstLastPara="1" wrap="square" lIns="0" tIns="8404" rIns="0" bIns="0" anchor="t" anchorCtr="0">
            <a:spAutoFit/>
          </a:bodyPr>
          <a:lstStyle/>
          <a:p>
            <a:pPr marL="8405" marR="3362" indent="-840" algn="ctr"/>
            <a:r>
              <a:rPr lang="en-US" sz="2118">
                <a:latin typeface="Calibri"/>
                <a:ea typeface="Calibri"/>
                <a:cs typeface="Calibri"/>
                <a:sym typeface="Calibri"/>
              </a:rPr>
              <a:t>The Salvation Army has been Greenville’s largest provider of social ministries since 1904. Locally, 87 cents of every dollar received is invested back into the community.</a:t>
            </a:r>
            <a:endParaRPr sz="2118">
              <a:latin typeface="Calibri"/>
              <a:ea typeface="Calibri"/>
              <a:cs typeface="Calibri"/>
              <a:sym typeface="Calibri"/>
            </a:endParaRPr>
          </a:p>
          <a:p>
            <a:pPr marL="8405" marR="3362" indent="-840" algn="ctr"/>
            <a:endParaRPr sz="2118">
              <a:latin typeface="Calibri"/>
              <a:ea typeface="Calibri"/>
              <a:cs typeface="Calibri"/>
              <a:sym typeface="Calibri"/>
            </a:endParaRPr>
          </a:p>
          <a:p>
            <a:pPr marL="8405" marR="3362" indent="-840" algn="ctr"/>
            <a:r>
              <a:rPr lang="en-US" sz="2118">
                <a:latin typeface="Calibri"/>
                <a:ea typeface="Calibri"/>
                <a:cs typeface="Calibri"/>
                <a:sym typeface="Calibri"/>
              </a:rPr>
              <a:t>The Area Command includes shelter and food pantry for men, women and children in Greenville, Service Centers in Pickens and Oconee Counties, the Kroc Center, Boys &amp; Girls Club, four Thrift Stores and Disaster Relief efforts </a:t>
            </a:r>
            <a:endParaRPr sz="2118">
              <a:latin typeface="Calibri"/>
              <a:ea typeface="Calibri"/>
              <a:cs typeface="Calibri"/>
              <a:sym typeface="Calibri"/>
            </a:endParaRPr>
          </a:p>
        </p:txBody>
      </p:sp>
      <p:sp>
        <p:nvSpPr>
          <p:cNvPr id="52" name="Google Shape;52;p2"/>
          <p:cNvSpPr txBox="1">
            <a:spLocks noGrp="1"/>
          </p:cNvSpPr>
          <p:nvPr>
            <p:ph type="title"/>
          </p:nvPr>
        </p:nvSpPr>
        <p:spPr>
          <a:xfrm>
            <a:off x="1600114" y="207546"/>
            <a:ext cx="5943772" cy="929472"/>
          </a:xfrm>
          <a:prstGeom prst="rect">
            <a:avLst/>
          </a:prstGeom>
          <a:noFill/>
          <a:ln>
            <a:noFill/>
          </a:ln>
        </p:spPr>
        <p:txBody>
          <a:bodyPr spcFirstLastPara="1" wrap="square" lIns="0" tIns="114287" rIns="0" bIns="0" anchor="t" anchorCtr="0">
            <a:spAutoFit/>
          </a:bodyPr>
          <a:lstStyle/>
          <a:p>
            <a:pPr marL="343338" marR="338296" algn="ctr">
              <a:lnSpc>
                <a:spcPct val="108108"/>
              </a:lnSpc>
            </a:pPr>
            <a:r>
              <a:rPr lang="en-US">
                <a:latin typeface="Calibri"/>
                <a:ea typeface="Calibri"/>
                <a:cs typeface="Calibri"/>
                <a:sym typeface="Calibri"/>
              </a:rPr>
              <a:t>Together, we can help those in need in Greenville, Pickens &amp; Oconee Counties</a:t>
            </a:r>
            <a:endParaRPr>
              <a:latin typeface="Calibri"/>
              <a:ea typeface="Calibri"/>
              <a:cs typeface="Calibri"/>
              <a:sym typeface="Calibri"/>
            </a:endParaRPr>
          </a:p>
        </p:txBody>
      </p:sp>
      <p:pic>
        <p:nvPicPr>
          <p:cNvPr id="53" name="Google Shape;53;p2" descr="A black text on a white background&#10;&#10;Description automatically generated"/>
          <p:cNvPicPr preferRelativeResize="0"/>
          <p:nvPr/>
        </p:nvPicPr>
        <p:blipFill rotWithShape="1">
          <a:blip r:embed="rId3">
            <a:alphaModFix/>
          </a:blip>
          <a:srcRect/>
          <a:stretch/>
        </p:blipFill>
        <p:spPr>
          <a:xfrm>
            <a:off x="6185647" y="4396280"/>
            <a:ext cx="1575827" cy="5357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58" name="Google Shape;58;p3"/>
          <p:cNvGrpSpPr/>
          <p:nvPr/>
        </p:nvGrpSpPr>
        <p:grpSpPr>
          <a:xfrm>
            <a:off x="1311617" y="457267"/>
            <a:ext cx="6515907" cy="4616581"/>
            <a:chOff x="457200" y="688466"/>
            <a:chExt cx="9144000" cy="6092190"/>
          </a:xfrm>
        </p:grpSpPr>
        <p:pic>
          <p:nvPicPr>
            <p:cNvPr id="59" name="Google Shape;59;p3" descr="A group of people in a room&#10;&#10;Description automatically generated"/>
            <p:cNvPicPr preferRelativeResize="0"/>
            <p:nvPr/>
          </p:nvPicPr>
          <p:blipFill rotWithShape="1">
            <a:blip r:embed="rId3">
              <a:alphaModFix/>
            </a:blip>
            <a:srcRect/>
            <a:stretch/>
          </p:blipFill>
          <p:spPr>
            <a:xfrm>
              <a:off x="457200" y="688466"/>
              <a:ext cx="9144000" cy="6092190"/>
            </a:xfrm>
            <a:prstGeom prst="rect">
              <a:avLst/>
            </a:prstGeom>
            <a:noFill/>
            <a:ln>
              <a:noFill/>
            </a:ln>
          </p:spPr>
        </p:pic>
        <p:sp>
          <p:nvSpPr>
            <p:cNvPr id="60" name="Google Shape;60;p3"/>
            <p:cNvSpPr/>
            <p:nvPr/>
          </p:nvSpPr>
          <p:spPr>
            <a:xfrm>
              <a:off x="457200" y="5763767"/>
              <a:ext cx="9144000" cy="1015365"/>
            </a:xfrm>
            <a:custGeom>
              <a:avLst/>
              <a:gdLst/>
              <a:ahLst/>
              <a:cxnLst/>
              <a:rect l="l" t="t" r="r" b="b"/>
              <a:pathLst>
                <a:path w="9144000" h="1015365" extrusionOk="0">
                  <a:moveTo>
                    <a:pt x="9144000" y="1014983"/>
                  </a:moveTo>
                  <a:lnTo>
                    <a:pt x="0" y="1014983"/>
                  </a:lnTo>
                  <a:lnTo>
                    <a:pt x="0" y="0"/>
                  </a:lnTo>
                  <a:lnTo>
                    <a:pt x="9144000" y="0"/>
                  </a:lnTo>
                  <a:lnTo>
                    <a:pt x="9144000" y="1014983"/>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61" name="Google Shape;61;p3"/>
          <p:cNvSpPr txBox="1"/>
          <p:nvPr/>
        </p:nvSpPr>
        <p:spPr>
          <a:xfrm>
            <a:off x="1294531" y="4364637"/>
            <a:ext cx="6550081" cy="510034"/>
          </a:xfrm>
          <a:prstGeom prst="rect">
            <a:avLst/>
          </a:prstGeom>
          <a:noFill/>
          <a:ln>
            <a:noFill/>
          </a:ln>
        </p:spPr>
        <p:txBody>
          <a:bodyPr spcFirstLastPara="1" wrap="square" lIns="0" tIns="8404" rIns="0" bIns="0" anchor="t" anchorCtr="0">
            <a:spAutoFit/>
          </a:bodyPr>
          <a:lstStyle/>
          <a:p>
            <a:pPr marL="2226027" marR="3362" indent="-2217622" algn="ctr"/>
            <a:r>
              <a:rPr lang="en-US" sz="1588">
                <a:solidFill>
                  <a:schemeClr val="dk1"/>
                </a:solidFill>
                <a:latin typeface="Calibri"/>
                <a:ea typeface="Calibri"/>
                <a:cs typeface="Calibri"/>
                <a:sym typeface="Calibri"/>
              </a:rPr>
              <a:t>The Salvation Army serves individuals and families </a:t>
            </a:r>
            <a:endParaRPr sz="1191">
              <a:solidFill>
                <a:schemeClr val="dk1"/>
              </a:solidFill>
              <a:latin typeface="Calibri"/>
              <a:ea typeface="Calibri"/>
              <a:cs typeface="Calibri"/>
              <a:sym typeface="Calibri"/>
            </a:endParaRPr>
          </a:p>
          <a:p>
            <a:pPr marL="2226027" marR="3362" indent="-2217622" algn="ctr">
              <a:spcBef>
                <a:spcPts val="66"/>
              </a:spcBef>
            </a:pPr>
            <a:r>
              <a:rPr lang="en-US" sz="1588">
                <a:solidFill>
                  <a:schemeClr val="dk1"/>
                </a:solidFill>
                <a:latin typeface="Calibri"/>
                <a:ea typeface="Calibri"/>
                <a:cs typeface="Calibri"/>
                <a:sym typeface="Calibri"/>
              </a:rPr>
              <a:t>experiencing the realities of poverty</a:t>
            </a:r>
            <a:endParaRPr sz="1191">
              <a:solidFill>
                <a:schemeClr val="dk1"/>
              </a:solidFill>
              <a:latin typeface="Calibri"/>
              <a:ea typeface="Calibri"/>
              <a:cs typeface="Calibri"/>
              <a:sym typeface="Calibri"/>
            </a:endParaRPr>
          </a:p>
        </p:txBody>
      </p:sp>
      <p:pic>
        <p:nvPicPr>
          <p:cNvPr id="62" name="Google Shape;62;p3" descr="A black text on a white background&#10;&#10;Description automatically generated"/>
          <p:cNvPicPr preferRelativeResize="0"/>
          <p:nvPr/>
        </p:nvPicPr>
        <p:blipFill rotWithShape="1">
          <a:blip r:embed="rId4">
            <a:alphaModFix/>
          </a:blip>
          <a:srcRect/>
          <a:stretch/>
        </p:blipFill>
        <p:spPr>
          <a:xfrm>
            <a:off x="6336926" y="4640243"/>
            <a:ext cx="1439790" cy="4895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pSp>
        <p:nvGrpSpPr>
          <p:cNvPr id="67" name="Google Shape;67;p4"/>
          <p:cNvGrpSpPr/>
          <p:nvPr/>
        </p:nvGrpSpPr>
        <p:grpSpPr>
          <a:xfrm>
            <a:off x="1383480" y="109645"/>
            <a:ext cx="6377042" cy="4487792"/>
            <a:chOff x="457200" y="839342"/>
            <a:chExt cx="9144000" cy="6173089"/>
          </a:xfrm>
        </p:grpSpPr>
        <p:pic>
          <p:nvPicPr>
            <p:cNvPr id="68" name="Google Shape;68;p4" descr="A person holding a baby&#10;&#10;Description automatically generated"/>
            <p:cNvPicPr preferRelativeResize="0"/>
            <p:nvPr/>
          </p:nvPicPr>
          <p:blipFill rotWithShape="1">
            <a:blip r:embed="rId3">
              <a:alphaModFix/>
            </a:blip>
            <a:srcRect/>
            <a:stretch/>
          </p:blipFill>
          <p:spPr>
            <a:xfrm>
              <a:off x="457200" y="839342"/>
              <a:ext cx="9144000" cy="6092190"/>
            </a:xfrm>
            <a:prstGeom prst="rect">
              <a:avLst/>
            </a:prstGeom>
            <a:noFill/>
            <a:ln>
              <a:noFill/>
            </a:ln>
          </p:spPr>
        </p:pic>
        <p:sp>
          <p:nvSpPr>
            <p:cNvPr id="69" name="Google Shape;69;p4"/>
            <p:cNvSpPr/>
            <p:nvPr/>
          </p:nvSpPr>
          <p:spPr>
            <a:xfrm>
              <a:off x="457200" y="6458711"/>
              <a:ext cx="9144000" cy="553720"/>
            </a:xfrm>
            <a:custGeom>
              <a:avLst/>
              <a:gdLst/>
              <a:ahLst/>
              <a:cxnLst/>
              <a:rect l="l" t="t" r="r" b="b"/>
              <a:pathLst>
                <a:path w="9144000" h="553720" extrusionOk="0">
                  <a:moveTo>
                    <a:pt x="9144000" y="553211"/>
                  </a:moveTo>
                  <a:lnTo>
                    <a:pt x="0" y="553211"/>
                  </a:lnTo>
                  <a:lnTo>
                    <a:pt x="0" y="0"/>
                  </a:lnTo>
                  <a:lnTo>
                    <a:pt x="9144000" y="0"/>
                  </a:lnTo>
                  <a:lnTo>
                    <a:pt x="9144000" y="553211"/>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70" name="Google Shape;70;p4"/>
          <p:cNvSpPr txBox="1"/>
          <p:nvPr/>
        </p:nvSpPr>
        <p:spPr>
          <a:xfrm>
            <a:off x="1537045" y="4321293"/>
            <a:ext cx="4665640" cy="497210"/>
          </a:xfrm>
          <a:prstGeom prst="rect">
            <a:avLst/>
          </a:prstGeom>
          <a:noFill/>
          <a:ln>
            <a:noFill/>
          </a:ln>
        </p:spPr>
        <p:txBody>
          <a:bodyPr spcFirstLastPara="1" wrap="square" lIns="0" tIns="8404" rIns="0" bIns="0" anchor="t" anchorCtr="0">
            <a:spAutoFit/>
          </a:bodyPr>
          <a:lstStyle/>
          <a:p>
            <a:pPr marL="8405" algn="ctr"/>
            <a:r>
              <a:rPr lang="en-US" sz="1588">
                <a:solidFill>
                  <a:schemeClr val="dk1"/>
                </a:solidFill>
                <a:latin typeface="Calibri"/>
                <a:ea typeface="Calibri"/>
                <a:cs typeface="Calibri"/>
                <a:sym typeface="Calibri"/>
              </a:rPr>
              <a:t>We provide shelter in Greenville to men, women and children without a safe place to rest</a:t>
            </a:r>
            <a:endParaRPr sz="1588">
              <a:solidFill>
                <a:schemeClr val="dk1"/>
              </a:solidFill>
              <a:latin typeface="Calibri"/>
              <a:ea typeface="Calibri"/>
              <a:cs typeface="Calibri"/>
              <a:sym typeface="Calibri"/>
            </a:endParaRPr>
          </a:p>
        </p:txBody>
      </p:sp>
      <p:pic>
        <p:nvPicPr>
          <p:cNvPr id="71" name="Google Shape;71;p4" descr="A black text on a white background&#10;&#10;Description automatically generated"/>
          <p:cNvPicPr preferRelativeResize="0"/>
          <p:nvPr/>
        </p:nvPicPr>
        <p:blipFill rotWithShape="1">
          <a:blip r:embed="rId4">
            <a:alphaModFix/>
          </a:blip>
          <a:srcRect/>
          <a:stretch/>
        </p:blipFill>
        <p:spPr>
          <a:xfrm>
            <a:off x="6236074" y="4572041"/>
            <a:ext cx="1575827" cy="5357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5"/>
          <p:cNvSpPr txBox="1"/>
          <p:nvPr/>
        </p:nvSpPr>
        <p:spPr>
          <a:xfrm>
            <a:off x="1564790" y="4236021"/>
            <a:ext cx="4380353" cy="497210"/>
          </a:xfrm>
          <a:prstGeom prst="rect">
            <a:avLst/>
          </a:prstGeom>
          <a:noFill/>
          <a:ln>
            <a:noFill/>
          </a:ln>
        </p:spPr>
        <p:txBody>
          <a:bodyPr spcFirstLastPara="1" wrap="square" lIns="0" tIns="8404" rIns="0" bIns="0" anchor="t" anchorCtr="0">
            <a:spAutoFit/>
          </a:bodyPr>
          <a:lstStyle/>
          <a:p>
            <a:pPr marR="3362"/>
            <a:r>
              <a:rPr lang="en-US" sz="1588">
                <a:solidFill>
                  <a:schemeClr val="dk1"/>
                </a:solidFill>
                <a:latin typeface="Calibri"/>
                <a:ea typeface="Calibri"/>
                <a:cs typeface="Calibri"/>
                <a:sym typeface="Calibri"/>
              </a:rPr>
              <a:t>We provide three meals and shelter for </a:t>
            </a:r>
            <a:r>
              <a:rPr lang="en-US" sz="1588">
                <a:solidFill>
                  <a:schemeClr val="dk1"/>
                </a:solidFill>
                <a:highlight>
                  <a:schemeClr val="lt1"/>
                </a:highlight>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90</a:t>
            </a:r>
            <a:r>
              <a:rPr lang="en-US" sz="1588">
                <a:solidFill>
                  <a:schemeClr val="dk1"/>
                </a:solidFill>
                <a:latin typeface="Calibri"/>
                <a:ea typeface="Calibri"/>
                <a:cs typeface="Calibri"/>
                <a:sym typeface="Calibri"/>
              </a:rPr>
              <a:t> men, women and children daily in Greenville</a:t>
            </a:r>
            <a:endParaRPr sz="1588">
              <a:solidFill>
                <a:schemeClr val="dk1"/>
              </a:solidFill>
              <a:latin typeface="Calibri"/>
              <a:ea typeface="Calibri"/>
              <a:cs typeface="Calibri"/>
              <a:sym typeface="Calibri"/>
            </a:endParaRPr>
          </a:p>
        </p:txBody>
      </p:sp>
      <p:pic>
        <p:nvPicPr>
          <p:cNvPr id="77" name="Google Shape;77;p5" descr="A person in a kitchen with food&#10;&#10;Description automatically generated"/>
          <p:cNvPicPr preferRelativeResize="0"/>
          <p:nvPr/>
        </p:nvPicPr>
        <p:blipFill rotWithShape="1">
          <a:blip r:embed="rId3">
            <a:alphaModFix/>
          </a:blip>
          <a:srcRect/>
          <a:stretch/>
        </p:blipFill>
        <p:spPr>
          <a:xfrm>
            <a:off x="1534483" y="125198"/>
            <a:ext cx="6190044" cy="3988605"/>
          </a:xfrm>
          <a:prstGeom prst="rect">
            <a:avLst/>
          </a:prstGeom>
          <a:noFill/>
          <a:ln>
            <a:noFill/>
          </a:ln>
        </p:spPr>
      </p:pic>
      <p:pic>
        <p:nvPicPr>
          <p:cNvPr id="78" name="Google Shape;78;p5" descr="A black text on a white background&#10;&#10;Description automatically generated"/>
          <p:cNvPicPr preferRelativeResize="0"/>
          <p:nvPr/>
        </p:nvPicPr>
        <p:blipFill rotWithShape="1">
          <a:blip r:embed="rId4">
            <a:alphaModFix/>
          </a:blip>
          <a:srcRect/>
          <a:stretch/>
        </p:blipFill>
        <p:spPr>
          <a:xfrm>
            <a:off x="6185647" y="4573051"/>
            <a:ext cx="1575827" cy="5357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6" descr="A person giving a box to a child&#10;&#10;Description automatically generated"/>
          <p:cNvPicPr preferRelativeResize="0"/>
          <p:nvPr/>
        </p:nvPicPr>
        <p:blipFill rotWithShape="1">
          <a:blip r:embed="rId3">
            <a:alphaModFix/>
          </a:blip>
          <a:srcRect/>
          <a:stretch/>
        </p:blipFill>
        <p:spPr>
          <a:xfrm>
            <a:off x="1595138" y="334752"/>
            <a:ext cx="3663077" cy="4533925"/>
          </a:xfrm>
          <a:prstGeom prst="rect">
            <a:avLst/>
          </a:prstGeom>
          <a:noFill/>
          <a:ln>
            <a:noFill/>
          </a:ln>
        </p:spPr>
      </p:pic>
      <p:sp>
        <p:nvSpPr>
          <p:cNvPr id="84" name="Google Shape;84;p6"/>
          <p:cNvSpPr txBox="1">
            <a:spLocks noGrp="1"/>
          </p:cNvSpPr>
          <p:nvPr>
            <p:ph type="title"/>
          </p:nvPr>
        </p:nvSpPr>
        <p:spPr>
          <a:xfrm>
            <a:off x="5732834" y="1309517"/>
            <a:ext cx="1607493" cy="1962946"/>
          </a:xfrm>
          <a:prstGeom prst="rect">
            <a:avLst/>
          </a:prstGeom>
          <a:noFill/>
          <a:ln>
            <a:noFill/>
          </a:ln>
        </p:spPr>
        <p:txBody>
          <a:bodyPr spcFirstLastPara="1" wrap="square" lIns="0" tIns="7974" rIns="0" bIns="0" anchor="t" anchorCtr="0">
            <a:spAutoFit/>
          </a:bodyPr>
          <a:lstStyle/>
          <a:p>
            <a:pPr marL="8405" marR="3362" indent="-1260" algn="ctr"/>
            <a:r>
              <a:rPr lang="en-US" sz="1588">
                <a:solidFill>
                  <a:schemeClr val="dk1"/>
                </a:solidFill>
                <a:latin typeface="Calibri"/>
                <a:ea typeface="Calibri"/>
                <a:cs typeface="Calibri"/>
                <a:sym typeface="Calibri"/>
              </a:rPr>
              <a:t>We offer food boxes, bread and baked goods </a:t>
            </a:r>
            <a:br>
              <a:rPr lang="en-US" sz="1588">
                <a:latin typeface="Calibri"/>
                <a:ea typeface="Calibri"/>
                <a:cs typeface="Calibri"/>
                <a:sym typeface="Calibri"/>
              </a:rPr>
            </a:br>
            <a:r>
              <a:rPr lang="en-US" sz="1588">
                <a:solidFill>
                  <a:schemeClr val="dk1"/>
                </a:solidFill>
                <a:latin typeface="Calibri"/>
                <a:ea typeface="Calibri"/>
                <a:cs typeface="Calibri"/>
                <a:sym typeface="Calibri"/>
              </a:rPr>
              <a:t>to those facing hunger in and across Greenville, Pickens &amp; Oconee Counties.</a:t>
            </a:r>
            <a:endParaRPr/>
          </a:p>
        </p:txBody>
      </p:sp>
      <p:pic>
        <p:nvPicPr>
          <p:cNvPr id="85" name="Google Shape;85;p6" descr="A black text on a white background&#10;&#10;Description automatically generated"/>
          <p:cNvPicPr preferRelativeResize="0"/>
          <p:nvPr/>
        </p:nvPicPr>
        <p:blipFill rotWithShape="1">
          <a:blip r:embed="rId4">
            <a:alphaModFix/>
          </a:blip>
          <a:srcRect/>
          <a:stretch/>
        </p:blipFill>
        <p:spPr>
          <a:xfrm>
            <a:off x="6135221" y="4531026"/>
            <a:ext cx="1575827" cy="5357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0" name="Google Shape;90;p7"/>
          <p:cNvGrpSpPr/>
          <p:nvPr/>
        </p:nvGrpSpPr>
        <p:grpSpPr>
          <a:xfrm>
            <a:off x="1488905" y="172466"/>
            <a:ext cx="6108683" cy="4668643"/>
            <a:chOff x="370302" y="260616"/>
            <a:chExt cx="9230898" cy="7054838"/>
          </a:xfrm>
        </p:grpSpPr>
        <p:pic>
          <p:nvPicPr>
            <p:cNvPr id="91" name="Google Shape;91;p7" descr="A person and a child sitting on a kitchen counter&#10;&#10;Description automatically generated"/>
            <p:cNvPicPr preferRelativeResize="0"/>
            <p:nvPr/>
          </p:nvPicPr>
          <p:blipFill rotWithShape="1">
            <a:blip r:embed="rId3">
              <a:alphaModFix/>
            </a:blip>
            <a:srcRect/>
            <a:stretch/>
          </p:blipFill>
          <p:spPr>
            <a:xfrm>
              <a:off x="370302" y="260616"/>
              <a:ext cx="9144000" cy="6092190"/>
            </a:xfrm>
            <a:prstGeom prst="rect">
              <a:avLst/>
            </a:prstGeom>
            <a:noFill/>
            <a:ln>
              <a:noFill/>
            </a:ln>
          </p:spPr>
        </p:pic>
        <p:sp>
          <p:nvSpPr>
            <p:cNvPr id="92" name="Google Shape;92;p7"/>
            <p:cNvSpPr/>
            <p:nvPr/>
          </p:nvSpPr>
          <p:spPr>
            <a:xfrm>
              <a:off x="457200" y="6188964"/>
              <a:ext cx="9144000" cy="1126490"/>
            </a:xfrm>
            <a:custGeom>
              <a:avLst/>
              <a:gdLst/>
              <a:ahLst/>
              <a:cxnLst/>
              <a:rect l="l" t="t" r="r" b="b"/>
              <a:pathLst>
                <a:path w="9144000" h="1126490" extrusionOk="0">
                  <a:moveTo>
                    <a:pt x="9144000" y="1126235"/>
                  </a:moveTo>
                  <a:lnTo>
                    <a:pt x="0" y="1126235"/>
                  </a:lnTo>
                  <a:lnTo>
                    <a:pt x="0" y="0"/>
                  </a:lnTo>
                  <a:lnTo>
                    <a:pt x="9144000" y="0"/>
                  </a:lnTo>
                  <a:lnTo>
                    <a:pt x="9144000" y="1126235"/>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93" name="Google Shape;93;p7"/>
          <p:cNvSpPr txBox="1"/>
          <p:nvPr/>
        </p:nvSpPr>
        <p:spPr>
          <a:xfrm>
            <a:off x="1549011" y="4231227"/>
            <a:ext cx="4385713" cy="741572"/>
          </a:xfrm>
          <a:prstGeom prst="rect">
            <a:avLst/>
          </a:prstGeom>
          <a:noFill/>
          <a:ln>
            <a:noFill/>
          </a:ln>
        </p:spPr>
        <p:txBody>
          <a:bodyPr spcFirstLastPara="1" wrap="square" lIns="0" tIns="8404" rIns="0" bIns="0" anchor="t" anchorCtr="0">
            <a:spAutoFit/>
          </a:bodyPr>
          <a:lstStyle/>
          <a:p>
            <a:pPr marL="8405" marR="3362" algn="ctr"/>
            <a:r>
              <a:rPr lang="en-US" sz="1588">
                <a:solidFill>
                  <a:schemeClr val="dk1"/>
                </a:solidFill>
                <a:latin typeface="Calibri"/>
                <a:ea typeface="Calibri"/>
                <a:cs typeface="Calibri"/>
                <a:sym typeface="Calibri"/>
              </a:rPr>
              <a:t>Our Diversion Program supports over </a:t>
            </a:r>
            <a:r>
              <a:rPr lang="en-US" sz="1588">
                <a:solidFill>
                  <a:schemeClr val="dk1"/>
                </a:solidFill>
                <a:highlight>
                  <a:schemeClr val="lt1"/>
                </a:highlight>
                <a:latin typeface="Calibri"/>
                <a:ea typeface="Calibri"/>
                <a:cs typeface="Calibri"/>
                <a:sym typeface="Calibri"/>
              </a:rPr>
              <a:t>400 </a:t>
            </a:r>
            <a:r>
              <a:rPr lang="en-US" sz="1588">
                <a:solidFill>
                  <a:schemeClr val="dk1"/>
                </a:solidFill>
                <a:latin typeface="Calibri"/>
                <a:ea typeface="Calibri"/>
                <a:cs typeface="Calibri"/>
                <a:sym typeface="Calibri"/>
              </a:rPr>
              <a:t>families annually with rent and utilities assistance to help them avoid eviction.</a:t>
            </a:r>
            <a:endParaRPr sz="1588">
              <a:solidFill>
                <a:schemeClr val="dk1"/>
              </a:solidFill>
              <a:latin typeface="Calibri"/>
              <a:ea typeface="Calibri"/>
              <a:cs typeface="Calibri"/>
              <a:sym typeface="Calibri"/>
            </a:endParaRPr>
          </a:p>
        </p:txBody>
      </p:sp>
      <p:pic>
        <p:nvPicPr>
          <p:cNvPr id="94" name="Google Shape;94;p7" descr="A black text on a white background&#10;&#10;Description automatically generated"/>
          <p:cNvPicPr preferRelativeResize="0"/>
          <p:nvPr/>
        </p:nvPicPr>
        <p:blipFill rotWithShape="1">
          <a:blip r:embed="rId4">
            <a:alphaModFix/>
          </a:blip>
          <a:srcRect/>
          <a:stretch/>
        </p:blipFill>
        <p:spPr>
          <a:xfrm>
            <a:off x="6096069" y="4527856"/>
            <a:ext cx="1575827" cy="5357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8"/>
          <p:cNvGrpSpPr/>
          <p:nvPr/>
        </p:nvGrpSpPr>
        <p:grpSpPr>
          <a:xfrm>
            <a:off x="1546412" y="302559"/>
            <a:ext cx="6044117" cy="4538550"/>
            <a:chOff x="457200" y="457200"/>
            <a:chExt cx="9133332" cy="6858253"/>
          </a:xfrm>
        </p:grpSpPr>
        <p:pic>
          <p:nvPicPr>
            <p:cNvPr id="100" name="Google Shape;100;p8"/>
            <p:cNvPicPr preferRelativeResize="0"/>
            <p:nvPr/>
          </p:nvPicPr>
          <p:blipFill rotWithShape="1">
            <a:blip r:embed="rId3">
              <a:alphaModFix/>
            </a:blip>
            <a:srcRect/>
            <a:stretch/>
          </p:blipFill>
          <p:spPr>
            <a:xfrm>
              <a:off x="457200" y="457200"/>
              <a:ext cx="9133332" cy="5939028"/>
            </a:xfrm>
            <a:prstGeom prst="rect">
              <a:avLst/>
            </a:prstGeom>
            <a:noFill/>
            <a:ln>
              <a:noFill/>
            </a:ln>
          </p:spPr>
        </p:pic>
        <p:sp>
          <p:nvSpPr>
            <p:cNvPr id="101" name="Google Shape;101;p8"/>
            <p:cNvSpPr/>
            <p:nvPr/>
          </p:nvSpPr>
          <p:spPr>
            <a:xfrm>
              <a:off x="457200" y="5747003"/>
              <a:ext cx="9124315" cy="1568450"/>
            </a:xfrm>
            <a:custGeom>
              <a:avLst/>
              <a:gdLst/>
              <a:ahLst/>
              <a:cxnLst/>
              <a:rect l="l" t="t" r="r" b="b"/>
              <a:pathLst>
                <a:path w="9124315" h="1568450" extrusionOk="0">
                  <a:moveTo>
                    <a:pt x="9124187" y="1568196"/>
                  </a:moveTo>
                  <a:lnTo>
                    <a:pt x="0" y="1568196"/>
                  </a:lnTo>
                  <a:lnTo>
                    <a:pt x="0" y="0"/>
                  </a:lnTo>
                  <a:lnTo>
                    <a:pt x="9124187" y="0"/>
                  </a:lnTo>
                  <a:lnTo>
                    <a:pt x="9124187" y="1568196"/>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102" name="Google Shape;102;p8"/>
          <p:cNvSpPr txBox="1"/>
          <p:nvPr/>
        </p:nvSpPr>
        <p:spPr>
          <a:xfrm>
            <a:off x="1774740" y="3895672"/>
            <a:ext cx="5592716" cy="741572"/>
          </a:xfrm>
          <a:prstGeom prst="rect">
            <a:avLst/>
          </a:prstGeom>
          <a:noFill/>
          <a:ln>
            <a:noFill/>
          </a:ln>
        </p:spPr>
        <p:txBody>
          <a:bodyPr spcFirstLastPara="1" wrap="square" lIns="0" tIns="8404" rIns="0" bIns="0" anchor="t" anchorCtr="0">
            <a:spAutoFit/>
          </a:bodyPr>
          <a:lstStyle/>
          <a:p>
            <a:pPr marL="7985" marR="3362" indent="-3361" algn="ctr"/>
            <a:r>
              <a:rPr lang="en-US" sz="1588">
                <a:solidFill>
                  <a:schemeClr val="dk1"/>
                </a:solidFill>
                <a:latin typeface="Calibri"/>
                <a:ea typeface="Calibri"/>
                <a:cs typeface="Calibri"/>
                <a:sym typeface="Calibri"/>
              </a:rPr>
              <a:t>The Salvation Army of Greenville provides Disaster Services throughout Florida, North Carolina, and the Coast of South Carolina	</a:t>
            </a:r>
            <a:endParaRPr sz="927"/>
          </a:p>
        </p:txBody>
      </p:sp>
      <p:pic>
        <p:nvPicPr>
          <p:cNvPr id="103" name="Google Shape;103;p8" descr="A black text on a white background&#10;&#10;Description automatically generated"/>
          <p:cNvPicPr preferRelativeResize="0"/>
          <p:nvPr/>
        </p:nvPicPr>
        <p:blipFill rotWithShape="1">
          <a:blip r:embed="rId4">
            <a:alphaModFix/>
          </a:blip>
          <a:srcRect/>
          <a:stretch/>
        </p:blipFill>
        <p:spPr>
          <a:xfrm>
            <a:off x="6185647" y="4506638"/>
            <a:ext cx="1575827" cy="53578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14d9f587c2_0_0"/>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a:p>
        </p:txBody>
      </p:sp>
      <p:pic>
        <p:nvPicPr>
          <p:cNvPr id="109" name="Google Shape;109;g314d9f587c2_0_0"/>
          <p:cNvPicPr preferRelativeResize="0"/>
          <p:nvPr/>
        </p:nvPicPr>
        <p:blipFill>
          <a:blip r:embed="rId3">
            <a:alphaModFix/>
          </a:blip>
          <a:stretch>
            <a:fillRect/>
          </a:stretch>
        </p:blipFill>
        <p:spPr>
          <a:xfrm>
            <a:off x="1344706" y="2380649"/>
            <a:ext cx="3549327" cy="2662000"/>
          </a:xfrm>
          <a:prstGeom prst="rect">
            <a:avLst/>
          </a:prstGeom>
          <a:noFill/>
          <a:ln>
            <a:noFill/>
          </a:ln>
        </p:spPr>
      </p:pic>
      <p:pic>
        <p:nvPicPr>
          <p:cNvPr id="110" name="Google Shape;110;g314d9f587c2_0_0"/>
          <p:cNvPicPr preferRelativeResize="0"/>
          <p:nvPr/>
        </p:nvPicPr>
        <p:blipFill>
          <a:blip r:embed="rId4">
            <a:alphaModFix/>
          </a:blip>
          <a:stretch>
            <a:fillRect/>
          </a:stretch>
        </p:blipFill>
        <p:spPr>
          <a:xfrm>
            <a:off x="4894031" y="1158419"/>
            <a:ext cx="3006114" cy="2254581"/>
          </a:xfrm>
          <a:prstGeom prst="rect">
            <a:avLst/>
          </a:prstGeom>
          <a:noFill/>
          <a:ln>
            <a:noFill/>
          </a:ln>
        </p:spPr>
      </p:pic>
      <p:sp>
        <p:nvSpPr>
          <p:cNvPr id="111" name="Google Shape;111;g314d9f587c2_0_0"/>
          <p:cNvSpPr txBox="1"/>
          <p:nvPr/>
        </p:nvSpPr>
        <p:spPr>
          <a:xfrm>
            <a:off x="1440414" y="229335"/>
            <a:ext cx="6290007" cy="764338"/>
          </a:xfrm>
          <a:prstGeom prst="rect">
            <a:avLst/>
          </a:prstGeom>
          <a:noFill/>
          <a:ln>
            <a:noFill/>
          </a:ln>
        </p:spPr>
        <p:txBody>
          <a:bodyPr spcFirstLastPara="1" wrap="square" lIns="60502" tIns="60502" rIns="60502" bIns="60502" anchor="t" anchorCtr="0">
            <a:noAutofit/>
          </a:bodyPr>
          <a:lstStyle/>
          <a:p>
            <a:pPr algn="ctr"/>
            <a:r>
              <a:rPr lang="en-US" sz="2382">
                <a:solidFill>
                  <a:schemeClr val="dk1"/>
                </a:solidFill>
                <a:latin typeface="Calibri"/>
                <a:ea typeface="Calibri"/>
                <a:cs typeface="Calibri"/>
                <a:sym typeface="Calibri"/>
              </a:rPr>
              <a:t>Helping in the community in the wake of Hurricane Helene in Greenville</a:t>
            </a:r>
            <a:endParaRPr sz="2382">
              <a:solidFill>
                <a:schemeClr val="dk1"/>
              </a:solidFill>
              <a:latin typeface="Calibri"/>
              <a:ea typeface="Calibri"/>
              <a:cs typeface="Calibri"/>
              <a:sym typeface="Calibri"/>
            </a:endParaRPr>
          </a:p>
        </p:txBody>
      </p:sp>
      <p:pic>
        <p:nvPicPr>
          <p:cNvPr id="112" name="Google Shape;112;g314d9f587c2_0_0" descr="A black text on a white background&#10;&#10;Description automatically generated"/>
          <p:cNvPicPr preferRelativeResize="0"/>
          <p:nvPr/>
        </p:nvPicPr>
        <p:blipFill rotWithShape="1">
          <a:blip r:embed="rId5">
            <a:alphaModFix/>
          </a:blip>
          <a:srcRect/>
          <a:stretch/>
        </p:blipFill>
        <p:spPr>
          <a:xfrm>
            <a:off x="6185647" y="4506638"/>
            <a:ext cx="1575827" cy="53578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14d9f587c2_0_10"/>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a:p>
        </p:txBody>
      </p:sp>
      <p:sp>
        <p:nvSpPr>
          <p:cNvPr id="118" name="Google Shape;118;g314d9f587c2_0_10"/>
          <p:cNvSpPr txBox="1">
            <a:spLocks noGrp="1"/>
          </p:cNvSpPr>
          <p:nvPr>
            <p:ph type="body" idx="1"/>
          </p:nvPr>
        </p:nvSpPr>
        <p:spPr>
          <a:xfrm>
            <a:off x="2108848" y="389714"/>
            <a:ext cx="4809375" cy="366575"/>
          </a:xfrm>
          <a:prstGeom prst="rect">
            <a:avLst/>
          </a:prstGeom>
        </p:spPr>
        <p:txBody>
          <a:bodyPr spcFirstLastPara="1" wrap="square" lIns="0" tIns="0" rIns="0" bIns="0" anchor="t" anchorCtr="0">
            <a:spAutoFit/>
          </a:bodyPr>
          <a:lstStyle/>
          <a:p>
            <a:pPr marL="0" indent="0"/>
            <a:r>
              <a:rPr lang="en-US">
                <a:latin typeface="Calibri"/>
                <a:ea typeface="Calibri"/>
                <a:cs typeface="Calibri"/>
                <a:sym typeface="Calibri"/>
              </a:rPr>
              <a:t>The Salvation Army of Pickens County</a:t>
            </a:r>
            <a:endParaRPr>
              <a:latin typeface="Calibri"/>
              <a:ea typeface="Calibri"/>
              <a:cs typeface="Calibri"/>
              <a:sym typeface="Calibri"/>
            </a:endParaRPr>
          </a:p>
        </p:txBody>
      </p:sp>
      <p:pic>
        <p:nvPicPr>
          <p:cNvPr id="119" name="Google Shape;119;g314d9f587c2_0_10" descr="A black text on a white background&#10;&#10;Description automatically generated"/>
          <p:cNvPicPr preferRelativeResize="0"/>
          <p:nvPr/>
        </p:nvPicPr>
        <p:blipFill rotWithShape="1">
          <a:blip r:embed="rId3">
            <a:alphaModFix/>
          </a:blip>
          <a:srcRect/>
          <a:stretch/>
        </p:blipFill>
        <p:spPr>
          <a:xfrm>
            <a:off x="6185647" y="4506638"/>
            <a:ext cx="1575827" cy="535781"/>
          </a:xfrm>
          <a:prstGeom prst="rect">
            <a:avLst/>
          </a:prstGeom>
          <a:noFill/>
          <a:ln>
            <a:noFill/>
          </a:ln>
        </p:spPr>
      </p:pic>
      <p:pic>
        <p:nvPicPr>
          <p:cNvPr id="120" name="Google Shape;120;g314d9f587c2_0_10"/>
          <p:cNvPicPr preferRelativeResize="0"/>
          <p:nvPr/>
        </p:nvPicPr>
        <p:blipFill>
          <a:blip r:embed="rId4">
            <a:alphaModFix/>
          </a:blip>
          <a:stretch>
            <a:fillRect/>
          </a:stretch>
        </p:blipFill>
        <p:spPr>
          <a:xfrm>
            <a:off x="1344706" y="1234059"/>
            <a:ext cx="2856443" cy="3808590"/>
          </a:xfrm>
          <a:prstGeom prst="rect">
            <a:avLst/>
          </a:prstGeom>
          <a:noFill/>
          <a:ln>
            <a:noFill/>
          </a:ln>
        </p:spPr>
      </p:pic>
      <p:sp>
        <p:nvSpPr>
          <p:cNvPr id="121" name="Google Shape;121;g314d9f587c2_0_10"/>
          <p:cNvSpPr txBox="1"/>
          <p:nvPr/>
        </p:nvSpPr>
        <p:spPr>
          <a:xfrm>
            <a:off x="4903230" y="1095998"/>
            <a:ext cx="2226110" cy="3071051"/>
          </a:xfrm>
          <a:prstGeom prst="rect">
            <a:avLst/>
          </a:prstGeom>
          <a:noFill/>
          <a:ln>
            <a:noFill/>
          </a:ln>
        </p:spPr>
        <p:txBody>
          <a:bodyPr spcFirstLastPara="1" wrap="square" lIns="60502" tIns="60502" rIns="60502" bIns="60502" anchor="t" anchorCtr="0">
            <a:noAutofit/>
          </a:bodyPr>
          <a:lstStyle/>
          <a:p>
            <a:r>
              <a:rPr lang="en-US" sz="1588">
                <a:solidFill>
                  <a:schemeClr val="dk1"/>
                </a:solidFill>
                <a:latin typeface="Calibri"/>
                <a:ea typeface="Calibri"/>
                <a:cs typeface="Calibri"/>
                <a:sym typeface="Calibri"/>
              </a:rPr>
              <a:t>Assisted over 270 families with</a:t>
            </a:r>
            <a:endParaRPr sz="1588">
              <a:solidFill>
                <a:schemeClr val="dk1"/>
              </a:solidFill>
              <a:latin typeface="Calibri"/>
              <a:ea typeface="Calibri"/>
              <a:cs typeface="Calibri"/>
              <a:sym typeface="Calibri"/>
            </a:endParaRPr>
          </a:p>
          <a:p>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food boxes</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rent and utility assistance</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clothing vouchers</a:t>
            </a:r>
            <a:endParaRPr sz="1588">
              <a:solidFill>
                <a:schemeClr val="dk1"/>
              </a:solidFill>
              <a:latin typeface="Calibri"/>
              <a:ea typeface="Calibri"/>
              <a:cs typeface="Calibri"/>
              <a:sym typeface="Calibri"/>
            </a:endParaRPr>
          </a:p>
          <a:p>
            <a:pPr marL="302575"/>
            <a:endParaRPr sz="1588">
              <a:solidFill>
                <a:schemeClr val="dk1"/>
              </a:solidFill>
              <a:latin typeface="Calibri"/>
              <a:ea typeface="Calibri"/>
              <a:cs typeface="Calibri"/>
              <a:sym typeface="Calibri"/>
            </a:endParaRPr>
          </a:p>
          <a:p>
            <a:r>
              <a:rPr lang="en-US" sz="1588">
                <a:solidFill>
                  <a:schemeClr val="dk1"/>
                </a:solidFill>
                <a:latin typeface="Calibri"/>
                <a:ea typeface="Calibri"/>
                <a:cs typeface="Calibri"/>
                <a:sym typeface="Calibri"/>
              </a:rPr>
              <a:t>Assisted over 335 children with </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Christmas gifts</a:t>
            </a:r>
            <a:r>
              <a:rPr lang="en-US" sz="1588">
                <a:solidFill>
                  <a:schemeClr val="dk1"/>
                </a:solidFill>
                <a:highlight>
                  <a:srgbClr val="FFFF00"/>
                </a:highlight>
                <a:latin typeface="Calibri"/>
                <a:ea typeface="Calibri"/>
                <a:cs typeface="Calibri"/>
                <a:sym typeface="Calibri"/>
              </a:rPr>
              <a:t>  </a:t>
            </a:r>
            <a:endParaRPr sz="1588">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01AA0CA-A97A-77B6-5D60-DDA655F5AE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86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14d9f587c2_0_17"/>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a:p>
        </p:txBody>
      </p:sp>
      <p:sp>
        <p:nvSpPr>
          <p:cNvPr id="127" name="Google Shape;127;g314d9f587c2_0_17"/>
          <p:cNvSpPr txBox="1">
            <a:spLocks noGrp="1"/>
          </p:cNvSpPr>
          <p:nvPr>
            <p:ph type="body" idx="1"/>
          </p:nvPr>
        </p:nvSpPr>
        <p:spPr>
          <a:xfrm>
            <a:off x="2043317" y="255210"/>
            <a:ext cx="4809375" cy="366575"/>
          </a:xfrm>
          <a:prstGeom prst="rect">
            <a:avLst/>
          </a:prstGeom>
        </p:spPr>
        <p:txBody>
          <a:bodyPr spcFirstLastPara="1" wrap="square" lIns="0" tIns="0" rIns="0" bIns="0" anchor="t" anchorCtr="0">
            <a:spAutoFit/>
          </a:bodyPr>
          <a:lstStyle/>
          <a:p>
            <a:pPr marL="0" indent="0"/>
            <a:r>
              <a:rPr lang="en-US">
                <a:latin typeface="Calibri"/>
                <a:ea typeface="Calibri"/>
                <a:cs typeface="Calibri"/>
                <a:sym typeface="Calibri"/>
              </a:rPr>
              <a:t>The Salvation Army of Oconee County</a:t>
            </a:r>
            <a:endParaRPr>
              <a:latin typeface="Calibri"/>
              <a:ea typeface="Calibri"/>
              <a:cs typeface="Calibri"/>
              <a:sym typeface="Calibri"/>
            </a:endParaRPr>
          </a:p>
        </p:txBody>
      </p:sp>
      <p:pic>
        <p:nvPicPr>
          <p:cNvPr id="128" name="Google Shape;128;g314d9f587c2_0_17" descr="A black text on a white background&#10;&#10;Description automatically generated"/>
          <p:cNvPicPr preferRelativeResize="0"/>
          <p:nvPr/>
        </p:nvPicPr>
        <p:blipFill rotWithShape="1">
          <a:blip r:embed="rId3">
            <a:alphaModFix/>
          </a:blip>
          <a:srcRect/>
          <a:stretch/>
        </p:blipFill>
        <p:spPr>
          <a:xfrm>
            <a:off x="6185647" y="4506638"/>
            <a:ext cx="1575827" cy="535781"/>
          </a:xfrm>
          <a:prstGeom prst="rect">
            <a:avLst/>
          </a:prstGeom>
          <a:noFill/>
          <a:ln>
            <a:noFill/>
          </a:ln>
        </p:spPr>
      </p:pic>
      <p:pic>
        <p:nvPicPr>
          <p:cNvPr id="129" name="Google Shape;129;g314d9f587c2_0_17"/>
          <p:cNvPicPr preferRelativeResize="0"/>
          <p:nvPr/>
        </p:nvPicPr>
        <p:blipFill>
          <a:blip r:embed="rId4">
            <a:alphaModFix/>
          </a:blip>
          <a:stretch>
            <a:fillRect/>
          </a:stretch>
        </p:blipFill>
        <p:spPr>
          <a:xfrm>
            <a:off x="1243853" y="951568"/>
            <a:ext cx="4029618" cy="3555066"/>
          </a:xfrm>
          <a:prstGeom prst="rect">
            <a:avLst/>
          </a:prstGeom>
          <a:noFill/>
          <a:ln>
            <a:noFill/>
          </a:ln>
        </p:spPr>
      </p:pic>
      <p:sp>
        <p:nvSpPr>
          <p:cNvPr id="130" name="Google Shape;130;g314d9f587c2_0_17"/>
          <p:cNvSpPr txBox="1"/>
          <p:nvPr/>
        </p:nvSpPr>
        <p:spPr>
          <a:xfrm>
            <a:off x="5440897" y="1133206"/>
            <a:ext cx="2282493" cy="3071051"/>
          </a:xfrm>
          <a:prstGeom prst="rect">
            <a:avLst/>
          </a:prstGeom>
          <a:noFill/>
          <a:ln>
            <a:noFill/>
          </a:ln>
        </p:spPr>
        <p:txBody>
          <a:bodyPr spcFirstLastPara="1" wrap="square" lIns="60502" tIns="60502" rIns="60502" bIns="60502" anchor="t" anchorCtr="0">
            <a:noAutofit/>
          </a:bodyPr>
          <a:lstStyle/>
          <a:p>
            <a:pPr>
              <a:buClr>
                <a:schemeClr val="dk1"/>
              </a:buClr>
              <a:buSzPts val="1100"/>
            </a:pPr>
            <a:r>
              <a:rPr lang="en-US" sz="1588">
                <a:solidFill>
                  <a:schemeClr val="dk1"/>
                </a:solidFill>
                <a:latin typeface="Calibri"/>
                <a:ea typeface="Calibri"/>
                <a:cs typeface="Calibri"/>
                <a:sym typeface="Calibri"/>
              </a:rPr>
              <a:t>Assisted over 1,036 families with</a:t>
            </a:r>
            <a:endParaRPr sz="1588">
              <a:solidFill>
                <a:schemeClr val="dk1"/>
              </a:solidFill>
              <a:latin typeface="Calibri"/>
              <a:ea typeface="Calibri"/>
              <a:cs typeface="Calibri"/>
              <a:sym typeface="Calibri"/>
            </a:endParaRPr>
          </a:p>
          <a:p>
            <a:pPr>
              <a:buClr>
                <a:schemeClr val="dk1"/>
              </a:buClr>
              <a:buSzPts val="1100"/>
            </a:pP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food boxes</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rent and utility assistance</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clothing vouchers</a:t>
            </a:r>
            <a:endParaRPr sz="1588">
              <a:solidFill>
                <a:schemeClr val="dk1"/>
              </a:solidFill>
              <a:latin typeface="Calibri"/>
              <a:ea typeface="Calibri"/>
              <a:cs typeface="Calibri"/>
              <a:sym typeface="Calibri"/>
            </a:endParaRPr>
          </a:p>
          <a:p>
            <a:pPr marL="302575">
              <a:buClr>
                <a:schemeClr val="dk1"/>
              </a:buClr>
              <a:buSzPts val="1100"/>
            </a:pPr>
            <a:endParaRPr sz="1588">
              <a:solidFill>
                <a:schemeClr val="dk1"/>
              </a:solidFill>
              <a:latin typeface="Calibri"/>
              <a:ea typeface="Calibri"/>
              <a:cs typeface="Calibri"/>
              <a:sym typeface="Calibri"/>
            </a:endParaRPr>
          </a:p>
          <a:p>
            <a:pPr>
              <a:buClr>
                <a:schemeClr val="dk1"/>
              </a:buClr>
              <a:buSzPts val="1100"/>
            </a:pPr>
            <a:r>
              <a:rPr lang="en-US" sz="1588">
                <a:solidFill>
                  <a:schemeClr val="dk1"/>
                </a:solidFill>
                <a:latin typeface="Calibri"/>
                <a:ea typeface="Calibri"/>
                <a:cs typeface="Calibri"/>
                <a:sym typeface="Calibri"/>
              </a:rPr>
              <a:t>Assisted over 208 children with </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Christmas gifts</a:t>
            </a:r>
            <a:r>
              <a:rPr lang="en-US" sz="1588">
                <a:solidFill>
                  <a:schemeClr val="dk1"/>
                </a:solidFill>
                <a:highlight>
                  <a:srgbClr val="FFFF00"/>
                </a:highlight>
                <a:latin typeface="Calibri"/>
                <a:ea typeface="Calibri"/>
                <a:cs typeface="Calibri"/>
                <a:sym typeface="Calibri"/>
              </a:rPr>
              <a:t>  </a:t>
            </a:r>
            <a:endParaRPr sz="1588">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pSp>
        <p:nvGrpSpPr>
          <p:cNvPr id="135" name="Google Shape;135;p9"/>
          <p:cNvGrpSpPr/>
          <p:nvPr/>
        </p:nvGrpSpPr>
        <p:grpSpPr>
          <a:xfrm>
            <a:off x="1512963" y="404421"/>
            <a:ext cx="6308046" cy="4208129"/>
            <a:chOff x="407888" y="618247"/>
            <a:chExt cx="9299666" cy="6653167"/>
          </a:xfrm>
        </p:grpSpPr>
        <p:pic>
          <p:nvPicPr>
            <p:cNvPr id="136" name="Google Shape;136;p9" descr="A group of kids in a pool&#10;&#10;Description automatically generated"/>
            <p:cNvPicPr preferRelativeResize="0"/>
            <p:nvPr/>
          </p:nvPicPr>
          <p:blipFill rotWithShape="1">
            <a:blip r:embed="rId3">
              <a:alphaModFix/>
            </a:blip>
            <a:srcRect/>
            <a:stretch/>
          </p:blipFill>
          <p:spPr>
            <a:xfrm>
              <a:off x="457200" y="618247"/>
              <a:ext cx="9144000" cy="6535905"/>
            </a:xfrm>
            <a:prstGeom prst="rect">
              <a:avLst/>
            </a:prstGeom>
            <a:noFill/>
            <a:ln>
              <a:noFill/>
            </a:ln>
          </p:spPr>
        </p:pic>
        <p:sp>
          <p:nvSpPr>
            <p:cNvPr id="137" name="Google Shape;137;p9"/>
            <p:cNvSpPr/>
            <p:nvPr/>
          </p:nvSpPr>
          <p:spPr>
            <a:xfrm>
              <a:off x="407888" y="6440834"/>
              <a:ext cx="9299666" cy="830580"/>
            </a:xfrm>
            <a:custGeom>
              <a:avLst/>
              <a:gdLst/>
              <a:ahLst/>
              <a:cxnLst/>
              <a:rect l="l" t="t" r="r" b="b"/>
              <a:pathLst>
                <a:path w="9123045" h="830579" extrusionOk="0">
                  <a:moveTo>
                    <a:pt x="9122663" y="830580"/>
                  </a:moveTo>
                  <a:lnTo>
                    <a:pt x="0" y="830580"/>
                  </a:lnTo>
                  <a:lnTo>
                    <a:pt x="0" y="0"/>
                  </a:lnTo>
                  <a:lnTo>
                    <a:pt x="9122663" y="0"/>
                  </a:lnTo>
                  <a:lnTo>
                    <a:pt x="9122663" y="830580"/>
                  </a:lnTo>
                  <a:close/>
                </a:path>
              </a:pathLst>
            </a:custGeom>
            <a:solidFill>
              <a:srgbClr val="FFFFFF"/>
            </a:solidFill>
            <a:ln>
              <a:noFill/>
            </a:ln>
          </p:spPr>
          <p:txBody>
            <a:bodyPr spcFirstLastPara="1" wrap="square" lIns="0" tIns="0" rIns="0" bIns="0" anchor="t" anchorCtr="0">
              <a:noAutofit/>
            </a:bodyPr>
            <a:lstStyle/>
            <a:p>
              <a:pPr algn="ctr"/>
              <a:r>
                <a:rPr lang="en-US" sz="1324">
                  <a:solidFill>
                    <a:schemeClr val="dk1"/>
                  </a:solidFill>
                </a:rPr>
                <a:t>The Salvation Army Ray &amp; Joan Kroc Community Center in Greenville provides a safe place for fitness, faith, &amp; fun for over 4,500 people.</a:t>
              </a:r>
              <a:endParaRPr sz="1191"/>
            </a:p>
          </p:txBody>
        </p:sp>
      </p:grpSp>
      <p:sp>
        <p:nvSpPr>
          <p:cNvPr id="138" name="Google Shape;138;p9"/>
          <p:cNvSpPr txBox="1"/>
          <p:nvPr/>
        </p:nvSpPr>
        <p:spPr>
          <a:xfrm>
            <a:off x="1624042" y="4181056"/>
            <a:ext cx="6196926" cy="252848"/>
          </a:xfrm>
          <a:prstGeom prst="rect">
            <a:avLst/>
          </a:prstGeom>
          <a:noFill/>
          <a:ln>
            <a:noFill/>
          </a:ln>
        </p:spPr>
        <p:txBody>
          <a:bodyPr spcFirstLastPara="1" wrap="square" lIns="0" tIns="8404" rIns="0" bIns="0" anchor="t" anchorCtr="0">
            <a:spAutoFit/>
          </a:bodyPr>
          <a:lstStyle/>
          <a:p>
            <a:pPr marL="1609951" marR="3362" indent="-1601966"/>
            <a:endParaRPr sz="1588">
              <a:solidFill>
                <a:schemeClr val="dk1"/>
              </a:solidFill>
              <a:latin typeface="Calibri"/>
              <a:ea typeface="Calibri"/>
              <a:cs typeface="Calibri"/>
              <a:sym typeface="Calibri"/>
            </a:endParaRPr>
          </a:p>
        </p:txBody>
      </p:sp>
      <p:pic>
        <p:nvPicPr>
          <p:cNvPr id="139" name="Google Shape;139;p9" descr="A black text on a white background&#10;&#10;Description automatically generated"/>
          <p:cNvPicPr preferRelativeResize="0"/>
          <p:nvPr/>
        </p:nvPicPr>
        <p:blipFill rotWithShape="1">
          <a:blip r:embed="rId4">
            <a:alphaModFix/>
          </a:blip>
          <a:srcRect/>
          <a:stretch/>
        </p:blipFill>
        <p:spPr>
          <a:xfrm>
            <a:off x="6243966" y="4578032"/>
            <a:ext cx="1575827" cy="53578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314d9f587c2_0_32" descr="A black text on a white background&#10;&#10;Description automatically generated"/>
          <p:cNvPicPr preferRelativeResize="0"/>
          <p:nvPr/>
        </p:nvPicPr>
        <p:blipFill rotWithShape="1">
          <a:blip r:embed="rId3">
            <a:alphaModFix/>
          </a:blip>
          <a:srcRect/>
          <a:stretch/>
        </p:blipFill>
        <p:spPr>
          <a:xfrm>
            <a:off x="6243966" y="4578032"/>
            <a:ext cx="1575827" cy="535781"/>
          </a:xfrm>
          <a:prstGeom prst="rect">
            <a:avLst/>
          </a:prstGeom>
          <a:noFill/>
          <a:ln>
            <a:noFill/>
          </a:ln>
        </p:spPr>
      </p:pic>
      <p:sp>
        <p:nvSpPr>
          <p:cNvPr id="145" name="Google Shape;145;g314d9f587c2_0_32"/>
          <p:cNvSpPr txBox="1"/>
          <p:nvPr/>
        </p:nvSpPr>
        <p:spPr>
          <a:xfrm>
            <a:off x="1429494" y="174722"/>
            <a:ext cx="3330728" cy="4280890"/>
          </a:xfrm>
          <a:prstGeom prst="rect">
            <a:avLst/>
          </a:prstGeom>
          <a:noFill/>
          <a:ln>
            <a:noFill/>
          </a:ln>
        </p:spPr>
        <p:txBody>
          <a:bodyPr spcFirstLastPara="1" wrap="square" lIns="60502" tIns="60502" rIns="60502" bIns="60502" anchor="t" anchorCtr="0">
            <a:noAutofit/>
          </a:bodyPr>
          <a:lstStyle/>
          <a:p>
            <a:pPr marL="302575">
              <a:lnSpc>
                <a:spcPct val="115000"/>
              </a:lnSpc>
              <a:spcBef>
                <a:spcPts val="794"/>
              </a:spcBef>
            </a:pPr>
            <a:endParaRPr sz="2382">
              <a:solidFill>
                <a:schemeClr val="dk1"/>
              </a:solidFill>
              <a:latin typeface="Calibri"/>
              <a:ea typeface="Calibri"/>
              <a:cs typeface="Calibri"/>
              <a:sym typeface="Calibri"/>
            </a:endParaRPr>
          </a:p>
          <a:p>
            <a:pPr marL="302575" indent="-252146">
              <a:lnSpc>
                <a:spcPct val="115000"/>
              </a:lnSpc>
              <a:spcBef>
                <a:spcPts val="794"/>
              </a:spcBef>
              <a:buClr>
                <a:srgbClr val="111111"/>
              </a:buClr>
              <a:buSzPts val="2400"/>
              <a:buFont typeface="Calibri"/>
              <a:buChar char="●"/>
            </a:pPr>
            <a:r>
              <a:rPr lang="en-US" sz="1588">
                <a:solidFill>
                  <a:srgbClr val="111111"/>
                </a:solidFill>
                <a:latin typeface="Calibri"/>
                <a:ea typeface="Calibri"/>
                <a:cs typeface="Calibri"/>
                <a:sym typeface="Calibri"/>
              </a:rPr>
              <a:t>25 meter x 25 yard short course Competition Pool </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Recreation Pool</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Indoor, warm water Therapy Pool </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Multipurpose gym designed for basketball, indoor soccer, volleyball, and more</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Fitness Center, including over 50 pieces of cardio equipment, a weight room, and track</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Group Fitness and Cycling Studios</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400-seat Performing Arts Theatre</a:t>
            </a:r>
            <a:endParaRPr sz="1588">
              <a:solidFill>
                <a:srgbClr val="111111"/>
              </a:solidFill>
              <a:latin typeface="Calibri"/>
              <a:ea typeface="Calibri"/>
              <a:cs typeface="Calibri"/>
              <a:sym typeface="Calibri"/>
            </a:endParaRPr>
          </a:p>
          <a:p>
            <a:pPr marL="302575" indent="-252146">
              <a:lnSpc>
                <a:spcPct val="115000"/>
              </a:lnSpc>
              <a:buClr>
                <a:srgbClr val="111111"/>
              </a:buClr>
              <a:buSzPts val="2400"/>
              <a:buFont typeface="Calibri"/>
              <a:buChar char="●"/>
            </a:pPr>
            <a:r>
              <a:rPr lang="en-US" sz="1588">
                <a:solidFill>
                  <a:srgbClr val="111111"/>
                </a:solidFill>
                <a:latin typeface="Calibri"/>
                <a:ea typeface="Calibri"/>
                <a:cs typeface="Calibri"/>
                <a:sym typeface="Calibri"/>
              </a:rPr>
              <a:t>Four Community Rooms for classes, meetings, and more</a:t>
            </a:r>
            <a:endParaRPr sz="1588">
              <a:solidFill>
                <a:srgbClr val="111111"/>
              </a:solidFill>
              <a:latin typeface="Calibri"/>
              <a:ea typeface="Calibri"/>
              <a:cs typeface="Calibri"/>
              <a:sym typeface="Calibri"/>
            </a:endParaRPr>
          </a:p>
          <a:p>
            <a:pPr>
              <a:spcBef>
                <a:spcPts val="794"/>
              </a:spcBef>
            </a:pPr>
            <a:endParaRPr sz="1588">
              <a:solidFill>
                <a:schemeClr val="dk1"/>
              </a:solidFill>
              <a:latin typeface="Calibri"/>
              <a:ea typeface="Calibri"/>
              <a:cs typeface="Calibri"/>
              <a:sym typeface="Calibri"/>
            </a:endParaRPr>
          </a:p>
          <a:p>
            <a:endParaRPr sz="2382">
              <a:solidFill>
                <a:schemeClr val="dk1"/>
              </a:solidFill>
              <a:latin typeface="Calibri"/>
              <a:ea typeface="Calibri"/>
              <a:cs typeface="Calibri"/>
              <a:sym typeface="Calibri"/>
            </a:endParaRPr>
          </a:p>
          <a:p>
            <a:endParaRPr sz="2382">
              <a:solidFill>
                <a:schemeClr val="dk1"/>
              </a:solidFill>
              <a:latin typeface="Calibri"/>
              <a:ea typeface="Calibri"/>
              <a:cs typeface="Calibri"/>
              <a:sym typeface="Calibri"/>
            </a:endParaRPr>
          </a:p>
        </p:txBody>
      </p:sp>
      <p:pic>
        <p:nvPicPr>
          <p:cNvPr id="146" name="Google Shape;146;g314d9f587c2_0_32"/>
          <p:cNvPicPr preferRelativeResize="0"/>
          <p:nvPr/>
        </p:nvPicPr>
        <p:blipFill>
          <a:blip r:embed="rId4">
            <a:alphaModFix/>
          </a:blip>
          <a:stretch>
            <a:fillRect/>
          </a:stretch>
        </p:blipFill>
        <p:spPr>
          <a:xfrm>
            <a:off x="4618257" y="1356120"/>
            <a:ext cx="3201534" cy="2133828"/>
          </a:xfrm>
          <a:prstGeom prst="rect">
            <a:avLst/>
          </a:prstGeom>
          <a:noFill/>
          <a:ln>
            <a:noFill/>
          </a:ln>
        </p:spPr>
      </p:pic>
      <p:sp>
        <p:nvSpPr>
          <p:cNvPr id="147" name="Google Shape;147;g314d9f587c2_0_32"/>
          <p:cNvSpPr txBox="1"/>
          <p:nvPr/>
        </p:nvSpPr>
        <p:spPr>
          <a:xfrm>
            <a:off x="2051967" y="152884"/>
            <a:ext cx="5143500" cy="535831"/>
          </a:xfrm>
          <a:prstGeom prst="rect">
            <a:avLst/>
          </a:prstGeom>
          <a:noFill/>
          <a:ln>
            <a:noFill/>
          </a:ln>
        </p:spPr>
        <p:txBody>
          <a:bodyPr spcFirstLastPara="1" wrap="square" lIns="60502" tIns="60502" rIns="60502" bIns="60502" anchor="t" anchorCtr="0">
            <a:noAutofit/>
          </a:bodyPr>
          <a:lstStyle/>
          <a:p>
            <a:pPr algn="ctr"/>
            <a:r>
              <a:rPr lang="en-US" sz="2382">
                <a:solidFill>
                  <a:schemeClr val="dk1"/>
                </a:solidFill>
                <a:latin typeface="Calibri"/>
                <a:ea typeface="Calibri"/>
                <a:cs typeface="Calibri"/>
                <a:sym typeface="Calibri"/>
              </a:rPr>
              <a:t>Kroc Center Amenities</a:t>
            </a:r>
            <a:endParaRPr sz="2382">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10"/>
          <p:cNvGrpSpPr/>
          <p:nvPr/>
        </p:nvGrpSpPr>
        <p:grpSpPr>
          <a:xfrm>
            <a:off x="1536829" y="185634"/>
            <a:ext cx="6070345" cy="4650068"/>
            <a:chOff x="457200" y="457200"/>
            <a:chExt cx="9172966" cy="7026770"/>
          </a:xfrm>
        </p:grpSpPr>
        <p:pic>
          <p:nvPicPr>
            <p:cNvPr id="153" name="Google Shape;153;p10" descr="A group of people sitting at a table with computers&#10;&#10;Description automatically generated"/>
            <p:cNvPicPr preferRelativeResize="0"/>
            <p:nvPr/>
          </p:nvPicPr>
          <p:blipFill rotWithShape="1">
            <a:blip r:embed="rId3">
              <a:alphaModFix/>
            </a:blip>
            <a:srcRect/>
            <a:stretch/>
          </p:blipFill>
          <p:spPr>
            <a:xfrm>
              <a:off x="486166" y="1389459"/>
              <a:ext cx="9144000" cy="6094511"/>
            </a:xfrm>
            <a:prstGeom prst="rect">
              <a:avLst/>
            </a:prstGeom>
            <a:noFill/>
            <a:ln>
              <a:noFill/>
            </a:ln>
          </p:spPr>
        </p:pic>
        <p:sp>
          <p:nvSpPr>
            <p:cNvPr id="154" name="Google Shape;154;p10"/>
            <p:cNvSpPr/>
            <p:nvPr/>
          </p:nvSpPr>
          <p:spPr>
            <a:xfrm>
              <a:off x="457200" y="457200"/>
              <a:ext cx="9144000" cy="1344295"/>
            </a:xfrm>
            <a:custGeom>
              <a:avLst/>
              <a:gdLst/>
              <a:ahLst/>
              <a:cxnLst/>
              <a:rect l="l" t="t" r="r" b="b"/>
              <a:pathLst>
                <a:path w="9144000" h="1344295" extrusionOk="0">
                  <a:moveTo>
                    <a:pt x="9144000" y="1344167"/>
                  </a:moveTo>
                  <a:lnTo>
                    <a:pt x="0" y="1344167"/>
                  </a:lnTo>
                  <a:lnTo>
                    <a:pt x="0" y="0"/>
                  </a:lnTo>
                  <a:lnTo>
                    <a:pt x="9144000" y="0"/>
                  </a:lnTo>
                  <a:lnTo>
                    <a:pt x="9144000" y="1344167"/>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155" name="Google Shape;155;p10"/>
          <p:cNvSpPr txBox="1">
            <a:spLocks noGrp="1"/>
          </p:cNvSpPr>
          <p:nvPr>
            <p:ph type="title"/>
          </p:nvPr>
        </p:nvSpPr>
        <p:spPr>
          <a:xfrm>
            <a:off x="1618391" y="229569"/>
            <a:ext cx="5689853" cy="741572"/>
          </a:xfrm>
          <a:prstGeom prst="rect">
            <a:avLst/>
          </a:prstGeom>
          <a:noFill/>
          <a:ln>
            <a:noFill/>
          </a:ln>
        </p:spPr>
        <p:txBody>
          <a:bodyPr spcFirstLastPara="1" wrap="square" lIns="0" tIns="8404" rIns="0" bIns="0" anchor="t" anchorCtr="0">
            <a:spAutoFit/>
          </a:bodyPr>
          <a:lstStyle/>
          <a:p>
            <a:pPr marL="7985" marR="3362" algn="ctr"/>
            <a:r>
              <a:rPr lang="en-US" sz="1588">
                <a:solidFill>
                  <a:schemeClr val="dk1"/>
                </a:solidFill>
                <a:latin typeface="Calibri"/>
                <a:ea typeface="Calibri"/>
                <a:cs typeface="Calibri"/>
                <a:sym typeface="Calibri"/>
              </a:rPr>
              <a:t>The Salvation Army Boys &amp; Girls Club provides high quality afterschool and summer programs for </a:t>
            </a:r>
            <a:endParaRPr sz="1588">
              <a:solidFill>
                <a:schemeClr val="dk1"/>
              </a:solidFill>
              <a:latin typeface="Calibri"/>
              <a:ea typeface="Calibri"/>
              <a:cs typeface="Calibri"/>
              <a:sym typeface="Calibri"/>
            </a:endParaRPr>
          </a:p>
          <a:p>
            <a:pPr marL="7985" marR="3362" algn="ctr"/>
            <a:r>
              <a:rPr lang="en-US" sz="1588">
                <a:solidFill>
                  <a:schemeClr val="dk1"/>
                </a:solidFill>
                <a:latin typeface="Calibri"/>
                <a:ea typeface="Calibri"/>
                <a:cs typeface="Calibri"/>
                <a:sym typeface="Calibri"/>
              </a:rPr>
              <a:t>more than 125 children</a:t>
            </a:r>
            <a:endParaRPr sz="1588">
              <a:solidFill>
                <a:schemeClr val="dk1"/>
              </a:solidFill>
              <a:latin typeface="Calibri"/>
              <a:ea typeface="Calibri"/>
              <a:cs typeface="Calibri"/>
              <a:sym typeface="Calibri"/>
            </a:endParaRPr>
          </a:p>
        </p:txBody>
      </p:sp>
      <p:pic>
        <p:nvPicPr>
          <p:cNvPr id="156" name="Google Shape;156;p10" descr="A black text on a white background&#10;&#10;Description automatically generated"/>
          <p:cNvPicPr preferRelativeResize="0"/>
          <p:nvPr/>
        </p:nvPicPr>
        <p:blipFill rotWithShape="1">
          <a:blip r:embed="rId4">
            <a:alphaModFix/>
          </a:blip>
          <a:srcRect/>
          <a:stretch/>
        </p:blipFill>
        <p:spPr>
          <a:xfrm>
            <a:off x="6135221" y="4500061"/>
            <a:ext cx="1575827" cy="53578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61" name="Google Shape;161;p11"/>
          <p:cNvGrpSpPr/>
          <p:nvPr/>
        </p:nvGrpSpPr>
        <p:grpSpPr>
          <a:xfrm>
            <a:off x="1495985" y="201706"/>
            <a:ext cx="6000750" cy="4437529"/>
            <a:chOff x="457200" y="457200"/>
            <a:chExt cx="9144000" cy="6858000"/>
          </a:xfrm>
        </p:grpSpPr>
        <p:pic>
          <p:nvPicPr>
            <p:cNvPr id="162" name="Google Shape;162;p11"/>
            <p:cNvPicPr preferRelativeResize="0"/>
            <p:nvPr/>
          </p:nvPicPr>
          <p:blipFill rotWithShape="1">
            <a:blip r:embed="rId3">
              <a:alphaModFix/>
            </a:blip>
            <a:srcRect/>
            <a:stretch/>
          </p:blipFill>
          <p:spPr>
            <a:xfrm>
              <a:off x="460247" y="457200"/>
              <a:ext cx="9139428" cy="6858000"/>
            </a:xfrm>
            <a:prstGeom prst="rect">
              <a:avLst/>
            </a:prstGeom>
            <a:noFill/>
            <a:ln>
              <a:noFill/>
            </a:ln>
          </p:spPr>
        </p:pic>
        <p:sp>
          <p:nvSpPr>
            <p:cNvPr id="163" name="Google Shape;163;p11"/>
            <p:cNvSpPr/>
            <p:nvPr/>
          </p:nvSpPr>
          <p:spPr>
            <a:xfrm>
              <a:off x="457200" y="6458711"/>
              <a:ext cx="9144000" cy="553720"/>
            </a:xfrm>
            <a:custGeom>
              <a:avLst/>
              <a:gdLst/>
              <a:ahLst/>
              <a:cxnLst/>
              <a:rect l="l" t="t" r="r" b="b"/>
              <a:pathLst>
                <a:path w="9144000" h="553720" extrusionOk="0">
                  <a:moveTo>
                    <a:pt x="9144000" y="553211"/>
                  </a:moveTo>
                  <a:lnTo>
                    <a:pt x="0" y="553211"/>
                  </a:lnTo>
                  <a:lnTo>
                    <a:pt x="0" y="0"/>
                  </a:lnTo>
                  <a:lnTo>
                    <a:pt x="9144000" y="0"/>
                  </a:lnTo>
                  <a:lnTo>
                    <a:pt x="9144000" y="553211"/>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164" name="Google Shape;164;p11"/>
          <p:cNvSpPr txBox="1"/>
          <p:nvPr/>
        </p:nvSpPr>
        <p:spPr>
          <a:xfrm>
            <a:off x="1523214" y="4137732"/>
            <a:ext cx="6128603" cy="252848"/>
          </a:xfrm>
          <a:prstGeom prst="rect">
            <a:avLst/>
          </a:prstGeom>
          <a:noFill/>
          <a:ln>
            <a:noFill/>
          </a:ln>
        </p:spPr>
        <p:txBody>
          <a:bodyPr spcFirstLastPara="1" wrap="square" lIns="0" tIns="8404" rIns="0" bIns="0" anchor="t" anchorCtr="0">
            <a:spAutoFit/>
          </a:bodyPr>
          <a:lstStyle/>
          <a:p>
            <a:pPr marL="8405" algn="ctr"/>
            <a:r>
              <a:rPr lang="en-US" sz="1588">
                <a:solidFill>
                  <a:schemeClr val="dk1"/>
                </a:solidFill>
                <a:latin typeface="Calibri"/>
                <a:ea typeface="Calibri"/>
                <a:cs typeface="Calibri"/>
                <a:sym typeface="Calibri"/>
              </a:rPr>
              <a:t>The Red Kettle Impact Campaign supports our programs all year</a:t>
            </a:r>
            <a:endParaRPr sz="927"/>
          </a:p>
        </p:txBody>
      </p:sp>
      <p:pic>
        <p:nvPicPr>
          <p:cNvPr id="165" name="Google Shape;165;p11" descr="A black text on a white background&#10;&#10;Description automatically generated"/>
          <p:cNvPicPr preferRelativeResize="0"/>
          <p:nvPr/>
        </p:nvPicPr>
        <p:blipFill rotWithShape="1">
          <a:blip r:embed="rId4">
            <a:alphaModFix/>
          </a:blip>
          <a:srcRect/>
          <a:stretch/>
        </p:blipFill>
        <p:spPr>
          <a:xfrm>
            <a:off x="6185647" y="4607719"/>
            <a:ext cx="1575827" cy="5357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14d9f587c2_0_23"/>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a:p>
        </p:txBody>
      </p:sp>
      <p:sp>
        <p:nvSpPr>
          <p:cNvPr id="171" name="Google Shape;171;g314d9f587c2_0_23"/>
          <p:cNvSpPr txBox="1">
            <a:spLocks noGrp="1"/>
          </p:cNvSpPr>
          <p:nvPr>
            <p:ph type="body" idx="1"/>
          </p:nvPr>
        </p:nvSpPr>
        <p:spPr>
          <a:xfrm>
            <a:off x="1429494" y="255210"/>
            <a:ext cx="6345993" cy="733149"/>
          </a:xfrm>
          <a:prstGeom prst="rect">
            <a:avLst/>
          </a:prstGeom>
        </p:spPr>
        <p:txBody>
          <a:bodyPr spcFirstLastPara="1" wrap="square" lIns="0" tIns="0" rIns="0" bIns="0" anchor="t" anchorCtr="0">
            <a:spAutoFit/>
          </a:bodyPr>
          <a:lstStyle/>
          <a:p>
            <a:pPr marL="0" indent="0" algn="ctr"/>
            <a:r>
              <a:rPr lang="en-US">
                <a:latin typeface="Calibri"/>
                <a:ea typeface="Calibri"/>
                <a:cs typeface="Calibri"/>
                <a:sym typeface="Calibri"/>
              </a:rPr>
              <a:t>This year our Red Kettle Impact Campaign hopes to raise $350,000 in Greenville alone!</a:t>
            </a:r>
            <a:endParaRPr>
              <a:latin typeface="Calibri"/>
              <a:ea typeface="Calibri"/>
              <a:cs typeface="Calibri"/>
              <a:sym typeface="Calibri"/>
            </a:endParaRPr>
          </a:p>
        </p:txBody>
      </p:sp>
      <p:pic>
        <p:nvPicPr>
          <p:cNvPr id="172" name="Google Shape;172;g314d9f587c2_0_23"/>
          <p:cNvPicPr preferRelativeResize="0"/>
          <p:nvPr/>
        </p:nvPicPr>
        <p:blipFill>
          <a:blip r:embed="rId3">
            <a:alphaModFix/>
          </a:blip>
          <a:stretch>
            <a:fillRect/>
          </a:stretch>
        </p:blipFill>
        <p:spPr>
          <a:xfrm>
            <a:off x="1344706" y="1048417"/>
            <a:ext cx="6454588" cy="3630706"/>
          </a:xfrm>
          <a:prstGeom prst="rect">
            <a:avLst/>
          </a:prstGeom>
          <a:noFill/>
          <a:ln>
            <a:noFill/>
          </a:ln>
        </p:spPr>
      </p:pic>
      <p:pic>
        <p:nvPicPr>
          <p:cNvPr id="173" name="Google Shape;173;g314d9f587c2_0_23" descr="A black text on a white background&#10;&#10;Description automatically generated"/>
          <p:cNvPicPr preferRelativeResize="0"/>
          <p:nvPr/>
        </p:nvPicPr>
        <p:blipFill rotWithShape="1">
          <a:blip r:embed="rId4">
            <a:alphaModFix/>
          </a:blip>
          <a:srcRect/>
          <a:stretch/>
        </p:blipFill>
        <p:spPr>
          <a:xfrm>
            <a:off x="6135221" y="4500061"/>
            <a:ext cx="1575827" cy="53578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Google Shape;178;p12"/>
          <p:cNvGrpSpPr/>
          <p:nvPr/>
        </p:nvGrpSpPr>
        <p:grpSpPr>
          <a:xfrm>
            <a:off x="1508075" y="108685"/>
            <a:ext cx="6051176" cy="4339701"/>
            <a:chOff x="457200" y="484632"/>
            <a:chExt cx="9144000" cy="6557771"/>
          </a:xfrm>
        </p:grpSpPr>
        <p:pic>
          <p:nvPicPr>
            <p:cNvPr id="179" name="Google Shape;179;p12"/>
            <p:cNvPicPr preferRelativeResize="0"/>
            <p:nvPr/>
          </p:nvPicPr>
          <p:blipFill rotWithShape="1">
            <a:blip r:embed="rId3">
              <a:alphaModFix/>
            </a:blip>
            <a:srcRect/>
            <a:stretch/>
          </p:blipFill>
          <p:spPr>
            <a:xfrm>
              <a:off x="457200" y="484632"/>
              <a:ext cx="9144000" cy="6557771"/>
            </a:xfrm>
            <a:prstGeom prst="rect">
              <a:avLst/>
            </a:prstGeom>
            <a:noFill/>
            <a:ln>
              <a:noFill/>
            </a:ln>
          </p:spPr>
        </p:pic>
        <p:sp>
          <p:nvSpPr>
            <p:cNvPr id="180" name="Google Shape;180;p12"/>
            <p:cNvSpPr/>
            <p:nvPr/>
          </p:nvSpPr>
          <p:spPr>
            <a:xfrm>
              <a:off x="457200" y="6210300"/>
              <a:ext cx="9144000" cy="554990"/>
            </a:xfrm>
            <a:custGeom>
              <a:avLst/>
              <a:gdLst/>
              <a:ahLst/>
              <a:cxnLst/>
              <a:rect l="l" t="t" r="r" b="b"/>
              <a:pathLst>
                <a:path w="9144000" h="554990" extrusionOk="0">
                  <a:moveTo>
                    <a:pt x="9144000" y="554735"/>
                  </a:moveTo>
                  <a:lnTo>
                    <a:pt x="0" y="554735"/>
                  </a:lnTo>
                  <a:lnTo>
                    <a:pt x="0" y="0"/>
                  </a:lnTo>
                  <a:lnTo>
                    <a:pt x="9144000" y="0"/>
                  </a:lnTo>
                  <a:lnTo>
                    <a:pt x="9144000" y="554735"/>
                  </a:lnTo>
                  <a:close/>
                </a:path>
              </a:pathLst>
            </a:custGeom>
            <a:solidFill>
              <a:srgbClr val="FFFFFF"/>
            </a:solidFill>
            <a:ln>
              <a:noFill/>
            </a:ln>
          </p:spPr>
          <p:txBody>
            <a:bodyPr spcFirstLastPara="1" wrap="square" lIns="0" tIns="0" rIns="0" bIns="0" anchor="t" anchorCtr="0">
              <a:noAutofit/>
            </a:bodyPr>
            <a:lstStyle/>
            <a:p>
              <a:endParaRPr sz="1191"/>
            </a:p>
          </p:txBody>
        </p:sp>
      </p:grpSp>
      <p:sp>
        <p:nvSpPr>
          <p:cNvPr id="181" name="Google Shape;181;p12"/>
          <p:cNvSpPr txBox="1"/>
          <p:nvPr/>
        </p:nvSpPr>
        <p:spPr>
          <a:xfrm>
            <a:off x="1704335" y="3983674"/>
            <a:ext cx="6315915" cy="212260"/>
          </a:xfrm>
          <a:prstGeom prst="rect">
            <a:avLst/>
          </a:prstGeom>
          <a:noFill/>
          <a:ln>
            <a:noFill/>
          </a:ln>
        </p:spPr>
        <p:txBody>
          <a:bodyPr spcFirstLastPara="1" wrap="square" lIns="0" tIns="8404" rIns="0" bIns="0" anchor="t" anchorCtr="0">
            <a:spAutoFit/>
          </a:bodyPr>
          <a:lstStyle/>
          <a:p>
            <a:pPr marL="8405"/>
            <a:r>
              <a:rPr lang="en-US" sz="1324">
                <a:solidFill>
                  <a:schemeClr val="dk1"/>
                </a:solidFill>
                <a:highlight>
                  <a:schemeClr val="lt1"/>
                </a:highlight>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The Angel Tree program will provide Christmas for over 1,900 children this year</a:t>
            </a:r>
            <a:endParaRPr sz="1324">
              <a:solidFill>
                <a:schemeClr val="dk1"/>
              </a:solidFill>
              <a:highlight>
                <a:schemeClr val="lt1"/>
              </a:highlight>
              <a:latin typeface="Calibri"/>
              <a:ea typeface="Calibri"/>
              <a:cs typeface="Calibri"/>
              <a:sym typeface="Calibri"/>
            </a:endParaRPr>
          </a:p>
        </p:txBody>
      </p:sp>
      <p:pic>
        <p:nvPicPr>
          <p:cNvPr id="182" name="Google Shape;182;p12" descr="A black text on a white background&#10;&#10;Description automatically generated"/>
          <p:cNvPicPr preferRelativeResize="0"/>
          <p:nvPr/>
        </p:nvPicPr>
        <p:blipFill rotWithShape="1">
          <a:blip r:embed="rId4">
            <a:alphaModFix/>
          </a:blip>
          <a:srcRect/>
          <a:stretch/>
        </p:blipFill>
        <p:spPr>
          <a:xfrm>
            <a:off x="6185647" y="4503829"/>
            <a:ext cx="1575827" cy="53578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p:nvPr/>
        </p:nvSpPr>
        <p:spPr>
          <a:xfrm>
            <a:off x="1420346" y="153254"/>
            <a:ext cx="6303309" cy="4338594"/>
          </a:xfrm>
          <a:prstGeom prst="rect">
            <a:avLst/>
          </a:prstGeom>
          <a:noFill/>
          <a:ln>
            <a:noFill/>
          </a:ln>
        </p:spPr>
        <p:txBody>
          <a:bodyPr spcFirstLastPara="1" wrap="square" lIns="60502" tIns="30243" rIns="60502" bIns="30243" anchor="t" anchorCtr="0">
            <a:spAutoFit/>
          </a:bodyPr>
          <a:lstStyle/>
          <a:p>
            <a:pPr algn="ctr"/>
            <a:r>
              <a:rPr lang="en-US" sz="1853" b="1">
                <a:solidFill>
                  <a:srgbClr val="FF0000"/>
                </a:solidFill>
                <a:latin typeface="Book Antiqua"/>
                <a:ea typeface="Book Antiqua"/>
                <a:cs typeface="Book Antiqua"/>
                <a:sym typeface="Book Antiqua"/>
              </a:rPr>
              <a:t>BY THE NUMBERS LAST YEAR</a:t>
            </a:r>
            <a:endParaRPr sz="927"/>
          </a:p>
          <a:p>
            <a:pPr algn="ctr"/>
            <a:endParaRPr sz="927" b="1">
              <a:highlight>
                <a:schemeClr val="lt1"/>
              </a:highlight>
              <a:latin typeface="Book Antiqua"/>
              <a:ea typeface="Book Antiqua"/>
              <a:cs typeface="Book Antiqua"/>
              <a:sym typeface="Book Antiqua"/>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rPr>
              <a:t>39,918 PERSONS SERVED</a:t>
            </a:r>
            <a:endParaRPr sz="927">
              <a:highlight>
                <a:schemeClr val="lt1"/>
              </a:highlight>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rPr>
              <a:t>81,646 MEALS PROVIDED</a:t>
            </a:r>
            <a:endParaRPr sz="927">
              <a:highlight>
                <a:schemeClr val="lt1"/>
              </a:highlight>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280 YOUTH SERVED IN BOYS &amp; GIRLS CLUB</a:t>
            </a:r>
            <a:endParaRPr sz="927">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25,633 NIGHTS OF SHELTER</a:t>
            </a:r>
            <a:endParaRPr sz="927">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464 FAMILIES ASSISTED WITH UTILITIES AND HOUSING </a:t>
            </a:r>
            <a:endParaRPr sz="927">
              <a:highlight>
                <a:schemeClr val="lt1"/>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endParaRPr>
          </a:p>
          <a:p>
            <a:pPr marL="302575" indent="-302575" algn="ctr">
              <a:lnSpc>
                <a:spcPct val="150000"/>
              </a:lnSpc>
              <a:buSzPts val="2800"/>
              <a:buFont typeface="Arial"/>
              <a:buChar char="•"/>
            </a:pPr>
            <a:r>
              <a:rPr lang="en-US" sz="1853" b="1">
                <a:highlight>
                  <a:schemeClr val="lt1"/>
                </a:highlight>
                <a:latin typeface="Book Antiqua"/>
                <a:ea typeface="Book Antiqua"/>
                <a:cs typeface="Book Antiqua"/>
                <a:sym typeface="Book Antiqu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1,900 CHILDREN WERE PROVIDED GIFTS THROUGH THE ANGEL TREE PROGRAM </a:t>
            </a:r>
            <a:endParaRPr sz="927">
              <a:highlight>
                <a:schemeClr val="lt1"/>
              </a:highlight>
            </a:endParaRPr>
          </a:p>
          <a:p>
            <a:pPr marL="302575" indent="-302575" algn="ctr">
              <a:lnSpc>
                <a:spcPct val="150000"/>
              </a:lnSpc>
              <a:buSzPts val="2800"/>
              <a:buFont typeface="Arial"/>
              <a:buChar char="•"/>
            </a:pPr>
            <a:r>
              <a:rPr lang="en-US" sz="1853" b="1" u="sng">
                <a:solidFill>
                  <a:schemeClr val="hlink"/>
                </a:solidFill>
                <a:latin typeface="Book Antiqua"/>
                <a:ea typeface="Book Antiqua"/>
                <a:cs typeface="Book Antiqua"/>
                <a:sym typeface="Book Antiqua"/>
                <a:hlinkClick r:id="rId3"/>
              </a:rPr>
              <a:t>www.salvationarmygreenville.org</a:t>
            </a:r>
            <a:r>
              <a:rPr lang="en-US" sz="1853" b="1">
                <a:latin typeface="Book Antiqua"/>
                <a:ea typeface="Book Antiqua"/>
                <a:cs typeface="Book Antiqua"/>
                <a:sym typeface="Book Antiqua"/>
              </a:rPr>
              <a:t> </a:t>
            </a:r>
            <a:endParaRPr sz="927"/>
          </a:p>
        </p:txBody>
      </p:sp>
      <p:pic>
        <p:nvPicPr>
          <p:cNvPr id="188" name="Google Shape;188;p13" descr="A black text on a white background&#10;&#10;Description automatically generated"/>
          <p:cNvPicPr preferRelativeResize="0"/>
          <p:nvPr/>
        </p:nvPicPr>
        <p:blipFill rotWithShape="1">
          <a:blip r:embed="rId4">
            <a:alphaModFix/>
          </a:blip>
          <a:srcRect/>
          <a:stretch/>
        </p:blipFill>
        <p:spPr>
          <a:xfrm>
            <a:off x="6173041" y="4472198"/>
            <a:ext cx="1575827" cy="53578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14d9f587c2_0_43"/>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a:p>
        </p:txBody>
      </p:sp>
      <p:sp>
        <p:nvSpPr>
          <p:cNvPr id="194" name="Google Shape;194;g314d9f587c2_0_43"/>
          <p:cNvSpPr txBox="1">
            <a:spLocks noGrp="1"/>
          </p:cNvSpPr>
          <p:nvPr>
            <p:ph type="body" idx="1"/>
          </p:nvPr>
        </p:nvSpPr>
        <p:spPr>
          <a:xfrm>
            <a:off x="1440414" y="222436"/>
            <a:ext cx="6312044" cy="366575"/>
          </a:xfrm>
          <a:prstGeom prst="rect">
            <a:avLst/>
          </a:prstGeom>
        </p:spPr>
        <p:txBody>
          <a:bodyPr spcFirstLastPara="1" wrap="square" lIns="0" tIns="0" rIns="0" bIns="0" anchor="t" anchorCtr="0">
            <a:spAutoFit/>
          </a:bodyPr>
          <a:lstStyle/>
          <a:p>
            <a:pPr marL="0" indent="0"/>
            <a:r>
              <a:rPr lang="en-US">
                <a:latin typeface="Calibri"/>
                <a:ea typeface="Calibri"/>
                <a:cs typeface="Calibri"/>
                <a:sym typeface="Calibri"/>
              </a:rPr>
              <a:t>Rebuilding Hope Restoring Lives Shelter Campaign</a:t>
            </a:r>
            <a:endParaRPr>
              <a:latin typeface="Calibri"/>
              <a:ea typeface="Calibri"/>
              <a:cs typeface="Calibri"/>
              <a:sym typeface="Calibri"/>
            </a:endParaRPr>
          </a:p>
        </p:txBody>
      </p:sp>
      <p:pic>
        <p:nvPicPr>
          <p:cNvPr id="195" name="Google Shape;195;g314d9f587c2_0_43" descr="A black text on a white background&#10;&#10;Description automatically generated"/>
          <p:cNvPicPr preferRelativeResize="0"/>
          <p:nvPr/>
        </p:nvPicPr>
        <p:blipFill rotWithShape="1">
          <a:blip r:embed="rId3">
            <a:alphaModFix/>
          </a:blip>
          <a:srcRect/>
          <a:stretch/>
        </p:blipFill>
        <p:spPr>
          <a:xfrm>
            <a:off x="6173041" y="4472198"/>
            <a:ext cx="1575827" cy="535781"/>
          </a:xfrm>
          <a:prstGeom prst="rect">
            <a:avLst/>
          </a:prstGeom>
          <a:noFill/>
          <a:ln>
            <a:noFill/>
          </a:ln>
        </p:spPr>
      </p:pic>
      <p:pic>
        <p:nvPicPr>
          <p:cNvPr id="196" name="Google Shape;196;g314d9f587c2_0_43"/>
          <p:cNvPicPr preferRelativeResize="0"/>
          <p:nvPr/>
        </p:nvPicPr>
        <p:blipFill>
          <a:blip r:embed="rId4">
            <a:alphaModFix/>
          </a:blip>
          <a:stretch>
            <a:fillRect/>
          </a:stretch>
        </p:blipFill>
        <p:spPr>
          <a:xfrm>
            <a:off x="1243854" y="756397"/>
            <a:ext cx="6656293" cy="35309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14d9f587c2_0_50"/>
          <p:cNvSpPr txBox="1">
            <a:spLocks noGrp="1"/>
          </p:cNvSpPr>
          <p:nvPr>
            <p:ph type="body" idx="1"/>
          </p:nvPr>
        </p:nvSpPr>
        <p:spPr>
          <a:xfrm>
            <a:off x="1636544" y="731664"/>
            <a:ext cx="5870912" cy="4340099"/>
          </a:xfrm>
          <a:prstGeom prst="rect">
            <a:avLst/>
          </a:prstGeom>
        </p:spPr>
        <p:txBody>
          <a:bodyPr spcFirstLastPara="1" wrap="square" lIns="0" tIns="0" rIns="0" bIns="0" anchor="t" anchorCtr="0">
            <a:spAutoFit/>
          </a:bodyPr>
          <a:lstStyle/>
          <a:p>
            <a:pPr marL="0" indent="0">
              <a:lnSpc>
                <a:spcPct val="115000"/>
              </a:lnSpc>
              <a:spcBef>
                <a:spcPts val="860"/>
              </a:spcBef>
              <a:buSzPts val="1100"/>
            </a:pPr>
            <a:r>
              <a:rPr lang="en-US" sz="1324">
                <a:solidFill>
                  <a:srgbClr val="111111"/>
                </a:solidFill>
                <a:latin typeface="Calibri"/>
                <a:ea typeface="Calibri"/>
                <a:cs typeface="Calibri"/>
                <a:sym typeface="Calibri"/>
              </a:rPr>
              <a:t>The revitalized 45,000 sq. ft. Social Services Campus will provide greater security and cohesiveness. The new space will increase efficiency in daily operations, create greater security and accessibility, and allow for better engagement with our clients.</a:t>
            </a:r>
            <a:endParaRPr sz="1324">
              <a:solidFill>
                <a:srgbClr val="111111"/>
              </a:solidFill>
              <a:latin typeface="Calibri"/>
              <a:ea typeface="Calibri"/>
              <a:cs typeface="Calibri"/>
              <a:sym typeface="Calibri"/>
            </a:endParaRPr>
          </a:p>
          <a:p>
            <a:pPr marL="0" indent="0">
              <a:lnSpc>
                <a:spcPct val="115000"/>
              </a:lnSpc>
              <a:spcBef>
                <a:spcPts val="860"/>
              </a:spcBef>
              <a:buSzPts val="1100"/>
            </a:pPr>
            <a:r>
              <a:rPr lang="en-US" sz="1324">
                <a:solidFill>
                  <a:srgbClr val="111111"/>
                </a:solidFill>
                <a:latin typeface="Calibri"/>
                <a:ea typeface="Calibri"/>
                <a:cs typeface="Calibri"/>
                <a:sym typeface="Calibri"/>
              </a:rPr>
              <a:t>The renovated </a:t>
            </a:r>
            <a:r>
              <a:rPr lang="en-US" sz="1324" b="1">
                <a:solidFill>
                  <a:srgbClr val="ED1C2B"/>
                </a:solidFill>
                <a:latin typeface="Calibri"/>
                <a:ea typeface="Calibri"/>
                <a:cs typeface="Calibri"/>
                <a:sym typeface="Calibri"/>
              </a:rPr>
              <a:t>Social Services Campus</a:t>
            </a:r>
            <a:r>
              <a:rPr lang="en-US" sz="1324">
                <a:solidFill>
                  <a:srgbClr val="111111"/>
                </a:solidFill>
                <a:latin typeface="Calibri"/>
                <a:ea typeface="Calibri"/>
                <a:cs typeface="Calibri"/>
                <a:sym typeface="Calibri"/>
              </a:rPr>
              <a:t> will increase the emergency shelter bed capacity from 93 to 143. It will also feature:</a:t>
            </a:r>
            <a:br>
              <a:rPr lang="en-US" sz="1324">
                <a:solidFill>
                  <a:srgbClr val="111111"/>
                </a:solidFill>
                <a:latin typeface="Calibri"/>
                <a:ea typeface="Calibri"/>
                <a:cs typeface="Calibri"/>
                <a:sym typeface="Calibri"/>
              </a:rPr>
            </a:br>
            <a:r>
              <a:rPr lang="en-US" sz="1324">
                <a:solidFill>
                  <a:srgbClr val="111111"/>
                </a:solidFill>
                <a:latin typeface="Calibri"/>
                <a:ea typeface="Calibri"/>
                <a:cs typeface="Calibri"/>
                <a:sym typeface="Calibri"/>
              </a:rPr>
              <a:t>● </a:t>
            </a:r>
            <a:r>
              <a:rPr lang="en-US" sz="1324">
                <a:solidFill>
                  <a:srgbClr val="ED1C2B"/>
                </a:solidFill>
                <a:latin typeface="Calibri"/>
                <a:ea typeface="Calibri"/>
                <a:cs typeface="Calibri"/>
                <a:sym typeface="Calibri"/>
              </a:rPr>
              <a:t>New Transitional Housing</a:t>
            </a:r>
            <a:r>
              <a:rPr lang="en-US" sz="1324">
                <a:solidFill>
                  <a:srgbClr val="111111"/>
                </a:solidFill>
                <a:latin typeface="Calibri"/>
                <a:ea typeface="Calibri"/>
                <a:cs typeface="Calibri"/>
                <a:sym typeface="Calibri"/>
              </a:rPr>
              <a:t> space where clients can begin to rebuild their lives.</a:t>
            </a:r>
            <a:endParaRPr sz="1324">
              <a:solidFill>
                <a:srgbClr val="111111"/>
              </a:solidFill>
              <a:latin typeface="Calibri"/>
              <a:ea typeface="Calibri"/>
              <a:cs typeface="Calibri"/>
              <a:sym typeface="Calibri"/>
            </a:endParaRPr>
          </a:p>
          <a:p>
            <a:pPr marL="0" indent="0">
              <a:lnSpc>
                <a:spcPct val="115000"/>
              </a:lnSpc>
              <a:spcBef>
                <a:spcPts val="860"/>
              </a:spcBef>
              <a:buSzPts val="1100"/>
            </a:pPr>
            <a:br>
              <a:rPr lang="en-US" sz="1324">
                <a:solidFill>
                  <a:srgbClr val="111111"/>
                </a:solidFill>
                <a:latin typeface="Calibri"/>
                <a:ea typeface="Calibri"/>
                <a:cs typeface="Calibri"/>
                <a:sym typeface="Calibri"/>
              </a:rPr>
            </a:br>
            <a:r>
              <a:rPr lang="en-US" sz="1324">
                <a:solidFill>
                  <a:srgbClr val="111111"/>
                </a:solidFill>
                <a:latin typeface="Calibri"/>
                <a:ea typeface="Calibri"/>
                <a:cs typeface="Calibri"/>
                <a:sym typeface="Calibri"/>
              </a:rPr>
              <a:t>● </a:t>
            </a:r>
            <a:r>
              <a:rPr lang="en-US" sz="1324">
                <a:solidFill>
                  <a:srgbClr val="ED1C2B"/>
                </a:solidFill>
                <a:latin typeface="Calibri"/>
                <a:ea typeface="Calibri"/>
                <a:cs typeface="Calibri"/>
                <a:sym typeface="Calibri"/>
              </a:rPr>
              <a:t>Family Units</a:t>
            </a:r>
            <a:r>
              <a:rPr lang="en-US" sz="1324">
                <a:solidFill>
                  <a:srgbClr val="111111"/>
                </a:solidFill>
                <a:latin typeface="Calibri"/>
                <a:ea typeface="Calibri"/>
                <a:cs typeface="Calibri"/>
                <a:sym typeface="Calibri"/>
              </a:rPr>
              <a:t> to provide temporary housing options to keep the family together (men with children, couples with children, families with older children).</a:t>
            </a:r>
            <a:endParaRPr sz="1324">
              <a:solidFill>
                <a:srgbClr val="111111"/>
              </a:solidFill>
              <a:latin typeface="Calibri"/>
              <a:ea typeface="Calibri"/>
              <a:cs typeface="Calibri"/>
              <a:sym typeface="Calibri"/>
            </a:endParaRPr>
          </a:p>
          <a:p>
            <a:pPr marL="0" indent="0">
              <a:lnSpc>
                <a:spcPct val="115000"/>
              </a:lnSpc>
              <a:spcBef>
                <a:spcPts val="860"/>
              </a:spcBef>
              <a:buSzPts val="1100"/>
            </a:pPr>
            <a:br>
              <a:rPr lang="en-US" sz="1324">
                <a:solidFill>
                  <a:srgbClr val="111111"/>
                </a:solidFill>
                <a:latin typeface="Calibri"/>
                <a:ea typeface="Calibri"/>
                <a:cs typeface="Calibri"/>
                <a:sym typeface="Calibri"/>
              </a:rPr>
            </a:br>
            <a:r>
              <a:rPr lang="en-US" sz="1324">
                <a:solidFill>
                  <a:srgbClr val="111111"/>
                </a:solidFill>
                <a:latin typeface="Calibri"/>
                <a:ea typeface="Calibri"/>
                <a:cs typeface="Calibri"/>
                <a:sym typeface="Calibri"/>
              </a:rPr>
              <a:t>● </a:t>
            </a:r>
            <a:r>
              <a:rPr lang="en-US" sz="1324">
                <a:solidFill>
                  <a:srgbClr val="ED1C2B"/>
                </a:solidFill>
                <a:latin typeface="Calibri"/>
                <a:ea typeface="Calibri"/>
                <a:cs typeface="Calibri"/>
                <a:sym typeface="Calibri"/>
              </a:rPr>
              <a:t>Larger dining hall</a:t>
            </a:r>
            <a:r>
              <a:rPr lang="en-US" sz="1324">
                <a:solidFill>
                  <a:srgbClr val="111111"/>
                </a:solidFill>
                <a:latin typeface="Calibri"/>
                <a:ea typeface="Calibri"/>
                <a:cs typeface="Calibri"/>
                <a:sym typeface="Calibri"/>
              </a:rPr>
              <a:t> facilities that are less institutional (more natural light) to serve meals.</a:t>
            </a:r>
            <a:endParaRPr sz="1324">
              <a:solidFill>
                <a:srgbClr val="111111"/>
              </a:solidFill>
              <a:latin typeface="Calibri"/>
              <a:ea typeface="Calibri"/>
              <a:cs typeface="Calibri"/>
              <a:sym typeface="Calibri"/>
            </a:endParaRPr>
          </a:p>
          <a:p>
            <a:pPr marL="0" indent="0">
              <a:lnSpc>
                <a:spcPct val="115000"/>
              </a:lnSpc>
              <a:spcBef>
                <a:spcPts val="860"/>
              </a:spcBef>
              <a:buSzPts val="1100"/>
            </a:pPr>
            <a:r>
              <a:rPr lang="en-US" sz="1324">
                <a:solidFill>
                  <a:srgbClr val="111111"/>
                </a:solidFill>
                <a:latin typeface="Calibri"/>
                <a:ea typeface="Calibri"/>
                <a:cs typeface="Calibri"/>
                <a:sym typeface="Calibri"/>
              </a:rPr>
              <a:t>The current Chapel will remain in place with a new façade to compliment the rest of the revitalized campus.</a:t>
            </a:r>
            <a:endParaRPr sz="1324">
              <a:solidFill>
                <a:srgbClr val="111111"/>
              </a:solidFill>
              <a:latin typeface="Calibri"/>
              <a:ea typeface="Calibri"/>
              <a:cs typeface="Calibri"/>
              <a:sym typeface="Calibri"/>
            </a:endParaRPr>
          </a:p>
          <a:p>
            <a:pPr marL="0" indent="0">
              <a:spcBef>
                <a:spcPts val="860"/>
              </a:spcBef>
            </a:pPr>
            <a:endParaRPr>
              <a:latin typeface="Calibri"/>
              <a:ea typeface="Calibri"/>
              <a:cs typeface="Calibri"/>
              <a:sym typeface="Calibri"/>
            </a:endParaRPr>
          </a:p>
        </p:txBody>
      </p:sp>
      <p:sp>
        <p:nvSpPr>
          <p:cNvPr id="202" name="Google Shape;202;g314d9f587c2_0_50"/>
          <p:cNvSpPr txBox="1">
            <a:spLocks noGrp="1"/>
          </p:cNvSpPr>
          <p:nvPr>
            <p:ph type="body" idx="1"/>
          </p:nvPr>
        </p:nvSpPr>
        <p:spPr>
          <a:xfrm>
            <a:off x="1538702" y="222436"/>
            <a:ext cx="6312044" cy="366575"/>
          </a:xfrm>
          <a:prstGeom prst="rect">
            <a:avLst/>
          </a:prstGeom>
        </p:spPr>
        <p:txBody>
          <a:bodyPr spcFirstLastPara="1" wrap="square" lIns="0" tIns="0" rIns="0" bIns="0" anchor="t" anchorCtr="0">
            <a:spAutoFit/>
          </a:bodyPr>
          <a:lstStyle/>
          <a:p>
            <a:pPr marL="0" indent="0" algn="ctr"/>
            <a:r>
              <a:rPr lang="en-US">
                <a:latin typeface="Calibri"/>
                <a:ea typeface="Calibri"/>
                <a:cs typeface="Calibri"/>
                <a:sym typeface="Calibri"/>
              </a:rPr>
              <a:t>Rebuilding Hope Restoring Lives Shelter Campaign</a:t>
            </a:r>
            <a:endParaRPr>
              <a:latin typeface="Calibri"/>
              <a:ea typeface="Calibri"/>
              <a:cs typeface="Calibri"/>
              <a:sym typeface="Calibri"/>
            </a:endParaRPr>
          </a:p>
        </p:txBody>
      </p:sp>
      <p:sp>
        <p:nvSpPr>
          <p:cNvPr id="203" name="Google Shape;203;g314d9f587c2_0_50"/>
          <p:cNvSpPr txBox="1">
            <a:spLocks noGrp="1"/>
          </p:cNvSpPr>
          <p:nvPr>
            <p:ph type="body" idx="1"/>
          </p:nvPr>
        </p:nvSpPr>
        <p:spPr>
          <a:xfrm>
            <a:off x="1538702" y="4563282"/>
            <a:ext cx="6312044" cy="366575"/>
          </a:xfrm>
          <a:prstGeom prst="rect">
            <a:avLst/>
          </a:prstGeom>
        </p:spPr>
        <p:txBody>
          <a:bodyPr spcFirstLastPara="1" wrap="square" lIns="0" tIns="0" rIns="0" bIns="0" anchor="t" anchorCtr="0">
            <a:spAutoFit/>
          </a:bodyPr>
          <a:lstStyle/>
          <a:p>
            <a:pPr marL="0" indent="0" algn="ctr"/>
            <a:r>
              <a:rPr lang="en-US">
                <a:solidFill>
                  <a:srgbClr val="FF0000"/>
                </a:solidFill>
                <a:latin typeface="Calibri"/>
                <a:ea typeface="Calibri"/>
                <a:cs typeface="Calibri"/>
                <a:sym typeface="Calibri"/>
              </a:rPr>
              <a:t>$6.8M needed to reach our goal!</a:t>
            </a:r>
            <a:endParaRPr>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F30053-D433-4D87-27E2-74AD6EA249C6}"/>
              </a:ext>
            </a:extLst>
          </p:cNvPr>
          <p:cNvPicPr>
            <a:picLocks noChangeAspect="1"/>
          </p:cNvPicPr>
          <p:nvPr/>
        </p:nvPicPr>
        <p:blipFill>
          <a:blip r:embed="rId2"/>
          <a:stretch>
            <a:fillRect/>
          </a:stretch>
        </p:blipFill>
        <p:spPr>
          <a:xfrm>
            <a:off x="7446987" y="2457502"/>
            <a:ext cx="1362776" cy="2357234"/>
          </a:xfrm>
          <a:prstGeom prst="rect">
            <a:avLst/>
          </a:prstGeom>
        </p:spPr>
      </p:pic>
      <p:pic>
        <p:nvPicPr>
          <p:cNvPr id="3" name="Picture 2">
            <a:extLst>
              <a:ext uri="{FF2B5EF4-FFF2-40B4-BE49-F238E27FC236}">
                <a16:creationId xmlns:a16="http://schemas.microsoft.com/office/drawing/2014/main" id="{62071BC4-DBC9-4D8B-08FE-AF01908F101E}"/>
              </a:ext>
            </a:extLst>
          </p:cNvPr>
          <p:cNvPicPr>
            <a:picLocks noChangeAspect="1"/>
          </p:cNvPicPr>
          <p:nvPr/>
        </p:nvPicPr>
        <p:blipFill>
          <a:blip r:embed="rId3"/>
          <a:stretch>
            <a:fillRect/>
          </a:stretch>
        </p:blipFill>
        <p:spPr>
          <a:xfrm>
            <a:off x="7621920" y="1837306"/>
            <a:ext cx="1019011" cy="311942"/>
          </a:xfrm>
          <a:prstGeom prst="rect">
            <a:avLst/>
          </a:prstGeom>
        </p:spPr>
      </p:pic>
      <p:pic>
        <p:nvPicPr>
          <p:cNvPr id="17" name="Picture 16">
            <a:extLst>
              <a:ext uri="{FF2B5EF4-FFF2-40B4-BE49-F238E27FC236}">
                <a16:creationId xmlns:a16="http://schemas.microsoft.com/office/drawing/2014/main" id="{67AEB43E-3434-CB7E-6C83-8F01DB1754E7}"/>
              </a:ext>
            </a:extLst>
          </p:cNvPr>
          <p:cNvPicPr>
            <a:picLocks noChangeAspect="1"/>
          </p:cNvPicPr>
          <p:nvPr/>
        </p:nvPicPr>
        <p:blipFill>
          <a:blip r:embed="rId4"/>
          <a:stretch>
            <a:fillRect/>
          </a:stretch>
        </p:blipFill>
        <p:spPr>
          <a:xfrm>
            <a:off x="551059" y="388925"/>
            <a:ext cx="2234036" cy="1744676"/>
          </a:xfrm>
          <a:prstGeom prst="rect">
            <a:avLst/>
          </a:prstGeom>
        </p:spPr>
      </p:pic>
      <p:pic>
        <p:nvPicPr>
          <p:cNvPr id="18" name="Picture 17">
            <a:extLst>
              <a:ext uri="{FF2B5EF4-FFF2-40B4-BE49-F238E27FC236}">
                <a16:creationId xmlns:a16="http://schemas.microsoft.com/office/drawing/2014/main" id="{30A94C35-CBD1-D805-B2FA-45C8FFBC39AA}"/>
              </a:ext>
            </a:extLst>
          </p:cNvPr>
          <p:cNvPicPr>
            <a:picLocks noChangeAspect="1"/>
          </p:cNvPicPr>
          <p:nvPr/>
        </p:nvPicPr>
        <p:blipFill>
          <a:blip r:embed="rId5"/>
          <a:stretch>
            <a:fillRect/>
          </a:stretch>
        </p:blipFill>
        <p:spPr>
          <a:xfrm>
            <a:off x="3204416" y="710972"/>
            <a:ext cx="706057" cy="978116"/>
          </a:xfrm>
          <a:prstGeom prst="rect">
            <a:avLst/>
          </a:prstGeom>
        </p:spPr>
      </p:pic>
      <p:pic>
        <p:nvPicPr>
          <p:cNvPr id="20" name="Picture 19">
            <a:extLst>
              <a:ext uri="{FF2B5EF4-FFF2-40B4-BE49-F238E27FC236}">
                <a16:creationId xmlns:a16="http://schemas.microsoft.com/office/drawing/2014/main" id="{90911E2A-059E-109A-1140-A63107EF570C}"/>
              </a:ext>
            </a:extLst>
          </p:cNvPr>
          <p:cNvPicPr>
            <a:picLocks noChangeAspect="1"/>
          </p:cNvPicPr>
          <p:nvPr/>
        </p:nvPicPr>
        <p:blipFill>
          <a:blip r:embed="rId6"/>
          <a:stretch>
            <a:fillRect/>
          </a:stretch>
        </p:blipFill>
        <p:spPr>
          <a:xfrm>
            <a:off x="5162749" y="388925"/>
            <a:ext cx="1581116" cy="1871663"/>
          </a:xfrm>
          <a:prstGeom prst="rect">
            <a:avLst/>
          </a:prstGeom>
        </p:spPr>
      </p:pic>
      <p:pic>
        <p:nvPicPr>
          <p:cNvPr id="22" name="Picture 21">
            <a:extLst>
              <a:ext uri="{FF2B5EF4-FFF2-40B4-BE49-F238E27FC236}">
                <a16:creationId xmlns:a16="http://schemas.microsoft.com/office/drawing/2014/main" id="{48FC361A-287F-6DB9-7DA1-400EE58F6009}"/>
              </a:ext>
            </a:extLst>
          </p:cNvPr>
          <p:cNvPicPr>
            <a:picLocks noChangeAspect="1"/>
          </p:cNvPicPr>
          <p:nvPr/>
        </p:nvPicPr>
        <p:blipFill>
          <a:blip r:embed="rId7"/>
          <a:stretch>
            <a:fillRect/>
          </a:stretch>
        </p:blipFill>
        <p:spPr>
          <a:xfrm>
            <a:off x="4508517" y="2398375"/>
            <a:ext cx="1365250" cy="1596089"/>
          </a:xfrm>
          <a:prstGeom prst="rect">
            <a:avLst/>
          </a:prstGeom>
        </p:spPr>
      </p:pic>
      <p:pic>
        <p:nvPicPr>
          <p:cNvPr id="23" name="Picture 22">
            <a:extLst>
              <a:ext uri="{FF2B5EF4-FFF2-40B4-BE49-F238E27FC236}">
                <a16:creationId xmlns:a16="http://schemas.microsoft.com/office/drawing/2014/main" id="{C8B41820-BB26-F5D5-DEDE-2640FC55C6A4}"/>
              </a:ext>
            </a:extLst>
          </p:cNvPr>
          <p:cNvPicPr>
            <a:picLocks noChangeAspect="1"/>
          </p:cNvPicPr>
          <p:nvPr/>
        </p:nvPicPr>
        <p:blipFill>
          <a:blip r:embed="rId8"/>
          <a:srcRect/>
          <a:stretch/>
        </p:blipFill>
        <p:spPr>
          <a:xfrm>
            <a:off x="7176069" y="582399"/>
            <a:ext cx="1844693" cy="995866"/>
          </a:xfrm>
          <a:prstGeom prst="rect">
            <a:avLst/>
          </a:prstGeom>
        </p:spPr>
      </p:pic>
      <p:pic>
        <p:nvPicPr>
          <p:cNvPr id="24" name="Picture 23">
            <a:extLst>
              <a:ext uri="{FF2B5EF4-FFF2-40B4-BE49-F238E27FC236}">
                <a16:creationId xmlns:a16="http://schemas.microsoft.com/office/drawing/2014/main" id="{069C43D2-D487-D223-0BB0-8A68B389EA8D}"/>
              </a:ext>
            </a:extLst>
          </p:cNvPr>
          <p:cNvPicPr>
            <a:picLocks noChangeAspect="1"/>
          </p:cNvPicPr>
          <p:nvPr/>
        </p:nvPicPr>
        <p:blipFill>
          <a:blip r:embed="rId9"/>
          <a:stretch>
            <a:fillRect/>
          </a:stretch>
        </p:blipFill>
        <p:spPr>
          <a:xfrm>
            <a:off x="264622" y="2451088"/>
            <a:ext cx="2184947" cy="1419225"/>
          </a:xfrm>
          <a:prstGeom prst="rect">
            <a:avLst/>
          </a:prstGeom>
        </p:spPr>
      </p:pic>
      <p:pic>
        <p:nvPicPr>
          <p:cNvPr id="25" name="Picture 24">
            <a:extLst>
              <a:ext uri="{FF2B5EF4-FFF2-40B4-BE49-F238E27FC236}">
                <a16:creationId xmlns:a16="http://schemas.microsoft.com/office/drawing/2014/main" id="{65E662D2-6C49-BC68-1C13-6EB726170473}"/>
              </a:ext>
            </a:extLst>
          </p:cNvPr>
          <p:cNvPicPr>
            <a:picLocks noChangeAspect="1"/>
          </p:cNvPicPr>
          <p:nvPr/>
        </p:nvPicPr>
        <p:blipFill>
          <a:blip r:embed="rId10"/>
          <a:stretch>
            <a:fillRect/>
          </a:stretch>
        </p:blipFill>
        <p:spPr>
          <a:xfrm>
            <a:off x="195858" y="1831963"/>
            <a:ext cx="980056" cy="317285"/>
          </a:xfrm>
          <a:prstGeom prst="rect">
            <a:avLst/>
          </a:prstGeom>
        </p:spPr>
      </p:pic>
      <p:pic>
        <p:nvPicPr>
          <p:cNvPr id="26" name="Picture 25">
            <a:extLst>
              <a:ext uri="{FF2B5EF4-FFF2-40B4-BE49-F238E27FC236}">
                <a16:creationId xmlns:a16="http://schemas.microsoft.com/office/drawing/2014/main" id="{82C92F1E-B0EF-BE1F-3E3A-71A5EE7C5B3E}"/>
              </a:ext>
            </a:extLst>
          </p:cNvPr>
          <p:cNvPicPr>
            <a:picLocks noChangeAspect="1"/>
          </p:cNvPicPr>
          <p:nvPr/>
        </p:nvPicPr>
        <p:blipFill>
          <a:blip r:embed="rId11"/>
          <a:stretch>
            <a:fillRect/>
          </a:stretch>
        </p:blipFill>
        <p:spPr>
          <a:xfrm>
            <a:off x="3042353" y="1831963"/>
            <a:ext cx="916600" cy="317285"/>
          </a:xfrm>
          <a:prstGeom prst="rect">
            <a:avLst/>
          </a:prstGeom>
        </p:spPr>
      </p:pic>
      <p:pic>
        <p:nvPicPr>
          <p:cNvPr id="27" name="Picture 26">
            <a:extLst>
              <a:ext uri="{FF2B5EF4-FFF2-40B4-BE49-F238E27FC236}">
                <a16:creationId xmlns:a16="http://schemas.microsoft.com/office/drawing/2014/main" id="{E043AB19-6E2D-7509-3612-218A342A6BEA}"/>
              </a:ext>
            </a:extLst>
          </p:cNvPr>
          <p:cNvPicPr>
            <a:picLocks noChangeAspect="1"/>
          </p:cNvPicPr>
          <p:nvPr/>
        </p:nvPicPr>
        <p:blipFill>
          <a:blip r:embed="rId12"/>
          <a:stretch>
            <a:fillRect/>
          </a:stretch>
        </p:blipFill>
        <p:spPr>
          <a:xfrm>
            <a:off x="4648233" y="1831963"/>
            <a:ext cx="1085819" cy="317285"/>
          </a:xfrm>
          <a:prstGeom prst="rect">
            <a:avLst/>
          </a:prstGeom>
        </p:spPr>
      </p:pic>
      <p:cxnSp>
        <p:nvCxnSpPr>
          <p:cNvPr id="30" name="Straight Connector 29">
            <a:extLst>
              <a:ext uri="{FF2B5EF4-FFF2-40B4-BE49-F238E27FC236}">
                <a16:creationId xmlns:a16="http://schemas.microsoft.com/office/drawing/2014/main" id="{5F7E6EF1-D693-FF73-A2A1-79EBB8FC2284}"/>
              </a:ext>
            </a:extLst>
          </p:cNvPr>
          <p:cNvCxnSpPr>
            <a:cxnSpLocks/>
          </p:cNvCxnSpPr>
          <p:nvPr/>
        </p:nvCxnSpPr>
        <p:spPr>
          <a:xfrm>
            <a:off x="195858" y="2260588"/>
            <a:ext cx="8681505" cy="0"/>
          </a:xfrm>
          <a:prstGeom prst="line">
            <a:avLst/>
          </a:prstGeom>
          <a:ln>
            <a:solidFill>
              <a:srgbClr val="F2AD4C"/>
            </a:solidFill>
          </a:ln>
        </p:spPr>
        <p:style>
          <a:lnRef idx="3">
            <a:schemeClr val="accent6"/>
          </a:lnRef>
          <a:fillRef idx="0">
            <a:schemeClr val="accent6"/>
          </a:fillRef>
          <a:effectRef idx="2">
            <a:schemeClr val="accent6"/>
          </a:effectRef>
          <a:fontRef idx="minor">
            <a:schemeClr val="tx1"/>
          </a:fontRef>
        </p:style>
      </p:cxnSp>
      <p:grpSp>
        <p:nvGrpSpPr>
          <p:cNvPr id="31" name="Group 30">
            <a:extLst>
              <a:ext uri="{FF2B5EF4-FFF2-40B4-BE49-F238E27FC236}">
                <a16:creationId xmlns:a16="http://schemas.microsoft.com/office/drawing/2014/main" id="{56A30EA6-DE18-FFCF-97FC-FD36863F1F06}"/>
              </a:ext>
            </a:extLst>
          </p:cNvPr>
          <p:cNvGrpSpPr/>
          <p:nvPr/>
        </p:nvGrpSpPr>
        <p:grpSpPr>
          <a:xfrm>
            <a:off x="2829528" y="2452326"/>
            <a:ext cx="1367351" cy="1492024"/>
            <a:chOff x="3772704" y="3684650"/>
            <a:chExt cx="1823134" cy="1989365"/>
          </a:xfrm>
        </p:grpSpPr>
        <p:pic>
          <p:nvPicPr>
            <p:cNvPr id="32" name="Picture 31">
              <a:extLst>
                <a:ext uri="{FF2B5EF4-FFF2-40B4-BE49-F238E27FC236}">
                  <a16:creationId xmlns:a16="http://schemas.microsoft.com/office/drawing/2014/main" id="{189A4502-EC84-2870-9BC9-39CE0F3D4DF4}"/>
                </a:ext>
              </a:extLst>
            </p:cNvPr>
            <p:cNvPicPr>
              <a:picLocks noChangeAspect="1"/>
            </p:cNvPicPr>
            <p:nvPr/>
          </p:nvPicPr>
          <p:blipFill rotWithShape="1">
            <a:blip r:embed="rId13"/>
            <a:srcRect b="72383"/>
            <a:stretch/>
          </p:blipFill>
          <p:spPr>
            <a:xfrm>
              <a:off x="3772704" y="3684650"/>
              <a:ext cx="1823134" cy="547980"/>
            </a:xfrm>
            <a:prstGeom prst="rect">
              <a:avLst/>
            </a:prstGeom>
          </p:spPr>
        </p:pic>
        <p:pic>
          <p:nvPicPr>
            <p:cNvPr id="33" name="Picture 32">
              <a:extLst>
                <a:ext uri="{FF2B5EF4-FFF2-40B4-BE49-F238E27FC236}">
                  <a16:creationId xmlns:a16="http://schemas.microsoft.com/office/drawing/2014/main" id="{61B8663B-8A62-A9A3-81D9-F1DD1EB8280D}"/>
                </a:ext>
              </a:extLst>
            </p:cNvPr>
            <p:cNvPicPr>
              <a:picLocks noChangeAspect="1"/>
            </p:cNvPicPr>
            <p:nvPr/>
          </p:nvPicPr>
          <p:blipFill>
            <a:blip r:embed="rId14"/>
            <a:stretch>
              <a:fillRect/>
            </a:stretch>
          </p:blipFill>
          <p:spPr>
            <a:xfrm>
              <a:off x="3832137" y="4305301"/>
              <a:ext cx="1704269" cy="1368714"/>
            </a:xfrm>
            <a:prstGeom prst="rect">
              <a:avLst/>
            </a:prstGeom>
          </p:spPr>
        </p:pic>
      </p:grpSp>
      <p:pic>
        <p:nvPicPr>
          <p:cNvPr id="4" name="Picture 3" descr="A blue number on a black background&#10;&#10;Description automatically generated">
            <a:extLst>
              <a:ext uri="{FF2B5EF4-FFF2-40B4-BE49-F238E27FC236}">
                <a16:creationId xmlns:a16="http://schemas.microsoft.com/office/drawing/2014/main" id="{A5BC625B-5930-00F1-4293-28DB2C507CDA}"/>
              </a:ext>
            </a:extLst>
          </p:cNvPr>
          <p:cNvPicPr>
            <a:picLocks noChangeAspect="1"/>
          </p:cNvPicPr>
          <p:nvPr/>
        </p:nvPicPr>
        <p:blipFill>
          <a:blip r:embed="rId15"/>
          <a:stretch>
            <a:fillRect/>
          </a:stretch>
        </p:blipFill>
        <p:spPr>
          <a:xfrm>
            <a:off x="6179903" y="1842057"/>
            <a:ext cx="1009813" cy="309126"/>
          </a:xfrm>
          <a:prstGeom prst="rect">
            <a:avLst/>
          </a:prstGeom>
        </p:spPr>
      </p:pic>
      <p:pic>
        <p:nvPicPr>
          <p:cNvPr id="9" name="Picture 8" descr="A close-up of a logo&#10;&#10;Description automatically generated">
            <a:extLst>
              <a:ext uri="{FF2B5EF4-FFF2-40B4-BE49-F238E27FC236}">
                <a16:creationId xmlns:a16="http://schemas.microsoft.com/office/drawing/2014/main" id="{EFD481D6-0EE4-A3E3-EB31-892AAA20B0A0}"/>
              </a:ext>
            </a:extLst>
          </p:cNvPr>
          <p:cNvPicPr>
            <a:picLocks noChangeAspect="1"/>
          </p:cNvPicPr>
          <p:nvPr/>
        </p:nvPicPr>
        <p:blipFill>
          <a:blip r:embed="rId16"/>
          <a:stretch>
            <a:fillRect/>
          </a:stretch>
        </p:blipFill>
        <p:spPr>
          <a:xfrm>
            <a:off x="6142441" y="2479397"/>
            <a:ext cx="1084736" cy="622848"/>
          </a:xfrm>
          <a:prstGeom prst="rect">
            <a:avLst/>
          </a:prstGeom>
        </p:spPr>
      </p:pic>
      <p:pic>
        <p:nvPicPr>
          <p:cNvPr id="11" name="Picture 10" descr="A number with a banner&#10;&#10;Description automatically generated with medium confidence">
            <a:extLst>
              <a:ext uri="{FF2B5EF4-FFF2-40B4-BE49-F238E27FC236}">
                <a16:creationId xmlns:a16="http://schemas.microsoft.com/office/drawing/2014/main" id="{37B7BE0B-FFA1-82DF-987B-5C1E6644F24D}"/>
              </a:ext>
            </a:extLst>
          </p:cNvPr>
          <p:cNvPicPr>
            <a:picLocks noChangeAspect="1"/>
          </p:cNvPicPr>
          <p:nvPr/>
        </p:nvPicPr>
        <p:blipFill>
          <a:blip r:embed="rId17"/>
          <a:srcRect l="15749" r="17785"/>
          <a:stretch/>
        </p:blipFill>
        <p:spPr>
          <a:xfrm>
            <a:off x="6142441" y="3399916"/>
            <a:ext cx="1084736" cy="940794"/>
          </a:xfrm>
          <a:prstGeom prst="rect">
            <a:avLst/>
          </a:prstGeom>
        </p:spPr>
      </p:pic>
    </p:spTree>
    <p:extLst>
      <p:ext uri="{BB962C8B-B14F-4D97-AF65-F5344CB8AC3E}">
        <p14:creationId xmlns:p14="http://schemas.microsoft.com/office/powerpoint/2010/main" val="409305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ppt_w</p:attrName>
                                        </p:attrNameLst>
                                      </p:cBhvr>
                                      <p:tavLst>
                                        <p:tav tm="0">
                                          <p:val>
                                            <p:fltVal val="0"/>
                                          </p:val>
                                        </p:tav>
                                        <p:tav tm="100000">
                                          <p:val>
                                            <p:strVal val="#ppt_w"/>
                                          </p:val>
                                        </p:tav>
                                      </p:tavLst>
                                    </p:anim>
                                    <p:anim calcmode="lin" valueType="num">
                                      <p:cBhvr>
                                        <p:cTn id="10" dur="500" fill="hold"/>
                                        <p:tgtEl>
                                          <p:spTgt spid="3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47"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50"/>
                                        <p:tgtEl>
                                          <p:spTgt spid="31"/>
                                        </p:tgtEl>
                                      </p:cBhvr>
                                    </p:animEffect>
                                    <p:anim calcmode="lin" valueType="num">
                                      <p:cBhvr>
                                        <p:cTn id="38" dur="250" fill="hold"/>
                                        <p:tgtEl>
                                          <p:spTgt spid="31"/>
                                        </p:tgtEl>
                                        <p:attrNameLst>
                                          <p:attrName>ppt_x</p:attrName>
                                        </p:attrNameLst>
                                      </p:cBhvr>
                                      <p:tavLst>
                                        <p:tav tm="0">
                                          <p:val>
                                            <p:strVal val="#ppt_x"/>
                                          </p:val>
                                        </p:tav>
                                        <p:tav tm="100000">
                                          <p:val>
                                            <p:strVal val="#ppt_x"/>
                                          </p:val>
                                        </p:tav>
                                      </p:tavLst>
                                    </p:anim>
                                    <p:anim calcmode="lin" valueType="num">
                                      <p:cBhvr>
                                        <p:cTn id="3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47"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anim calcmode="lin" valueType="num">
                                      <p:cBhvr>
                                        <p:cTn id="53" dur="250" fill="hold"/>
                                        <p:tgtEl>
                                          <p:spTgt spid="22"/>
                                        </p:tgtEl>
                                        <p:attrNameLst>
                                          <p:attrName>ppt_x</p:attrName>
                                        </p:attrNameLst>
                                      </p:cBhvr>
                                      <p:tavLst>
                                        <p:tav tm="0">
                                          <p:val>
                                            <p:strVal val="#ppt_x"/>
                                          </p:val>
                                        </p:tav>
                                        <p:tav tm="100000">
                                          <p:val>
                                            <p:strVal val="#ppt_x"/>
                                          </p:val>
                                        </p:tav>
                                      </p:tavLst>
                                    </p:anim>
                                    <p:anim calcmode="lin" valueType="num">
                                      <p:cBhvr>
                                        <p:cTn id="54"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250"/>
                                        <p:tgtEl>
                                          <p:spTgt spid="23"/>
                                        </p:tgtEl>
                                      </p:cBhvr>
                                    </p:animEffect>
                                    <p:anim calcmode="lin" valueType="num">
                                      <p:cBhvr>
                                        <p:cTn id="60" dur="250" fill="hold"/>
                                        <p:tgtEl>
                                          <p:spTgt spid="23"/>
                                        </p:tgtEl>
                                        <p:attrNameLst>
                                          <p:attrName>ppt_x</p:attrName>
                                        </p:attrNameLst>
                                      </p:cBhvr>
                                      <p:tavLst>
                                        <p:tav tm="0">
                                          <p:val>
                                            <p:strVal val="#ppt_x"/>
                                          </p:val>
                                        </p:tav>
                                        <p:tav tm="100000">
                                          <p:val>
                                            <p:strVal val="#ppt_x"/>
                                          </p:val>
                                        </p:tav>
                                      </p:tavLst>
                                    </p:anim>
                                    <p:anim calcmode="lin" valueType="num">
                                      <p:cBhvr>
                                        <p:cTn id="61" dur="25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250"/>
                                        <p:tgtEl>
                                          <p:spTgt spid="3"/>
                                        </p:tgtEl>
                                      </p:cBhvr>
                                    </p:animEffect>
                                    <p:anim calcmode="lin" valueType="num">
                                      <p:cBhvr>
                                        <p:cTn id="65" dur="250" fill="hold"/>
                                        <p:tgtEl>
                                          <p:spTgt spid="3"/>
                                        </p:tgtEl>
                                        <p:attrNameLst>
                                          <p:attrName>ppt_x</p:attrName>
                                        </p:attrNameLst>
                                      </p:cBhvr>
                                      <p:tavLst>
                                        <p:tav tm="0">
                                          <p:val>
                                            <p:strVal val="#ppt_x"/>
                                          </p:val>
                                        </p:tav>
                                        <p:tav tm="100000">
                                          <p:val>
                                            <p:strVal val="#ppt_x"/>
                                          </p:val>
                                        </p:tav>
                                      </p:tavLst>
                                    </p:anim>
                                    <p:anim calcmode="lin" valueType="num">
                                      <p:cBhvr>
                                        <p:cTn id="66" dur="250" fill="hold"/>
                                        <p:tgtEl>
                                          <p:spTgt spid="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250"/>
                                        <p:tgtEl>
                                          <p:spTgt spid="5"/>
                                        </p:tgtEl>
                                      </p:cBhvr>
                                    </p:animEffect>
                                    <p:anim calcmode="lin" valueType="num">
                                      <p:cBhvr>
                                        <p:cTn id="70" dur="250" fill="hold"/>
                                        <p:tgtEl>
                                          <p:spTgt spid="5"/>
                                        </p:tgtEl>
                                        <p:attrNameLst>
                                          <p:attrName>ppt_x</p:attrName>
                                        </p:attrNameLst>
                                      </p:cBhvr>
                                      <p:tavLst>
                                        <p:tav tm="0">
                                          <p:val>
                                            <p:strVal val="#ppt_x"/>
                                          </p:val>
                                        </p:tav>
                                        <p:tav tm="100000">
                                          <p:val>
                                            <p:strVal val="#ppt_x"/>
                                          </p:val>
                                        </p:tav>
                                      </p:tavLst>
                                    </p:anim>
                                    <p:anim calcmode="lin" valueType="num">
                                      <p:cBhvr>
                                        <p:cTn id="71"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1689cac970_1_2"/>
          <p:cNvSpPr txBox="1">
            <a:spLocks noGrp="1"/>
          </p:cNvSpPr>
          <p:nvPr>
            <p:ph type="title"/>
          </p:nvPr>
        </p:nvSpPr>
        <p:spPr>
          <a:xfrm>
            <a:off x="1546412" y="756397"/>
            <a:ext cx="6051176" cy="376898"/>
          </a:xfrm>
          <a:prstGeom prst="rect">
            <a:avLst/>
          </a:prstGeom>
        </p:spPr>
        <p:txBody>
          <a:bodyPr spcFirstLastPara="1" wrap="square" lIns="0" tIns="0" rIns="0" bIns="0" anchor="t" anchorCtr="0">
            <a:spAutoFit/>
          </a:bodyPr>
          <a:lstStyle/>
          <a:p>
            <a:endParaRPr lang="en-US"/>
          </a:p>
        </p:txBody>
      </p:sp>
      <p:pic>
        <p:nvPicPr>
          <p:cNvPr id="209" name="Google Shape;209;g31689cac970_1_2" descr="The Salvation Army has served people in need in Greenville for more than 119 years. As our area grows, so does the need to help those who have fallen on hard times. Support our Rebuilding Hope Restoring Lives campaign as we work to renovate and revitalize our shelter campus, dining hall facilities and Social Services area. We need your help to make it happen. Donate to The Salvation Army of Greenville today. &#10;&#10; https://southernusa.salvationarmy.org/greenvillesc/tsa-greenville-shelter-campus-project" title="The Salvation Army of Greenville's Social Services Campus Renovation Project">
            <a:hlinkClick r:id="rId4"/>
          </p:cNvPr>
          <p:cNvPicPr preferRelativeResize="0"/>
          <p:nvPr/>
        </p:nvPicPr>
        <p:blipFill>
          <a:blip r:embed="rId5">
            <a:alphaModFix/>
          </a:blip>
          <a:stretch>
            <a:fillRect/>
          </a:stretch>
        </p:blipFill>
        <p:spPr>
          <a:xfrm>
            <a:off x="1473187" y="536510"/>
            <a:ext cx="6426960" cy="3915728"/>
          </a:xfrm>
          <a:prstGeom prst="rect">
            <a:avLst/>
          </a:prstGeom>
          <a:noFill/>
          <a:ln>
            <a:noFill/>
          </a:ln>
        </p:spPr>
      </p:pic>
      <p:pic>
        <p:nvPicPr>
          <p:cNvPr id="2" name="Online Media 1" title="The Salvation Army of Greenville's Social Services Campus Renovation Project">
            <a:hlinkClick r:id="" action="ppaction://media"/>
            <a:extLst>
              <a:ext uri="{FF2B5EF4-FFF2-40B4-BE49-F238E27FC236}">
                <a16:creationId xmlns:a16="http://schemas.microsoft.com/office/drawing/2014/main" id="{1F74DBDF-A1FC-E528-27C7-BC2D0397CC37}"/>
              </a:ext>
            </a:extLst>
          </p:cNvPr>
          <p:cNvPicPr>
            <a:picLocks noRot="1" noChangeAspect="1"/>
          </p:cNvPicPr>
          <p:nvPr>
            <a:videoFile r:link="rId1"/>
          </p:nvPr>
        </p:nvPicPr>
        <p:blipFill>
          <a:blip r:embed="rId6"/>
          <a:stretch>
            <a:fillRect/>
          </a:stretch>
        </p:blipFill>
        <p:spPr>
          <a:xfrm>
            <a:off x="1249965" y="536509"/>
            <a:ext cx="6656294" cy="3974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14"/>
          <p:cNvGrpSpPr/>
          <p:nvPr/>
        </p:nvGrpSpPr>
        <p:grpSpPr>
          <a:xfrm>
            <a:off x="1552764" y="578780"/>
            <a:ext cx="6038469" cy="3898286"/>
            <a:chOff x="457200" y="1067852"/>
            <a:chExt cx="9144000" cy="6247475"/>
          </a:xfrm>
        </p:grpSpPr>
        <p:pic>
          <p:nvPicPr>
            <p:cNvPr id="215" name="Google Shape;215;p14"/>
            <p:cNvPicPr preferRelativeResize="0"/>
            <p:nvPr/>
          </p:nvPicPr>
          <p:blipFill rotWithShape="1">
            <a:blip r:embed="rId3">
              <a:alphaModFix/>
            </a:blip>
            <a:srcRect t="15754"/>
            <a:stretch/>
          </p:blipFill>
          <p:spPr>
            <a:xfrm>
              <a:off x="594364" y="1067852"/>
              <a:ext cx="8083301" cy="2277336"/>
            </a:xfrm>
            <a:prstGeom prst="rect">
              <a:avLst/>
            </a:prstGeom>
            <a:noFill/>
            <a:ln>
              <a:noFill/>
            </a:ln>
          </p:spPr>
        </p:pic>
        <p:sp>
          <p:nvSpPr>
            <p:cNvPr id="216" name="Google Shape;216;p14"/>
            <p:cNvSpPr/>
            <p:nvPr/>
          </p:nvSpPr>
          <p:spPr>
            <a:xfrm>
              <a:off x="457200" y="3326892"/>
              <a:ext cx="9144000" cy="3988435"/>
            </a:xfrm>
            <a:custGeom>
              <a:avLst/>
              <a:gdLst/>
              <a:ahLst/>
              <a:cxnLst/>
              <a:rect l="l" t="t" r="r" b="b"/>
              <a:pathLst>
                <a:path w="9144000" h="3988434" extrusionOk="0">
                  <a:moveTo>
                    <a:pt x="0" y="21082"/>
                  </a:moveTo>
                  <a:lnTo>
                    <a:pt x="0" y="0"/>
                  </a:lnTo>
                  <a:lnTo>
                    <a:pt x="9144000" y="0"/>
                  </a:lnTo>
                  <a:lnTo>
                    <a:pt x="9144000" y="18288"/>
                  </a:lnTo>
                  <a:lnTo>
                    <a:pt x="3048" y="18288"/>
                  </a:lnTo>
                  <a:lnTo>
                    <a:pt x="0" y="21082"/>
                  </a:lnTo>
                  <a:close/>
                </a:path>
                <a:path w="9144000" h="3988434" extrusionOk="0">
                  <a:moveTo>
                    <a:pt x="3048" y="3988308"/>
                  </a:moveTo>
                  <a:lnTo>
                    <a:pt x="0" y="3985514"/>
                  </a:lnTo>
                  <a:lnTo>
                    <a:pt x="0" y="21082"/>
                  </a:lnTo>
                  <a:lnTo>
                    <a:pt x="3048" y="18288"/>
                  </a:lnTo>
                  <a:lnTo>
                    <a:pt x="3048" y="3988308"/>
                  </a:lnTo>
                  <a:close/>
                </a:path>
                <a:path w="9144000" h="3988434" extrusionOk="0">
                  <a:moveTo>
                    <a:pt x="9127236" y="35052"/>
                  </a:moveTo>
                  <a:lnTo>
                    <a:pt x="3048" y="35052"/>
                  </a:lnTo>
                  <a:lnTo>
                    <a:pt x="3048" y="18288"/>
                  </a:lnTo>
                  <a:lnTo>
                    <a:pt x="9127236" y="18288"/>
                  </a:lnTo>
                  <a:lnTo>
                    <a:pt x="9127236" y="35052"/>
                  </a:lnTo>
                  <a:close/>
                </a:path>
                <a:path w="9144000" h="3988434" extrusionOk="0">
                  <a:moveTo>
                    <a:pt x="9127236" y="3988308"/>
                  </a:moveTo>
                  <a:lnTo>
                    <a:pt x="9127236" y="18288"/>
                  </a:lnTo>
                  <a:lnTo>
                    <a:pt x="9144000" y="35052"/>
                  </a:lnTo>
                  <a:lnTo>
                    <a:pt x="9144000" y="3971544"/>
                  </a:lnTo>
                  <a:lnTo>
                    <a:pt x="9127236" y="3988308"/>
                  </a:lnTo>
                  <a:close/>
                </a:path>
                <a:path w="9144000" h="3988434" extrusionOk="0">
                  <a:moveTo>
                    <a:pt x="9144000" y="35052"/>
                  </a:moveTo>
                  <a:lnTo>
                    <a:pt x="9127236" y="18288"/>
                  </a:lnTo>
                  <a:lnTo>
                    <a:pt x="9144000" y="18288"/>
                  </a:lnTo>
                  <a:lnTo>
                    <a:pt x="9144000" y="35052"/>
                  </a:lnTo>
                  <a:close/>
                </a:path>
                <a:path w="9144000" h="3988434" extrusionOk="0">
                  <a:moveTo>
                    <a:pt x="9127236" y="3988308"/>
                  </a:moveTo>
                  <a:lnTo>
                    <a:pt x="3048" y="3988308"/>
                  </a:lnTo>
                  <a:lnTo>
                    <a:pt x="3048" y="3971544"/>
                  </a:lnTo>
                  <a:lnTo>
                    <a:pt x="9127236" y="3971544"/>
                  </a:lnTo>
                  <a:lnTo>
                    <a:pt x="9127236" y="3988308"/>
                  </a:lnTo>
                  <a:close/>
                </a:path>
                <a:path w="9144000" h="3988434" extrusionOk="0">
                  <a:moveTo>
                    <a:pt x="9144000" y="3988308"/>
                  </a:moveTo>
                  <a:lnTo>
                    <a:pt x="9127236" y="3988308"/>
                  </a:lnTo>
                  <a:lnTo>
                    <a:pt x="9144000" y="3971544"/>
                  </a:lnTo>
                  <a:lnTo>
                    <a:pt x="9144000" y="3988308"/>
                  </a:lnTo>
                  <a:close/>
                </a:path>
                <a:path w="9144000" h="3988434" extrusionOk="0">
                  <a:moveTo>
                    <a:pt x="3048" y="3988308"/>
                  </a:moveTo>
                  <a:lnTo>
                    <a:pt x="0" y="3988308"/>
                  </a:lnTo>
                  <a:lnTo>
                    <a:pt x="0" y="3985514"/>
                  </a:lnTo>
                  <a:lnTo>
                    <a:pt x="3048" y="3988308"/>
                  </a:lnTo>
                  <a:close/>
                </a:path>
              </a:pathLst>
            </a:custGeom>
            <a:solidFill>
              <a:srgbClr val="FF0000"/>
            </a:solidFill>
            <a:ln>
              <a:noFill/>
            </a:ln>
          </p:spPr>
          <p:txBody>
            <a:bodyPr spcFirstLastPara="1" wrap="square" lIns="0" tIns="0" rIns="0" bIns="0" anchor="t" anchorCtr="0">
              <a:noAutofit/>
            </a:bodyPr>
            <a:lstStyle/>
            <a:p>
              <a:endParaRPr sz="1191"/>
            </a:p>
          </p:txBody>
        </p:sp>
      </p:grpSp>
      <p:sp>
        <p:nvSpPr>
          <p:cNvPr id="217" name="Google Shape;217;p14"/>
          <p:cNvSpPr txBox="1"/>
          <p:nvPr/>
        </p:nvSpPr>
        <p:spPr>
          <a:xfrm>
            <a:off x="1554439" y="2227540"/>
            <a:ext cx="6037676" cy="2452104"/>
          </a:xfrm>
          <a:prstGeom prst="rect">
            <a:avLst/>
          </a:prstGeom>
          <a:noFill/>
          <a:ln>
            <a:noFill/>
          </a:ln>
        </p:spPr>
        <p:txBody>
          <a:bodyPr spcFirstLastPara="1" wrap="square" lIns="0" tIns="8404" rIns="0" bIns="0" anchor="t" anchorCtr="0">
            <a:spAutoFit/>
          </a:bodyPr>
          <a:lstStyle/>
          <a:p>
            <a:endParaRPr sz="1588">
              <a:latin typeface="Book Antiqua"/>
              <a:ea typeface="Book Antiqua"/>
              <a:cs typeface="Book Antiqua"/>
              <a:sym typeface="Book Antiqua"/>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Sponsor a Red Kettle</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Support our Shelter Renovation Campaign</a:t>
            </a:r>
            <a:endParaRPr sz="1588">
              <a:solidFill>
                <a:schemeClr val="dk1"/>
              </a:solidFill>
              <a:latin typeface="Calibri"/>
              <a:ea typeface="Calibri"/>
              <a:cs typeface="Calibri"/>
              <a:sym typeface="Calibri"/>
            </a:endParaRPr>
          </a:p>
          <a:p>
            <a:pPr marL="302575" indent="-252146">
              <a:buClr>
                <a:schemeClr val="dk1"/>
              </a:buClr>
              <a:buSzPts val="2400"/>
              <a:buFont typeface="Calibri"/>
              <a:buChar char="•"/>
            </a:pPr>
            <a:r>
              <a:rPr lang="en-US" sz="1588">
                <a:latin typeface="Calibri"/>
                <a:ea typeface="Calibri"/>
                <a:cs typeface="Calibri"/>
                <a:sym typeface="Calibri"/>
              </a:rPr>
              <a:t>Adopt an Angel in our Angel Tree program</a:t>
            </a:r>
            <a:endParaRPr sz="1588">
              <a:latin typeface="Calibri"/>
              <a:ea typeface="Calibri"/>
              <a:cs typeface="Calibri"/>
              <a:sym typeface="Calibri"/>
            </a:endParaRPr>
          </a:p>
          <a:p>
            <a:pPr marL="302575" indent="-252146">
              <a:buClr>
                <a:schemeClr val="dk1"/>
              </a:buClr>
              <a:buSzPts val="2400"/>
              <a:buFont typeface="Calibri"/>
              <a:buChar char="•"/>
            </a:pPr>
            <a:r>
              <a:rPr lang="en-US" sz="1588">
                <a:latin typeface="Calibri"/>
                <a:ea typeface="Calibri"/>
                <a:cs typeface="Calibri"/>
                <a:sym typeface="Calibri"/>
              </a:rPr>
              <a:t>Ring a bell at a Red Kettle location</a:t>
            </a:r>
            <a:endParaRPr sz="1588">
              <a:latin typeface="Calibri"/>
              <a:ea typeface="Calibri"/>
              <a:cs typeface="Calibri"/>
              <a:sym typeface="Calibri"/>
            </a:endParaRPr>
          </a:p>
          <a:p>
            <a:pPr marL="302575" indent="-252146">
              <a:buClr>
                <a:schemeClr val="dk1"/>
              </a:buClr>
              <a:buSzPts val="2400"/>
              <a:buFont typeface="Calibri"/>
              <a:buChar char="•"/>
            </a:pPr>
            <a:r>
              <a:rPr lang="en-US" sz="1588">
                <a:solidFill>
                  <a:schemeClr val="dk1"/>
                </a:solidFill>
                <a:latin typeface="Calibri"/>
                <a:ea typeface="Calibri"/>
                <a:cs typeface="Calibri"/>
                <a:sym typeface="Calibri"/>
              </a:rPr>
              <a:t>Help a child with homework at the Boys &amp; Girls Club</a:t>
            </a:r>
            <a:endParaRPr sz="1588">
              <a:latin typeface="Calibri"/>
              <a:ea typeface="Calibri"/>
              <a:cs typeface="Calibri"/>
              <a:sym typeface="Calibri"/>
            </a:endParaRPr>
          </a:p>
          <a:p>
            <a:pPr marL="302575" indent="-252146">
              <a:buClr>
                <a:schemeClr val="dk1"/>
              </a:buClr>
              <a:buSzPts val="2400"/>
              <a:buFont typeface="Calibri"/>
              <a:buChar char="•"/>
            </a:pPr>
            <a:r>
              <a:rPr lang="en-US" sz="1588">
                <a:latin typeface="Calibri"/>
                <a:ea typeface="Calibri"/>
                <a:cs typeface="Calibri"/>
                <a:sym typeface="Calibri"/>
              </a:rPr>
              <a:t>Serve a meal in our shelter dining hall</a:t>
            </a:r>
            <a:endParaRPr sz="1588">
              <a:latin typeface="Calibri"/>
              <a:ea typeface="Calibri"/>
              <a:cs typeface="Calibri"/>
              <a:sym typeface="Calibri"/>
            </a:endParaRPr>
          </a:p>
          <a:p>
            <a:pPr marL="302575" indent="-252146">
              <a:buClr>
                <a:schemeClr val="dk1"/>
              </a:buClr>
              <a:buSzPts val="2400"/>
              <a:buFont typeface="Calibri"/>
              <a:buChar char="•"/>
            </a:pPr>
            <a:r>
              <a:rPr lang="en-US" sz="1588">
                <a:latin typeface="Calibri"/>
                <a:ea typeface="Calibri"/>
                <a:cs typeface="Calibri"/>
                <a:sym typeface="Calibri"/>
              </a:rPr>
              <a:t>Sort donations for our Thrift Stores</a:t>
            </a:r>
            <a:endParaRPr sz="1588">
              <a:latin typeface="Calibri"/>
              <a:ea typeface="Calibri"/>
              <a:cs typeface="Calibri"/>
              <a:sym typeface="Calibri"/>
            </a:endParaRPr>
          </a:p>
          <a:p>
            <a:pPr marL="302575" indent="-252146">
              <a:buClr>
                <a:schemeClr val="dk1"/>
              </a:buClr>
              <a:buSzPts val="2400"/>
              <a:buFont typeface="Calibri"/>
              <a:buChar char="•"/>
            </a:pPr>
            <a:r>
              <a:rPr lang="en-US" sz="1588">
                <a:latin typeface="Calibri"/>
                <a:ea typeface="Calibri"/>
                <a:cs typeface="Calibri"/>
                <a:sym typeface="Calibri"/>
              </a:rPr>
              <a:t>Teach music, art or crafts at the Kroc Center</a:t>
            </a:r>
            <a:endParaRPr sz="1588">
              <a:latin typeface="Calibri"/>
              <a:ea typeface="Calibri"/>
              <a:cs typeface="Calibri"/>
              <a:sym typeface="Calibri"/>
            </a:endParaRPr>
          </a:p>
          <a:p>
            <a:pPr marL="310560" indent="-201296">
              <a:buSzPts val="2400"/>
            </a:pPr>
            <a:endParaRPr sz="1588">
              <a:latin typeface="Book Antiqua"/>
              <a:ea typeface="Book Antiqua"/>
              <a:cs typeface="Book Antiqua"/>
              <a:sym typeface="Book Antiqua"/>
            </a:endParaRPr>
          </a:p>
        </p:txBody>
      </p:sp>
      <p:pic>
        <p:nvPicPr>
          <p:cNvPr id="218" name="Google Shape;218;p14" descr="A black text on a white background&#10;&#10;Description automatically generated"/>
          <p:cNvPicPr preferRelativeResize="0"/>
          <p:nvPr/>
        </p:nvPicPr>
        <p:blipFill rotWithShape="1">
          <a:blip r:embed="rId4">
            <a:alphaModFix/>
          </a:blip>
          <a:srcRect/>
          <a:stretch/>
        </p:blipFill>
        <p:spPr>
          <a:xfrm>
            <a:off x="6084794" y="4588862"/>
            <a:ext cx="1575827" cy="535781"/>
          </a:xfrm>
          <a:prstGeom prst="rect">
            <a:avLst/>
          </a:prstGeom>
          <a:noFill/>
          <a:ln>
            <a:noFill/>
          </a:ln>
        </p:spPr>
      </p:pic>
      <p:sp>
        <p:nvSpPr>
          <p:cNvPr id="219" name="Google Shape;219;p14"/>
          <p:cNvSpPr txBox="1"/>
          <p:nvPr/>
        </p:nvSpPr>
        <p:spPr>
          <a:xfrm>
            <a:off x="2019193" y="207480"/>
            <a:ext cx="4870522" cy="371250"/>
          </a:xfrm>
          <a:prstGeom prst="rect">
            <a:avLst/>
          </a:prstGeom>
          <a:noFill/>
          <a:ln>
            <a:noFill/>
          </a:ln>
        </p:spPr>
        <p:txBody>
          <a:bodyPr spcFirstLastPara="1" wrap="square" lIns="60502" tIns="60502" rIns="60502" bIns="60502" anchor="t" anchorCtr="0">
            <a:noAutofit/>
          </a:bodyPr>
          <a:lstStyle/>
          <a:p>
            <a:pPr algn="ctr"/>
            <a:r>
              <a:rPr lang="en-US" sz="2912">
                <a:solidFill>
                  <a:schemeClr val="dk1"/>
                </a:solidFill>
                <a:latin typeface="Calibri"/>
                <a:ea typeface="Calibri"/>
                <a:cs typeface="Calibri"/>
                <a:sym typeface="Calibri"/>
              </a:rPr>
              <a:t>Ways You Can Help</a:t>
            </a:r>
            <a:endParaRPr sz="2912">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5" descr="A black text on a white background&#10;&#10;Description automatically generated"/>
          <p:cNvPicPr preferRelativeResize="0"/>
          <p:nvPr/>
        </p:nvPicPr>
        <p:blipFill rotWithShape="1">
          <a:blip r:embed="rId3">
            <a:alphaModFix/>
          </a:blip>
          <a:srcRect/>
          <a:stretch/>
        </p:blipFill>
        <p:spPr>
          <a:xfrm>
            <a:off x="6173041" y="4472198"/>
            <a:ext cx="1575827" cy="535781"/>
          </a:xfrm>
          <a:prstGeom prst="rect">
            <a:avLst/>
          </a:prstGeom>
          <a:noFill/>
          <a:ln>
            <a:noFill/>
          </a:ln>
        </p:spPr>
      </p:pic>
      <p:sp>
        <p:nvSpPr>
          <p:cNvPr id="225" name="Google Shape;225;p15"/>
          <p:cNvSpPr txBox="1"/>
          <p:nvPr/>
        </p:nvSpPr>
        <p:spPr>
          <a:xfrm>
            <a:off x="1484107" y="928704"/>
            <a:ext cx="6148257" cy="2871526"/>
          </a:xfrm>
          <a:prstGeom prst="rect">
            <a:avLst/>
          </a:prstGeom>
          <a:noFill/>
          <a:ln>
            <a:noFill/>
          </a:ln>
        </p:spPr>
        <p:txBody>
          <a:bodyPr spcFirstLastPara="1" wrap="square" lIns="60502" tIns="30243" rIns="60502" bIns="30243" anchor="t" anchorCtr="0">
            <a:spAutoFit/>
          </a:bodyPr>
          <a:lstStyle/>
          <a:p>
            <a:pPr algn="ctr"/>
            <a:endParaRPr sz="1191"/>
          </a:p>
          <a:p>
            <a:pPr algn="ctr"/>
            <a:r>
              <a:rPr lang="en-US" sz="2382"/>
              <a:t>You can help our neighbors in need in Greenville, Pickens &amp; Oconee!</a:t>
            </a:r>
            <a:endParaRPr sz="1191"/>
          </a:p>
          <a:p>
            <a:pPr algn="ctr"/>
            <a:endParaRPr sz="2382"/>
          </a:p>
          <a:p>
            <a:pPr algn="ctr"/>
            <a:r>
              <a:rPr lang="en-US" sz="2382"/>
              <a:t>Support The Salvation Army today</a:t>
            </a:r>
            <a:endParaRPr sz="927"/>
          </a:p>
          <a:p>
            <a:pPr algn="ctr"/>
            <a:endParaRPr sz="2382"/>
          </a:p>
          <a:p>
            <a:pPr marL="302575" algn="ctr">
              <a:lnSpc>
                <a:spcPct val="150000"/>
              </a:lnSpc>
            </a:pPr>
            <a:r>
              <a:rPr lang="en-US" sz="1853" b="1" u="sng">
                <a:solidFill>
                  <a:srgbClr val="FF0000"/>
                </a:solidFill>
                <a:latin typeface="Book Antiqua"/>
                <a:ea typeface="Book Antiqua"/>
                <a:cs typeface="Book Antiqua"/>
                <a:sym typeface="Book Antiqua"/>
                <a:hlinkClick r:id="rId4">
                  <a:extLst>
                    <a:ext uri="{A12FA001-AC4F-418D-AE19-62706E023703}">
                      <ahyp:hlinkClr xmlns:ahyp="http://schemas.microsoft.com/office/drawing/2018/hyperlinkcolor" val="tx"/>
                    </a:ext>
                  </a:extLst>
                </a:hlinkClick>
              </a:rPr>
              <a:t>www.salvationarmygreenville.org</a:t>
            </a:r>
            <a:r>
              <a:rPr lang="en-US" sz="1853" b="1">
                <a:solidFill>
                  <a:srgbClr val="FF0000"/>
                </a:solidFill>
                <a:latin typeface="Book Antiqua"/>
                <a:ea typeface="Book Antiqua"/>
                <a:cs typeface="Book Antiqua"/>
                <a:sym typeface="Book Antiqua"/>
              </a:rPr>
              <a:t> </a:t>
            </a:r>
            <a:endParaRPr sz="927"/>
          </a:p>
          <a:p>
            <a:pPr algn="ctr"/>
            <a:endParaRPr sz="2382"/>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93854F-C7FC-6A61-C0A8-CAF8204FC711}"/>
              </a:ext>
            </a:extLst>
          </p:cNvPr>
          <p:cNvPicPr>
            <a:picLocks noChangeAspect="1"/>
          </p:cNvPicPr>
          <p:nvPr/>
        </p:nvPicPr>
        <p:blipFill rotWithShape="1">
          <a:blip r:embed="rId3"/>
          <a:srcRect l="16684" t="16353" r="2405" b="-888"/>
          <a:stretch/>
        </p:blipFill>
        <p:spPr>
          <a:xfrm>
            <a:off x="117749" y="1335076"/>
            <a:ext cx="1713861" cy="1193309"/>
          </a:xfrm>
          <a:prstGeom prst="rect">
            <a:avLst/>
          </a:prstGeom>
        </p:spPr>
      </p:pic>
      <p:pic>
        <p:nvPicPr>
          <p:cNvPr id="3" name="Picture 2">
            <a:extLst>
              <a:ext uri="{FF2B5EF4-FFF2-40B4-BE49-F238E27FC236}">
                <a16:creationId xmlns:a16="http://schemas.microsoft.com/office/drawing/2014/main" id="{E5ABBFC2-6EEE-DC77-0FC2-1144B2C6C018}"/>
              </a:ext>
            </a:extLst>
          </p:cNvPr>
          <p:cNvPicPr>
            <a:picLocks noChangeAspect="1"/>
          </p:cNvPicPr>
          <p:nvPr/>
        </p:nvPicPr>
        <p:blipFill>
          <a:blip r:embed="rId4"/>
          <a:srcRect r="6216"/>
          <a:stretch/>
        </p:blipFill>
        <p:spPr>
          <a:xfrm>
            <a:off x="7307763" y="2581327"/>
            <a:ext cx="1713862" cy="1196099"/>
          </a:xfrm>
          <a:prstGeom prst="rect">
            <a:avLst/>
          </a:prstGeom>
        </p:spPr>
      </p:pic>
      <p:pic>
        <p:nvPicPr>
          <p:cNvPr id="7" name="Picture 6">
            <a:extLst>
              <a:ext uri="{FF2B5EF4-FFF2-40B4-BE49-F238E27FC236}">
                <a16:creationId xmlns:a16="http://schemas.microsoft.com/office/drawing/2014/main" id="{3418F96F-FBB9-4E4E-47A1-C95307C47FEF}"/>
              </a:ext>
            </a:extLst>
          </p:cNvPr>
          <p:cNvPicPr>
            <a:picLocks noChangeAspect="1"/>
          </p:cNvPicPr>
          <p:nvPr/>
        </p:nvPicPr>
        <p:blipFill>
          <a:blip r:embed="rId5"/>
          <a:stretch>
            <a:fillRect/>
          </a:stretch>
        </p:blipFill>
        <p:spPr>
          <a:xfrm>
            <a:off x="4002370" y="210966"/>
            <a:ext cx="1304525" cy="88853"/>
          </a:xfrm>
          <a:prstGeom prst="rect">
            <a:avLst/>
          </a:prstGeom>
        </p:spPr>
      </p:pic>
      <p:sp>
        <p:nvSpPr>
          <p:cNvPr id="8" name="Title 3">
            <a:extLst>
              <a:ext uri="{FF2B5EF4-FFF2-40B4-BE49-F238E27FC236}">
                <a16:creationId xmlns:a16="http://schemas.microsoft.com/office/drawing/2014/main" id="{CAAA2C45-B254-2C47-ECBA-F062AE84FBE4}"/>
              </a:ext>
            </a:extLst>
          </p:cNvPr>
          <p:cNvSpPr>
            <a:spLocks noGrp="1"/>
          </p:cNvSpPr>
          <p:nvPr>
            <p:ph type="title"/>
          </p:nvPr>
        </p:nvSpPr>
        <p:spPr>
          <a:xfrm>
            <a:off x="2579090" y="4326424"/>
            <a:ext cx="4151085" cy="468131"/>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i="1" dirty="0">
                <a:solidFill>
                  <a:schemeClr val="tx1">
                    <a:lumMod val="50000"/>
                    <a:lumOff val="50000"/>
                  </a:schemeClr>
                </a:solidFill>
                <a:latin typeface="Cambria" panose="02040503050406030204" pitchFamily="18" charset="0"/>
              </a:rPr>
              <a:t>See how we do it.</a:t>
            </a:r>
          </a:p>
        </p:txBody>
      </p:sp>
      <p:pic>
        <p:nvPicPr>
          <p:cNvPr id="14" name="Picture 13" descr="A person pointing at a computer screen&#10;&#10;Description automatically generated">
            <a:extLst>
              <a:ext uri="{FF2B5EF4-FFF2-40B4-BE49-F238E27FC236}">
                <a16:creationId xmlns:a16="http://schemas.microsoft.com/office/drawing/2014/main" id="{3E555221-6E9C-CF37-AC6C-84C6A6455D5A}"/>
              </a:ext>
            </a:extLst>
          </p:cNvPr>
          <p:cNvPicPr>
            <a:picLocks noChangeAspect="1"/>
          </p:cNvPicPr>
          <p:nvPr/>
        </p:nvPicPr>
        <p:blipFill>
          <a:blip r:embed="rId6"/>
          <a:srcRect r="3997"/>
          <a:stretch/>
        </p:blipFill>
        <p:spPr>
          <a:xfrm>
            <a:off x="7307763" y="3830368"/>
            <a:ext cx="1713861" cy="1188974"/>
          </a:xfrm>
          <a:prstGeom prst="rect">
            <a:avLst/>
          </a:prstGeom>
        </p:spPr>
      </p:pic>
      <p:pic>
        <p:nvPicPr>
          <p:cNvPr id="19" name="Picture 18" descr="A person in a yellow sweater looking at a computer&#10;&#10;Description automatically generated">
            <a:extLst>
              <a:ext uri="{FF2B5EF4-FFF2-40B4-BE49-F238E27FC236}">
                <a16:creationId xmlns:a16="http://schemas.microsoft.com/office/drawing/2014/main" id="{6AC226A2-1821-B6F5-9408-8AC887DA81D5}"/>
              </a:ext>
            </a:extLst>
          </p:cNvPr>
          <p:cNvPicPr>
            <a:picLocks noChangeAspect="1"/>
          </p:cNvPicPr>
          <p:nvPr/>
        </p:nvPicPr>
        <p:blipFill>
          <a:blip r:embed="rId7"/>
          <a:srcRect r="4287"/>
          <a:stretch/>
        </p:blipFill>
        <p:spPr>
          <a:xfrm>
            <a:off x="7307764" y="90876"/>
            <a:ext cx="1713860" cy="1192575"/>
          </a:xfrm>
          <a:prstGeom prst="rect">
            <a:avLst/>
          </a:prstGeom>
        </p:spPr>
      </p:pic>
      <p:pic>
        <p:nvPicPr>
          <p:cNvPr id="11" name="Picture 10">
            <a:extLst>
              <a:ext uri="{FF2B5EF4-FFF2-40B4-BE49-F238E27FC236}">
                <a16:creationId xmlns:a16="http://schemas.microsoft.com/office/drawing/2014/main" id="{C8B00048-18F7-A5CA-BB37-81EAD131B0E4}"/>
              </a:ext>
            </a:extLst>
          </p:cNvPr>
          <p:cNvPicPr>
            <a:picLocks noChangeAspect="1"/>
          </p:cNvPicPr>
          <p:nvPr/>
        </p:nvPicPr>
        <p:blipFill>
          <a:blip r:embed="rId8"/>
          <a:stretch>
            <a:fillRect/>
          </a:stretch>
        </p:blipFill>
        <p:spPr>
          <a:xfrm>
            <a:off x="2557463" y="540851"/>
            <a:ext cx="4029075" cy="552450"/>
          </a:xfrm>
          <a:prstGeom prst="rect">
            <a:avLst/>
          </a:prstGeom>
        </p:spPr>
      </p:pic>
      <p:pic>
        <p:nvPicPr>
          <p:cNvPr id="2" name="Picture 1">
            <a:extLst>
              <a:ext uri="{FF2B5EF4-FFF2-40B4-BE49-F238E27FC236}">
                <a16:creationId xmlns:a16="http://schemas.microsoft.com/office/drawing/2014/main" id="{1B074A66-47BB-E237-9906-BE2E94C940F6}"/>
              </a:ext>
            </a:extLst>
          </p:cNvPr>
          <p:cNvPicPr>
            <a:picLocks noChangeAspect="1"/>
          </p:cNvPicPr>
          <p:nvPr/>
        </p:nvPicPr>
        <p:blipFill>
          <a:blip r:embed="rId9"/>
          <a:srcRect l="2126" r="2126"/>
          <a:stretch/>
        </p:blipFill>
        <p:spPr>
          <a:xfrm>
            <a:off x="7307762" y="1335076"/>
            <a:ext cx="1713861" cy="1193309"/>
          </a:xfrm>
          <a:prstGeom prst="rect">
            <a:avLst/>
          </a:prstGeom>
        </p:spPr>
      </p:pic>
      <p:pic>
        <p:nvPicPr>
          <p:cNvPr id="6" name="Picture 5">
            <a:extLst>
              <a:ext uri="{FF2B5EF4-FFF2-40B4-BE49-F238E27FC236}">
                <a16:creationId xmlns:a16="http://schemas.microsoft.com/office/drawing/2014/main" id="{69764E79-213B-8991-1871-AAF516D8AF49}"/>
              </a:ext>
            </a:extLst>
          </p:cNvPr>
          <p:cNvPicPr>
            <a:picLocks noChangeAspect="1"/>
          </p:cNvPicPr>
          <p:nvPr/>
        </p:nvPicPr>
        <p:blipFill>
          <a:blip r:embed="rId10"/>
          <a:srcRect l="2048" r="2048"/>
          <a:stretch/>
        </p:blipFill>
        <p:spPr>
          <a:xfrm>
            <a:off x="117749" y="2581327"/>
            <a:ext cx="1713862" cy="1196099"/>
          </a:xfrm>
          <a:prstGeom prst="rect">
            <a:avLst/>
          </a:prstGeom>
        </p:spPr>
      </p:pic>
      <p:pic>
        <p:nvPicPr>
          <p:cNvPr id="9" name="Picture 8">
            <a:extLst>
              <a:ext uri="{FF2B5EF4-FFF2-40B4-BE49-F238E27FC236}">
                <a16:creationId xmlns:a16="http://schemas.microsoft.com/office/drawing/2014/main" id="{ECC14ED1-6EE0-D291-B7A6-6436F1483AF3}"/>
              </a:ext>
            </a:extLst>
          </p:cNvPr>
          <p:cNvPicPr>
            <a:picLocks noChangeAspect="1"/>
          </p:cNvPicPr>
          <p:nvPr/>
        </p:nvPicPr>
        <p:blipFill>
          <a:blip r:embed="rId11"/>
          <a:srcRect l="4971" r="4971"/>
          <a:stretch/>
        </p:blipFill>
        <p:spPr>
          <a:xfrm>
            <a:off x="117749" y="3830368"/>
            <a:ext cx="1713861" cy="1188974"/>
          </a:xfrm>
          <a:prstGeom prst="rect">
            <a:avLst/>
          </a:prstGeom>
        </p:spPr>
      </p:pic>
      <p:pic>
        <p:nvPicPr>
          <p:cNvPr id="10" name="Picture 9">
            <a:extLst>
              <a:ext uri="{FF2B5EF4-FFF2-40B4-BE49-F238E27FC236}">
                <a16:creationId xmlns:a16="http://schemas.microsoft.com/office/drawing/2014/main" id="{5C941B66-6514-75D5-68C3-797BAEE7D375}"/>
              </a:ext>
            </a:extLst>
          </p:cNvPr>
          <p:cNvPicPr>
            <a:picLocks noChangeAspect="1"/>
          </p:cNvPicPr>
          <p:nvPr/>
        </p:nvPicPr>
        <p:blipFill>
          <a:blip r:embed="rId12"/>
          <a:srcRect l="2096" r="2096"/>
          <a:stretch/>
        </p:blipFill>
        <p:spPr>
          <a:xfrm>
            <a:off x="117750" y="90876"/>
            <a:ext cx="1713860" cy="1192575"/>
          </a:xfrm>
          <a:prstGeom prst="rect">
            <a:avLst/>
          </a:prstGeom>
        </p:spPr>
      </p:pic>
      <p:pic>
        <p:nvPicPr>
          <p:cNvPr id="13" name="Picture 12">
            <a:extLst>
              <a:ext uri="{FF2B5EF4-FFF2-40B4-BE49-F238E27FC236}">
                <a16:creationId xmlns:a16="http://schemas.microsoft.com/office/drawing/2014/main" id="{2D585F57-B359-C143-97B8-F4BD30C6EB06}"/>
              </a:ext>
            </a:extLst>
          </p:cNvPr>
          <p:cNvPicPr>
            <a:picLocks noChangeAspect="1"/>
          </p:cNvPicPr>
          <p:nvPr/>
        </p:nvPicPr>
        <p:blipFill>
          <a:blip r:embed="rId13"/>
          <a:stretch>
            <a:fillRect/>
          </a:stretch>
        </p:blipFill>
        <p:spPr>
          <a:xfrm>
            <a:off x="3371169" y="1720607"/>
            <a:ext cx="2828245" cy="1812335"/>
          </a:xfrm>
          <a:prstGeom prst="rect">
            <a:avLst/>
          </a:prstGeom>
        </p:spPr>
      </p:pic>
    </p:spTree>
    <p:extLst>
      <p:ext uri="{BB962C8B-B14F-4D97-AF65-F5344CB8AC3E}">
        <p14:creationId xmlns:p14="http://schemas.microsoft.com/office/powerpoint/2010/main" val="33158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50"/>
                                        <p:tgtEl>
                                          <p:spTgt spid="13"/>
                                        </p:tgtEl>
                                      </p:cBhvr>
                                    </p:animEffect>
                                    <p:anim calcmode="lin" valueType="num">
                                      <p:cBhvr>
                                        <p:cTn id="15" dur="250" fill="hold"/>
                                        <p:tgtEl>
                                          <p:spTgt spid="13"/>
                                        </p:tgtEl>
                                        <p:attrNameLst>
                                          <p:attrName>ppt_x</p:attrName>
                                        </p:attrNameLst>
                                      </p:cBhvr>
                                      <p:tavLst>
                                        <p:tav tm="0">
                                          <p:val>
                                            <p:strVal val="#ppt_x"/>
                                          </p:val>
                                        </p:tav>
                                        <p:tav tm="100000">
                                          <p:val>
                                            <p:strVal val="#ppt_x"/>
                                          </p:val>
                                        </p:tav>
                                      </p:tavLst>
                                    </p:anim>
                                    <p:anim calcmode="lin" valueType="num">
                                      <p:cBhvr>
                                        <p:cTn id="16"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35F5951-F767-B2A6-5808-091CE092A189}"/>
              </a:ext>
            </a:extLst>
          </p:cNvPr>
          <p:cNvSpPr txBox="1">
            <a:spLocks/>
          </p:cNvSpPr>
          <p:nvPr/>
        </p:nvSpPr>
        <p:spPr>
          <a:xfrm>
            <a:off x="6548865" y="2451713"/>
            <a:ext cx="4537466" cy="1038462"/>
          </a:xfrm>
          <a:prstGeom prst="rect">
            <a:avLst/>
          </a:prstGeom>
        </p:spPr>
        <p:txBody>
          <a:bodyPr vert="horz" lIns="68580" tIns="34290" rIns="68580" bIns="34290" rtlCol="0" anchor="t">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6" name="Picture 5">
            <a:extLst>
              <a:ext uri="{FF2B5EF4-FFF2-40B4-BE49-F238E27FC236}">
                <a16:creationId xmlns:a16="http://schemas.microsoft.com/office/drawing/2014/main" id="{2457C76A-D207-39D8-5475-7D5975608373}"/>
              </a:ext>
            </a:extLst>
          </p:cNvPr>
          <p:cNvPicPr>
            <a:picLocks noChangeAspect="1"/>
          </p:cNvPicPr>
          <p:nvPr/>
        </p:nvPicPr>
        <p:blipFill>
          <a:blip r:embed="rId3"/>
          <a:stretch>
            <a:fillRect/>
          </a:stretch>
        </p:blipFill>
        <p:spPr>
          <a:xfrm>
            <a:off x="3994438" y="210966"/>
            <a:ext cx="1304525" cy="88853"/>
          </a:xfrm>
          <a:prstGeom prst="rect">
            <a:avLst/>
          </a:prstGeom>
        </p:spPr>
      </p:pic>
      <p:sp>
        <p:nvSpPr>
          <p:cNvPr id="7" name="Title 3">
            <a:extLst>
              <a:ext uri="{FF2B5EF4-FFF2-40B4-BE49-F238E27FC236}">
                <a16:creationId xmlns:a16="http://schemas.microsoft.com/office/drawing/2014/main" id="{02FFA8D3-F15D-6E99-95C8-EA8080A89641}"/>
              </a:ext>
            </a:extLst>
          </p:cNvPr>
          <p:cNvSpPr>
            <a:spLocks noGrp="1"/>
          </p:cNvSpPr>
          <p:nvPr>
            <p:ph type="title"/>
          </p:nvPr>
        </p:nvSpPr>
        <p:spPr>
          <a:xfrm>
            <a:off x="1151263" y="1804146"/>
            <a:ext cx="4147700" cy="1026133"/>
          </a:xfrm>
        </p:spPr>
        <p:txBody>
          <a:bodyPr anchor="t">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75" dirty="0">
                <a:solidFill>
                  <a:srgbClr val="188BCC"/>
                </a:solidFill>
                <a:latin typeface="Cambria" panose="02040503050406030204" pitchFamily="18" charset="0"/>
              </a:rPr>
              <a:t>20+ training programs within 5 in-demand areas of interest</a:t>
            </a:r>
          </a:p>
        </p:txBody>
      </p:sp>
      <p:sp>
        <p:nvSpPr>
          <p:cNvPr id="9" name="Title 3">
            <a:extLst>
              <a:ext uri="{FF2B5EF4-FFF2-40B4-BE49-F238E27FC236}">
                <a16:creationId xmlns:a16="http://schemas.microsoft.com/office/drawing/2014/main" id="{1DD70A11-657E-A7DC-60DF-BBED086A6B7E}"/>
              </a:ext>
            </a:extLst>
          </p:cNvPr>
          <p:cNvSpPr txBox="1">
            <a:spLocks/>
          </p:cNvSpPr>
          <p:nvPr/>
        </p:nvSpPr>
        <p:spPr>
          <a:xfrm>
            <a:off x="1151263" y="3041418"/>
            <a:ext cx="3918449" cy="1591783"/>
          </a:xfrm>
          <a:prstGeom prst="rect">
            <a:avLst/>
          </a:prstGeom>
        </p:spPr>
        <p:txBody>
          <a:bodyPr vert="horz" lIns="68580" tIns="34290" rIns="68580" bIns="3429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solidFill>
                  <a:srgbClr val="188BCC"/>
                </a:solidFill>
                <a:latin typeface="Cambria" panose="02040503050406030204" pitchFamily="18" charset="0"/>
              </a:rPr>
              <a:t>Healthcare, Transportation and Logistics, Skilled Trade, Clean Tech and Technology</a:t>
            </a:r>
          </a:p>
        </p:txBody>
      </p:sp>
      <p:pic>
        <p:nvPicPr>
          <p:cNvPr id="10" name="Picture 9">
            <a:extLst>
              <a:ext uri="{FF2B5EF4-FFF2-40B4-BE49-F238E27FC236}">
                <a16:creationId xmlns:a16="http://schemas.microsoft.com/office/drawing/2014/main" id="{259B6389-1E72-2426-F798-E6FC5009F11E}"/>
              </a:ext>
            </a:extLst>
          </p:cNvPr>
          <p:cNvPicPr>
            <a:picLocks noChangeAspect="1"/>
          </p:cNvPicPr>
          <p:nvPr/>
        </p:nvPicPr>
        <p:blipFill>
          <a:blip r:embed="rId4"/>
          <a:stretch>
            <a:fillRect/>
          </a:stretch>
        </p:blipFill>
        <p:spPr>
          <a:xfrm>
            <a:off x="565613" y="1946438"/>
            <a:ext cx="409575" cy="581025"/>
          </a:xfrm>
          <a:prstGeom prst="rect">
            <a:avLst/>
          </a:prstGeom>
        </p:spPr>
      </p:pic>
      <p:pic>
        <p:nvPicPr>
          <p:cNvPr id="11" name="Picture 10">
            <a:extLst>
              <a:ext uri="{FF2B5EF4-FFF2-40B4-BE49-F238E27FC236}">
                <a16:creationId xmlns:a16="http://schemas.microsoft.com/office/drawing/2014/main" id="{1DF678D8-F49F-AD1B-2CE1-1C8BF9A99FB0}"/>
              </a:ext>
            </a:extLst>
          </p:cNvPr>
          <p:cNvPicPr>
            <a:picLocks noChangeAspect="1"/>
          </p:cNvPicPr>
          <p:nvPr/>
        </p:nvPicPr>
        <p:blipFill>
          <a:blip r:embed="rId5"/>
          <a:stretch>
            <a:fillRect/>
          </a:stretch>
        </p:blipFill>
        <p:spPr>
          <a:xfrm>
            <a:off x="537038" y="3126188"/>
            <a:ext cx="466725" cy="619125"/>
          </a:xfrm>
          <a:prstGeom prst="rect">
            <a:avLst/>
          </a:prstGeom>
        </p:spPr>
      </p:pic>
      <p:pic>
        <p:nvPicPr>
          <p:cNvPr id="2" name="Picture 1">
            <a:extLst>
              <a:ext uri="{FF2B5EF4-FFF2-40B4-BE49-F238E27FC236}">
                <a16:creationId xmlns:a16="http://schemas.microsoft.com/office/drawing/2014/main" id="{ADBC285F-95FB-FE73-7BF1-CE320316DF99}"/>
              </a:ext>
            </a:extLst>
          </p:cNvPr>
          <p:cNvPicPr>
            <a:picLocks noChangeAspect="1"/>
          </p:cNvPicPr>
          <p:nvPr/>
        </p:nvPicPr>
        <p:blipFill>
          <a:blip r:embed="rId6"/>
          <a:stretch>
            <a:fillRect/>
          </a:stretch>
        </p:blipFill>
        <p:spPr>
          <a:xfrm>
            <a:off x="2252663" y="555114"/>
            <a:ext cx="4638675" cy="581025"/>
          </a:xfrm>
          <a:prstGeom prst="rect">
            <a:avLst/>
          </a:prstGeom>
        </p:spPr>
      </p:pic>
      <p:grpSp>
        <p:nvGrpSpPr>
          <p:cNvPr id="15" name="Group 14">
            <a:extLst>
              <a:ext uri="{FF2B5EF4-FFF2-40B4-BE49-F238E27FC236}">
                <a16:creationId xmlns:a16="http://schemas.microsoft.com/office/drawing/2014/main" id="{EC1710FF-859E-7A9A-F62A-8360F4AAEB4F}"/>
              </a:ext>
            </a:extLst>
          </p:cNvPr>
          <p:cNvGrpSpPr/>
          <p:nvPr/>
        </p:nvGrpSpPr>
        <p:grpSpPr>
          <a:xfrm>
            <a:off x="5621070" y="1510496"/>
            <a:ext cx="3046660" cy="2917137"/>
            <a:chOff x="7599199" y="1869498"/>
            <a:chExt cx="4285821" cy="4103618"/>
          </a:xfrm>
        </p:grpSpPr>
        <p:pic>
          <p:nvPicPr>
            <p:cNvPr id="17" name="Picture 16">
              <a:extLst>
                <a:ext uri="{FF2B5EF4-FFF2-40B4-BE49-F238E27FC236}">
                  <a16:creationId xmlns:a16="http://schemas.microsoft.com/office/drawing/2014/main" id="{8D7D98F1-E721-6A84-361D-6EB7EECDC599}"/>
                </a:ext>
              </a:extLst>
            </p:cNvPr>
            <p:cNvPicPr>
              <a:picLocks noChangeAspect="1"/>
            </p:cNvPicPr>
            <p:nvPr/>
          </p:nvPicPr>
          <p:blipFill>
            <a:blip r:embed="rId7"/>
            <a:stretch>
              <a:fillRect/>
            </a:stretch>
          </p:blipFill>
          <p:spPr>
            <a:xfrm>
              <a:off x="7624821" y="1869498"/>
              <a:ext cx="1605665" cy="1605665"/>
            </a:xfrm>
            <a:prstGeom prst="rect">
              <a:avLst/>
            </a:prstGeom>
          </p:spPr>
        </p:pic>
        <p:pic>
          <p:nvPicPr>
            <p:cNvPr id="14" name="Picture 13">
              <a:extLst>
                <a:ext uri="{FF2B5EF4-FFF2-40B4-BE49-F238E27FC236}">
                  <a16:creationId xmlns:a16="http://schemas.microsoft.com/office/drawing/2014/main" id="{E4E17D90-8CC3-3160-0679-078DB5EDAEC5}"/>
                </a:ext>
              </a:extLst>
            </p:cNvPr>
            <p:cNvPicPr>
              <a:picLocks noChangeAspect="1"/>
            </p:cNvPicPr>
            <p:nvPr/>
          </p:nvPicPr>
          <p:blipFill>
            <a:blip r:embed="rId8"/>
            <a:stretch>
              <a:fillRect/>
            </a:stretch>
          </p:blipFill>
          <p:spPr>
            <a:xfrm>
              <a:off x="10253733" y="4367451"/>
              <a:ext cx="1631287" cy="1605665"/>
            </a:xfrm>
            <a:prstGeom prst="rect">
              <a:avLst/>
            </a:prstGeom>
          </p:spPr>
        </p:pic>
        <p:pic>
          <p:nvPicPr>
            <p:cNvPr id="3" name="Picture 2">
              <a:extLst>
                <a:ext uri="{FF2B5EF4-FFF2-40B4-BE49-F238E27FC236}">
                  <a16:creationId xmlns:a16="http://schemas.microsoft.com/office/drawing/2014/main" id="{F4792CBE-B346-D73C-1FFF-187FE32B16B0}"/>
                </a:ext>
              </a:extLst>
            </p:cNvPr>
            <p:cNvPicPr>
              <a:picLocks noChangeAspect="1"/>
            </p:cNvPicPr>
            <p:nvPr/>
          </p:nvPicPr>
          <p:blipFill>
            <a:blip r:embed="rId9"/>
            <a:stretch>
              <a:fillRect/>
            </a:stretch>
          </p:blipFill>
          <p:spPr>
            <a:xfrm>
              <a:off x="10279355" y="1869499"/>
              <a:ext cx="1605665" cy="1605665"/>
            </a:xfrm>
            <a:prstGeom prst="rect">
              <a:avLst/>
            </a:prstGeom>
          </p:spPr>
        </p:pic>
        <p:pic>
          <p:nvPicPr>
            <p:cNvPr id="18" name="Picture 17">
              <a:extLst>
                <a:ext uri="{FF2B5EF4-FFF2-40B4-BE49-F238E27FC236}">
                  <a16:creationId xmlns:a16="http://schemas.microsoft.com/office/drawing/2014/main" id="{46D68180-E2FF-9FF7-C8B2-6FE3B9726CD6}"/>
                </a:ext>
              </a:extLst>
            </p:cNvPr>
            <p:cNvPicPr>
              <a:picLocks noChangeAspect="1"/>
            </p:cNvPicPr>
            <p:nvPr/>
          </p:nvPicPr>
          <p:blipFill>
            <a:blip r:embed="rId10"/>
            <a:stretch>
              <a:fillRect/>
            </a:stretch>
          </p:blipFill>
          <p:spPr>
            <a:xfrm>
              <a:off x="7599199" y="4367451"/>
              <a:ext cx="1605665" cy="1605665"/>
            </a:xfrm>
            <a:prstGeom prst="rect">
              <a:avLst/>
            </a:prstGeom>
          </p:spPr>
        </p:pic>
        <p:pic>
          <p:nvPicPr>
            <p:cNvPr id="12" name="Picture 11" descr="A white line on a computer screen&#10;&#10;Description automatically generated">
              <a:extLst>
                <a:ext uri="{FF2B5EF4-FFF2-40B4-BE49-F238E27FC236}">
                  <a16:creationId xmlns:a16="http://schemas.microsoft.com/office/drawing/2014/main" id="{09091869-E556-BA78-18AC-6FE9A347B006}"/>
                </a:ext>
              </a:extLst>
            </p:cNvPr>
            <p:cNvPicPr>
              <a:picLocks noChangeAspect="1"/>
            </p:cNvPicPr>
            <p:nvPr/>
          </p:nvPicPr>
          <p:blipFill>
            <a:blip r:embed="rId11"/>
            <a:stretch>
              <a:fillRect/>
            </a:stretch>
          </p:blipFill>
          <p:spPr>
            <a:xfrm>
              <a:off x="8952088" y="3118475"/>
              <a:ext cx="1605665" cy="1605665"/>
            </a:xfrm>
            <a:prstGeom prst="rect">
              <a:avLst/>
            </a:prstGeom>
          </p:spPr>
        </p:pic>
      </p:grpSp>
    </p:spTree>
    <p:extLst>
      <p:ext uri="{BB962C8B-B14F-4D97-AF65-F5344CB8AC3E}">
        <p14:creationId xmlns:p14="http://schemas.microsoft.com/office/powerpoint/2010/main" val="171328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988569-2638-3BBF-CEF2-252BCFE7E69A}"/>
              </a:ext>
            </a:extLst>
          </p:cNvPr>
          <p:cNvPicPr>
            <a:picLocks noChangeAspect="1"/>
          </p:cNvPicPr>
          <p:nvPr/>
        </p:nvPicPr>
        <p:blipFill>
          <a:blip r:embed="rId3"/>
          <a:stretch>
            <a:fillRect/>
          </a:stretch>
        </p:blipFill>
        <p:spPr>
          <a:xfrm>
            <a:off x="5277899" y="1539820"/>
            <a:ext cx="3014763" cy="1130537"/>
          </a:xfrm>
          <a:prstGeom prst="rect">
            <a:avLst/>
          </a:prstGeom>
        </p:spPr>
      </p:pic>
      <p:sp>
        <p:nvSpPr>
          <p:cNvPr id="4" name="Title 3">
            <a:extLst>
              <a:ext uri="{FF2B5EF4-FFF2-40B4-BE49-F238E27FC236}">
                <a16:creationId xmlns:a16="http://schemas.microsoft.com/office/drawing/2014/main" id="{8A0CB8BC-29B6-1073-5467-9E7D08FFD91B}"/>
              </a:ext>
            </a:extLst>
          </p:cNvPr>
          <p:cNvSpPr>
            <a:spLocks noGrp="1"/>
          </p:cNvSpPr>
          <p:nvPr>
            <p:ph type="title"/>
          </p:nvPr>
        </p:nvSpPr>
        <p:spPr>
          <a:xfrm>
            <a:off x="4709738" y="2631678"/>
            <a:ext cx="4151085" cy="1704878"/>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dirty="0">
                <a:solidFill>
                  <a:schemeClr val="bg2">
                    <a:lumMod val="50000"/>
                  </a:schemeClr>
                </a:solidFill>
                <a:latin typeface="Cambria" panose="02040503050406030204" pitchFamily="18" charset="0"/>
              </a:rPr>
              <a:t>of enrollees earn an industry-specific certification</a:t>
            </a:r>
            <a:endParaRPr lang="en-US" sz="2700" i="1" dirty="0">
              <a:solidFill>
                <a:schemeClr val="bg2">
                  <a:lumMod val="50000"/>
                </a:schemeClr>
              </a:solidFill>
              <a:latin typeface="Cambria" panose="02040503050406030204" pitchFamily="18" charset="0"/>
            </a:endParaRPr>
          </a:p>
        </p:txBody>
      </p:sp>
      <p:pic>
        <p:nvPicPr>
          <p:cNvPr id="3" name="Picture 2">
            <a:extLst>
              <a:ext uri="{FF2B5EF4-FFF2-40B4-BE49-F238E27FC236}">
                <a16:creationId xmlns:a16="http://schemas.microsoft.com/office/drawing/2014/main" id="{80349146-B67B-8C49-D5EC-34F7113F3C83}"/>
              </a:ext>
            </a:extLst>
          </p:cNvPr>
          <p:cNvPicPr>
            <a:picLocks noChangeAspect="1"/>
          </p:cNvPicPr>
          <p:nvPr/>
        </p:nvPicPr>
        <p:blipFill>
          <a:blip r:embed="rId4"/>
          <a:stretch>
            <a:fillRect/>
          </a:stretch>
        </p:blipFill>
        <p:spPr>
          <a:xfrm>
            <a:off x="2947988" y="357188"/>
            <a:ext cx="3248025" cy="542925"/>
          </a:xfrm>
          <a:prstGeom prst="rect">
            <a:avLst/>
          </a:prstGeom>
        </p:spPr>
      </p:pic>
      <p:sp>
        <p:nvSpPr>
          <p:cNvPr id="7" name="Title 3">
            <a:extLst>
              <a:ext uri="{FF2B5EF4-FFF2-40B4-BE49-F238E27FC236}">
                <a16:creationId xmlns:a16="http://schemas.microsoft.com/office/drawing/2014/main" id="{C166F69E-A1E5-45BC-9298-20EAB3BC4410}"/>
              </a:ext>
            </a:extLst>
          </p:cNvPr>
          <p:cNvSpPr txBox="1">
            <a:spLocks/>
          </p:cNvSpPr>
          <p:nvPr/>
        </p:nvSpPr>
        <p:spPr>
          <a:xfrm>
            <a:off x="629323" y="2683538"/>
            <a:ext cx="4334306" cy="1308738"/>
          </a:xfrm>
          <a:prstGeom prst="rect">
            <a:avLst/>
          </a:prstGeo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dirty="0">
                <a:solidFill>
                  <a:schemeClr val="bg2">
                    <a:lumMod val="50000"/>
                  </a:schemeClr>
                </a:solidFill>
                <a:latin typeface="Cambria" panose="02040503050406030204" pitchFamily="18" charset="0"/>
              </a:rPr>
              <a:t>of training program graduates are </a:t>
            </a:r>
            <a:br>
              <a:rPr lang="en-US" sz="1013" dirty="0">
                <a:solidFill>
                  <a:schemeClr val="bg2">
                    <a:lumMod val="50000"/>
                  </a:schemeClr>
                </a:solidFill>
                <a:latin typeface="Cambria" panose="02040503050406030204" pitchFamily="18" charset="0"/>
              </a:rPr>
            </a:br>
            <a:r>
              <a:rPr lang="en-US" sz="1013" dirty="0">
                <a:solidFill>
                  <a:schemeClr val="bg2">
                    <a:lumMod val="50000"/>
                  </a:schemeClr>
                </a:solidFill>
                <a:latin typeface="Cambria" panose="02040503050406030204" pitchFamily="18" charset="0"/>
              </a:rPr>
              <a:t>placed into competitive employment</a:t>
            </a:r>
          </a:p>
        </p:txBody>
      </p:sp>
      <p:pic>
        <p:nvPicPr>
          <p:cNvPr id="9" name="Picture 8">
            <a:extLst>
              <a:ext uri="{FF2B5EF4-FFF2-40B4-BE49-F238E27FC236}">
                <a16:creationId xmlns:a16="http://schemas.microsoft.com/office/drawing/2014/main" id="{852B0077-ECFB-4744-94F7-CE8A45EFC8B4}"/>
              </a:ext>
            </a:extLst>
          </p:cNvPr>
          <p:cNvPicPr>
            <a:picLocks noChangeAspect="1"/>
          </p:cNvPicPr>
          <p:nvPr/>
        </p:nvPicPr>
        <p:blipFill>
          <a:blip r:embed="rId5"/>
          <a:stretch>
            <a:fillRect/>
          </a:stretch>
        </p:blipFill>
        <p:spPr>
          <a:xfrm>
            <a:off x="1779096" y="1556897"/>
            <a:ext cx="2337783" cy="1047972"/>
          </a:xfrm>
          <a:prstGeom prst="rect">
            <a:avLst/>
          </a:prstGeom>
        </p:spPr>
      </p:pic>
    </p:spTree>
    <p:extLst>
      <p:ext uri="{BB962C8B-B14F-4D97-AF65-F5344CB8AC3E}">
        <p14:creationId xmlns:p14="http://schemas.microsoft.com/office/powerpoint/2010/main" val="20352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and white logo&#10;&#10;Description automatically generated">
            <a:extLst>
              <a:ext uri="{FF2B5EF4-FFF2-40B4-BE49-F238E27FC236}">
                <a16:creationId xmlns:a16="http://schemas.microsoft.com/office/drawing/2014/main" id="{BAC8A6AE-405E-FA48-CFFE-1CA4CFEE1127}"/>
              </a:ext>
            </a:extLst>
          </p:cNvPr>
          <p:cNvPicPr>
            <a:picLocks noChangeAspect="1"/>
          </p:cNvPicPr>
          <p:nvPr/>
        </p:nvPicPr>
        <p:blipFill>
          <a:blip r:embed="rId3"/>
          <a:stretch>
            <a:fillRect/>
          </a:stretch>
        </p:blipFill>
        <p:spPr>
          <a:xfrm>
            <a:off x="387526" y="682835"/>
            <a:ext cx="2392492" cy="1252004"/>
          </a:xfrm>
          <a:prstGeom prst="rect">
            <a:avLst/>
          </a:prstGeom>
        </p:spPr>
      </p:pic>
      <p:sp>
        <p:nvSpPr>
          <p:cNvPr id="14" name="Title 3">
            <a:extLst>
              <a:ext uri="{FF2B5EF4-FFF2-40B4-BE49-F238E27FC236}">
                <a16:creationId xmlns:a16="http://schemas.microsoft.com/office/drawing/2014/main" id="{6213F9B1-540F-3A09-8B4E-C4389DB5C9E3}"/>
              </a:ext>
            </a:extLst>
          </p:cNvPr>
          <p:cNvSpPr txBox="1">
            <a:spLocks/>
          </p:cNvSpPr>
          <p:nvPr/>
        </p:nvSpPr>
        <p:spPr>
          <a:xfrm>
            <a:off x="3894462" y="1009259"/>
            <a:ext cx="4594338" cy="1026133"/>
          </a:xfrm>
          <a:prstGeom prst="rect">
            <a:avLst/>
          </a:prstGeo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solidFill>
                  <a:srgbClr val="188BCC"/>
                </a:solidFill>
                <a:latin typeface="Cambria" panose="02040503050406030204" pitchFamily="18" charset="0"/>
              </a:rPr>
              <a:t>Free career services, access to community resources</a:t>
            </a:r>
          </a:p>
        </p:txBody>
      </p:sp>
      <p:pic>
        <p:nvPicPr>
          <p:cNvPr id="18" name="Picture 17">
            <a:extLst>
              <a:ext uri="{FF2B5EF4-FFF2-40B4-BE49-F238E27FC236}">
                <a16:creationId xmlns:a16="http://schemas.microsoft.com/office/drawing/2014/main" id="{35C88A81-AA4B-E87C-928D-FC467BB3346C}"/>
              </a:ext>
            </a:extLst>
          </p:cNvPr>
          <p:cNvPicPr>
            <a:picLocks noChangeAspect="1"/>
          </p:cNvPicPr>
          <p:nvPr/>
        </p:nvPicPr>
        <p:blipFill>
          <a:blip r:embed="rId4"/>
          <a:stretch>
            <a:fillRect/>
          </a:stretch>
        </p:blipFill>
        <p:spPr>
          <a:xfrm>
            <a:off x="3635004" y="1035920"/>
            <a:ext cx="259458" cy="344179"/>
          </a:xfrm>
          <a:prstGeom prst="rect">
            <a:avLst/>
          </a:prstGeom>
        </p:spPr>
      </p:pic>
      <p:pic>
        <p:nvPicPr>
          <p:cNvPr id="21" name="Picture 20">
            <a:extLst>
              <a:ext uri="{FF2B5EF4-FFF2-40B4-BE49-F238E27FC236}">
                <a16:creationId xmlns:a16="http://schemas.microsoft.com/office/drawing/2014/main" id="{1468F0AD-4B77-F8A8-CA3C-7527859FAD20}"/>
              </a:ext>
            </a:extLst>
          </p:cNvPr>
          <p:cNvPicPr>
            <a:picLocks noChangeAspect="1"/>
          </p:cNvPicPr>
          <p:nvPr/>
        </p:nvPicPr>
        <p:blipFill>
          <a:blip r:embed="rId5"/>
          <a:stretch>
            <a:fillRect/>
          </a:stretch>
        </p:blipFill>
        <p:spPr>
          <a:xfrm>
            <a:off x="2267127" y="296691"/>
            <a:ext cx="4193019" cy="285593"/>
          </a:xfrm>
          <a:prstGeom prst="rect">
            <a:avLst/>
          </a:prstGeom>
        </p:spPr>
      </p:pic>
      <p:pic>
        <p:nvPicPr>
          <p:cNvPr id="13" name="Picture 12" descr="A blue wall with white text&#10;&#10;Description automatically generated">
            <a:extLst>
              <a:ext uri="{FF2B5EF4-FFF2-40B4-BE49-F238E27FC236}">
                <a16:creationId xmlns:a16="http://schemas.microsoft.com/office/drawing/2014/main" id="{8AEC6239-DBC1-4A35-8D39-59C552286CD4}"/>
              </a:ext>
            </a:extLst>
          </p:cNvPr>
          <p:cNvPicPr>
            <a:picLocks noChangeAspect="1"/>
          </p:cNvPicPr>
          <p:nvPr/>
        </p:nvPicPr>
        <p:blipFill>
          <a:blip r:embed="rId6"/>
          <a:stretch>
            <a:fillRect/>
          </a:stretch>
        </p:blipFill>
        <p:spPr>
          <a:xfrm>
            <a:off x="655255" y="2035391"/>
            <a:ext cx="2010013" cy="1287665"/>
          </a:xfrm>
          <a:prstGeom prst="rect">
            <a:avLst/>
          </a:prstGeom>
        </p:spPr>
      </p:pic>
      <p:sp>
        <p:nvSpPr>
          <p:cNvPr id="6" name="Rectangle 5">
            <a:extLst>
              <a:ext uri="{FF2B5EF4-FFF2-40B4-BE49-F238E27FC236}">
                <a16:creationId xmlns:a16="http://schemas.microsoft.com/office/drawing/2014/main" id="{5FE2128E-6CD9-4325-8DC1-2F52A41B77D4}"/>
              </a:ext>
            </a:extLst>
          </p:cNvPr>
          <p:cNvSpPr/>
          <p:nvPr/>
        </p:nvSpPr>
        <p:spPr>
          <a:xfrm>
            <a:off x="3894462" y="1950581"/>
            <a:ext cx="4572000" cy="4492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1013" dirty="0">
                <a:solidFill>
                  <a:srgbClr val="188BCC"/>
                </a:solidFill>
                <a:latin typeface="Cambria" panose="02040503050406030204" pitchFamily="18" charset="0"/>
              </a:rPr>
              <a:t>Advanced career and training programs within the science, technology, and business fields</a:t>
            </a:r>
          </a:p>
        </p:txBody>
      </p:sp>
      <p:pic>
        <p:nvPicPr>
          <p:cNvPr id="15" name="Picture 14">
            <a:extLst>
              <a:ext uri="{FF2B5EF4-FFF2-40B4-BE49-F238E27FC236}">
                <a16:creationId xmlns:a16="http://schemas.microsoft.com/office/drawing/2014/main" id="{308CD760-3D46-4D4F-8F20-E3D828B7BBDA}"/>
              </a:ext>
            </a:extLst>
          </p:cNvPr>
          <p:cNvPicPr>
            <a:picLocks noChangeAspect="1"/>
          </p:cNvPicPr>
          <p:nvPr/>
        </p:nvPicPr>
        <p:blipFill>
          <a:blip r:embed="rId4"/>
          <a:stretch>
            <a:fillRect/>
          </a:stretch>
        </p:blipFill>
        <p:spPr>
          <a:xfrm>
            <a:off x="3639785" y="2035392"/>
            <a:ext cx="259458" cy="344179"/>
          </a:xfrm>
          <a:prstGeom prst="rect">
            <a:avLst/>
          </a:prstGeom>
        </p:spPr>
      </p:pic>
      <p:pic>
        <p:nvPicPr>
          <p:cNvPr id="19" name="Picture 18">
            <a:extLst>
              <a:ext uri="{FF2B5EF4-FFF2-40B4-BE49-F238E27FC236}">
                <a16:creationId xmlns:a16="http://schemas.microsoft.com/office/drawing/2014/main" id="{574A9062-D3E7-4ECF-9722-4EED59ED6713}"/>
              </a:ext>
            </a:extLst>
          </p:cNvPr>
          <p:cNvPicPr>
            <a:picLocks noChangeAspect="1"/>
          </p:cNvPicPr>
          <p:nvPr/>
        </p:nvPicPr>
        <p:blipFill>
          <a:blip r:embed="rId4"/>
          <a:stretch>
            <a:fillRect/>
          </a:stretch>
        </p:blipFill>
        <p:spPr>
          <a:xfrm>
            <a:off x="3635004" y="2695283"/>
            <a:ext cx="259458" cy="344179"/>
          </a:xfrm>
          <a:prstGeom prst="rect">
            <a:avLst/>
          </a:prstGeom>
        </p:spPr>
      </p:pic>
      <p:sp>
        <p:nvSpPr>
          <p:cNvPr id="7" name="Rectangle 6">
            <a:extLst>
              <a:ext uri="{FF2B5EF4-FFF2-40B4-BE49-F238E27FC236}">
                <a16:creationId xmlns:a16="http://schemas.microsoft.com/office/drawing/2014/main" id="{79F55D37-6455-423B-8698-997B4A579316}"/>
              </a:ext>
            </a:extLst>
          </p:cNvPr>
          <p:cNvSpPr/>
          <p:nvPr/>
        </p:nvSpPr>
        <p:spPr>
          <a:xfrm>
            <a:off x="3921223" y="2635375"/>
            <a:ext cx="4572000" cy="4492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1013" dirty="0" err="1">
                <a:solidFill>
                  <a:srgbClr val="188BCC"/>
                </a:solidFill>
                <a:latin typeface="Cambria" panose="02040503050406030204" pitchFamily="18" charset="0"/>
              </a:rPr>
              <a:t>INoVate</a:t>
            </a:r>
            <a:r>
              <a:rPr lang="en-US" sz="1013" dirty="0">
                <a:solidFill>
                  <a:srgbClr val="188BCC"/>
                </a:solidFill>
                <a:latin typeface="Cambria" panose="02040503050406030204" pitchFamily="18" charset="0"/>
              </a:rPr>
              <a:t> Smart Labs: Virtual and in-person classes and training programs, collaboration spaces</a:t>
            </a:r>
          </a:p>
        </p:txBody>
      </p:sp>
      <p:pic>
        <p:nvPicPr>
          <p:cNvPr id="20" name="Graphic 19">
            <a:extLst>
              <a:ext uri="{FF2B5EF4-FFF2-40B4-BE49-F238E27FC236}">
                <a16:creationId xmlns:a16="http://schemas.microsoft.com/office/drawing/2014/main" id="{DC9AF01B-F226-42A6-95AA-0D27C76434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460" y="3671443"/>
            <a:ext cx="2796008" cy="892343"/>
          </a:xfrm>
          <a:prstGeom prst="rect">
            <a:avLst/>
          </a:prstGeom>
        </p:spPr>
      </p:pic>
      <p:sp>
        <p:nvSpPr>
          <p:cNvPr id="8" name="Rectangle 7">
            <a:extLst>
              <a:ext uri="{FF2B5EF4-FFF2-40B4-BE49-F238E27FC236}">
                <a16:creationId xmlns:a16="http://schemas.microsoft.com/office/drawing/2014/main" id="{D1379A3B-A923-4ED9-8FAA-1C4F6A30BD7F}"/>
              </a:ext>
            </a:extLst>
          </p:cNvPr>
          <p:cNvSpPr/>
          <p:nvPr/>
        </p:nvSpPr>
        <p:spPr>
          <a:xfrm>
            <a:off x="3934680" y="3788639"/>
            <a:ext cx="4572000" cy="40408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solidFill>
                  <a:srgbClr val="188BCC"/>
                </a:solidFill>
                <a:latin typeface="Cambria" panose="02040503050406030204" pitchFamily="18" charset="0"/>
              </a:rPr>
              <a:t>Visits local business and partner agencies to offer free, onsite employment outreach, career services and training</a:t>
            </a:r>
          </a:p>
        </p:txBody>
      </p:sp>
      <p:pic>
        <p:nvPicPr>
          <p:cNvPr id="22" name="Picture 21">
            <a:extLst>
              <a:ext uri="{FF2B5EF4-FFF2-40B4-BE49-F238E27FC236}">
                <a16:creationId xmlns:a16="http://schemas.microsoft.com/office/drawing/2014/main" id="{FDB8B0A1-F7A3-4D96-A4AF-448A12B27640}"/>
              </a:ext>
            </a:extLst>
          </p:cNvPr>
          <p:cNvPicPr>
            <a:picLocks noChangeAspect="1"/>
          </p:cNvPicPr>
          <p:nvPr/>
        </p:nvPicPr>
        <p:blipFill>
          <a:blip r:embed="rId4"/>
          <a:stretch>
            <a:fillRect/>
          </a:stretch>
        </p:blipFill>
        <p:spPr>
          <a:xfrm>
            <a:off x="3635004" y="3851367"/>
            <a:ext cx="259458" cy="344179"/>
          </a:xfrm>
          <a:prstGeom prst="rect">
            <a:avLst/>
          </a:prstGeom>
        </p:spPr>
      </p:pic>
    </p:spTree>
    <p:extLst>
      <p:ext uri="{BB962C8B-B14F-4D97-AF65-F5344CB8AC3E}">
        <p14:creationId xmlns:p14="http://schemas.microsoft.com/office/powerpoint/2010/main" val="1297084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35F5951-F767-B2A6-5808-091CE092A189}"/>
              </a:ext>
            </a:extLst>
          </p:cNvPr>
          <p:cNvSpPr txBox="1">
            <a:spLocks/>
          </p:cNvSpPr>
          <p:nvPr/>
        </p:nvSpPr>
        <p:spPr>
          <a:xfrm>
            <a:off x="6548865" y="2451713"/>
            <a:ext cx="4537466" cy="1038462"/>
          </a:xfrm>
          <a:prstGeom prst="rect">
            <a:avLst/>
          </a:prstGeom>
        </p:spPr>
        <p:txBody>
          <a:bodyPr vert="horz" lIns="68580" tIns="34290" rIns="68580" bIns="34290" rtlCol="0" anchor="t">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6" name="Picture 5">
            <a:extLst>
              <a:ext uri="{FF2B5EF4-FFF2-40B4-BE49-F238E27FC236}">
                <a16:creationId xmlns:a16="http://schemas.microsoft.com/office/drawing/2014/main" id="{2457C76A-D207-39D8-5475-7D5975608373}"/>
              </a:ext>
            </a:extLst>
          </p:cNvPr>
          <p:cNvPicPr>
            <a:picLocks noChangeAspect="1"/>
          </p:cNvPicPr>
          <p:nvPr/>
        </p:nvPicPr>
        <p:blipFill>
          <a:blip r:embed="rId3"/>
          <a:stretch>
            <a:fillRect/>
          </a:stretch>
        </p:blipFill>
        <p:spPr>
          <a:xfrm>
            <a:off x="3994438" y="210966"/>
            <a:ext cx="1304525" cy="88853"/>
          </a:xfrm>
          <a:prstGeom prst="rect">
            <a:avLst/>
          </a:prstGeom>
        </p:spPr>
      </p:pic>
      <p:sp>
        <p:nvSpPr>
          <p:cNvPr id="7" name="Title 3">
            <a:extLst>
              <a:ext uri="{FF2B5EF4-FFF2-40B4-BE49-F238E27FC236}">
                <a16:creationId xmlns:a16="http://schemas.microsoft.com/office/drawing/2014/main" id="{02FFA8D3-F15D-6E99-95C8-EA8080A89641}"/>
              </a:ext>
            </a:extLst>
          </p:cNvPr>
          <p:cNvSpPr>
            <a:spLocks noGrp="1"/>
          </p:cNvSpPr>
          <p:nvPr>
            <p:ph type="title"/>
          </p:nvPr>
        </p:nvSpPr>
        <p:spPr>
          <a:xfrm>
            <a:off x="1151263" y="1804146"/>
            <a:ext cx="3352337" cy="1026133"/>
          </a:xfrm>
        </p:spPr>
        <p:txBody>
          <a:bodyPr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325" dirty="0">
                <a:solidFill>
                  <a:srgbClr val="188BCC"/>
                </a:solidFill>
                <a:latin typeface="Cambria" panose="02040503050406030204" pitchFamily="18" charset="0"/>
              </a:rPr>
              <a:t>100</a:t>
            </a:r>
            <a:r>
              <a:rPr lang="en-US" sz="2325" baseline="30000" dirty="0">
                <a:solidFill>
                  <a:srgbClr val="188BCC"/>
                </a:solidFill>
                <a:latin typeface="Cambria" panose="02040503050406030204" pitchFamily="18" charset="0"/>
              </a:rPr>
              <a:t>%</a:t>
            </a:r>
            <a:r>
              <a:rPr lang="en-US" sz="2325" dirty="0">
                <a:solidFill>
                  <a:srgbClr val="188BCC"/>
                </a:solidFill>
                <a:latin typeface="Cambria" panose="02040503050406030204" pitchFamily="18" charset="0"/>
              </a:rPr>
              <a:t> on-demand online platform</a:t>
            </a:r>
          </a:p>
        </p:txBody>
      </p:sp>
      <p:sp>
        <p:nvSpPr>
          <p:cNvPr id="9" name="Title 3">
            <a:extLst>
              <a:ext uri="{FF2B5EF4-FFF2-40B4-BE49-F238E27FC236}">
                <a16:creationId xmlns:a16="http://schemas.microsoft.com/office/drawing/2014/main" id="{1DD70A11-657E-A7DC-60DF-BBED086A6B7E}"/>
              </a:ext>
            </a:extLst>
          </p:cNvPr>
          <p:cNvSpPr txBox="1">
            <a:spLocks/>
          </p:cNvSpPr>
          <p:nvPr/>
        </p:nvSpPr>
        <p:spPr>
          <a:xfrm>
            <a:off x="1151263" y="3041418"/>
            <a:ext cx="3692537" cy="1591783"/>
          </a:xfrm>
          <a:prstGeom prst="rect">
            <a:avLst/>
          </a:prstGeom>
        </p:spPr>
        <p:txBody>
          <a:bodyPr vert="horz" lIns="68580" tIns="34290" rIns="68580" bIns="34290" rtlCol="0" anchor="t">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700" dirty="0">
                <a:solidFill>
                  <a:srgbClr val="188BCC"/>
                </a:solidFill>
                <a:latin typeface="Cambria" panose="02040503050406030204" pitchFamily="18" charset="0"/>
              </a:rPr>
              <a:t>Class and training calendar, career exploration, local job search, resume builder, connect or live chat with career specialists</a:t>
            </a:r>
            <a:r>
              <a:rPr lang="en-US" sz="2850" dirty="0">
                <a:solidFill>
                  <a:srgbClr val="188BCC"/>
                </a:solidFill>
                <a:latin typeface="Cambria" panose="02040503050406030204" pitchFamily="18" charset="0"/>
              </a:rPr>
              <a:t>*</a:t>
            </a:r>
            <a:endParaRPr lang="en-US" sz="2700" dirty="0">
              <a:solidFill>
                <a:srgbClr val="188BCC"/>
              </a:solidFill>
              <a:latin typeface="Cambria" panose="02040503050406030204" pitchFamily="18" charset="0"/>
            </a:endParaRPr>
          </a:p>
        </p:txBody>
      </p:sp>
      <p:pic>
        <p:nvPicPr>
          <p:cNvPr id="10" name="Picture 9">
            <a:extLst>
              <a:ext uri="{FF2B5EF4-FFF2-40B4-BE49-F238E27FC236}">
                <a16:creationId xmlns:a16="http://schemas.microsoft.com/office/drawing/2014/main" id="{259B6389-1E72-2426-F798-E6FC5009F11E}"/>
              </a:ext>
            </a:extLst>
          </p:cNvPr>
          <p:cNvPicPr>
            <a:picLocks noChangeAspect="1"/>
          </p:cNvPicPr>
          <p:nvPr/>
        </p:nvPicPr>
        <p:blipFill>
          <a:blip r:embed="rId4"/>
          <a:stretch>
            <a:fillRect/>
          </a:stretch>
        </p:blipFill>
        <p:spPr>
          <a:xfrm>
            <a:off x="565613" y="1946438"/>
            <a:ext cx="409575" cy="581025"/>
          </a:xfrm>
          <a:prstGeom prst="rect">
            <a:avLst/>
          </a:prstGeom>
        </p:spPr>
      </p:pic>
      <p:pic>
        <p:nvPicPr>
          <p:cNvPr id="11" name="Picture 10">
            <a:extLst>
              <a:ext uri="{FF2B5EF4-FFF2-40B4-BE49-F238E27FC236}">
                <a16:creationId xmlns:a16="http://schemas.microsoft.com/office/drawing/2014/main" id="{1DF678D8-F49F-AD1B-2CE1-1C8BF9A99FB0}"/>
              </a:ext>
            </a:extLst>
          </p:cNvPr>
          <p:cNvPicPr>
            <a:picLocks noChangeAspect="1"/>
          </p:cNvPicPr>
          <p:nvPr/>
        </p:nvPicPr>
        <p:blipFill>
          <a:blip r:embed="rId5"/>
          <a:stretch>
            <a:fillRect/>
          </a:stretch>
        </p:blipFill>
        <p:spPr>
          <a:xfrm>
            <a:off x="537038" y="3126188"/>
            <a:ext cx="466725" cy="619125"/>
          </a:xfrm>
          <a:prstGeom prst="rect">
            <a:avLst/>
          </a:prstGeom>
        </p:spPr>
      </p:pic>
      <p:sp>
        <p:nvSpPr>
          <p:cNvPr id="12" name="Title 3">
            <a:extLst>
              <a:ext uri="{FF2B5EF4-FFF2-40B4-BE49-F238E27FC236}">
                <a16:creationId xmlns:a16="http://schemas.microsoft.com/office/drawing/2014/main" id="{6B4885A6-6387-5814-A75B-7421B4D81F98}"/>
              </a:ext>
            </a:extLst>
          </p:cNvPr>
          <p:cNvSpPr txBox="1">
            <a:spLocks/>
          </p:cNvSpPr>
          <p:nvPr/>
        </p:nvSpPr>
        <p:spPr>
          <a:xfrm>
            <a:off x="1173336" y="4775701"/>
            <a:ext cx="1824196" cy="313667"/>
          </a:xfrm>
          <a:prstGeom prst="rect">
            <a:avLst/>
          </a:prstGeom>
        </p:spPr>
        <p:txBody>
          <a:bodyPr vert="horz" lIns="68580" tIns="34290" rIns="68580" bIns="34290" rtlCol="0" anchor="t">
            <a:normAutofit fontScale="97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i="1" dirty="0"/>
              <a:t>*during business hours</a:t>
            </a:r>
            <a:endParaRPr lang="en-US" sz="1200" dirty="0"/>
          </a:p>
        </p:txBody>
      </p:sp>
      <p:pic>
        <p:nvPicPr>
          <p:cNvPr id="13" name="Picture 12">
            <a:extLst>
              <a:ext uri="{FF2B5EF4-FFF2-40B4-BE49-F238E27FC236}">
                <a16:creationId xmlns:a16="http://schemas.microsoft.com/office/drawing/2014/main" id="{C695CE89-F489-14B7-1E07-A72DA6599733}"/>
              </a:ext>
            </a:extLst>
          </p:cNvPr>
          <p:cNvPicPr>
            <a:picLocks noChangeAspect="1"/>
          </p:cNvPicPr>
          <p:nvPr/>
        </p:nvPicPr>
        <p:blipFill>
          <a:blip r:embed="rId6"/>
          <a:stretch>
            <a:fillRect/>
          </a:stretch>
        </p:blipFill>
        <p:spPr>
          <a:xfrm>
            <a:off x="5589498" y="1581296"/>
            <a:ext cx="2552700" cy="542925"/>
          </a:xfrm>
          <a:prstGeom prst="rect">
            <a:avLst/>
          </a:prstGeom>
        </p:spPr>
      </p:pic>
      <p:pic>
        <p:nvPicPr>
          <p:cNvPr id="15" name="Picture 14">
            <a:extLst>
              <a:ext uri="{FF2B5EF4-FFF2-40B4-BE49-F238E27FC236}">
                <a16:creationId xmlns:a16="http://schemas.microsoft.com/office/drawing/2014/main" id="{9AE3F4F1-E15A-792F-73B3-39507B240120}"/>
              </a:ext>
            </a:extLst>
          </p:cNvPr>
          <p:cNvPicPr>
            <a:picLocks noChangeAspect="1"/>
          </p:cNvPicPr>
          <p:nvPr/>
        </p:nvPicPr>
        <p:blipFill>
          <a:blip r:embed="rId7"/>
          <a:stretch>
            <a:fillRect/>
          </a:stretch>
        </p:blipFill>
        <p:spPr>
          <a:xfrm>
            <a:off x="5390885" y="2151408"/>
            <a:ext cx="2949926" cy="2997837"/>
          </a:xfrm>
          <a:prstGeom prst="rect">
            <a:avLst/>
          </a:prstGeom>
        </p:spPr>
      </p:pic>
      <p:pic>
        <p:nvPicPr>
          <p:cNvPr id="2" name="Picture 1">
            <a:extLst>
              <a:ext uri="{FF2B5EF4-FFF2-40B4-BE49-F238E27FC236}">
                <a16:creationId xmlns:a16="http://schemas.microsoft.com/office/drawing/2014/main" id="{AB200F25-049B-1C55-05F9-0F6F5051DAC1}"/>
              </a:ext>
            </a:extLst>
          </p:cNvPr>
          <p:cNvPicPr>
            <a:picLocks noChangeAspect="1"/>
          </p:cNvPicPr>
          <p:nvPr/>
        </p:nvPicPr>
        <p:blipFill>
          <a:blip r:embed="rId8"/>
          <a:stretch>
            <a:fillRect/>
          </a:stretch>
        </p:blipFill>
        <p:spPr>
          <a:xfrm>
            <a:off x="2357438" y="600124"/>
            <a:ext cx="4429125" cy="447675"/>
          </a:xfrm>
          <a:prstGeom prst="rect">
            <a:avLst/>
          </a:prstGeom>
        </p:spPr>
      </p:pic>
    </p:spTree>
    <p:extLst>
      <p:ext uri="{BB962C8B-B14F-4D97-AF65-F5344CB8AC3E}">
        <p14:creationId xmlns:p14="http://schemas.microsoft.com/office/powerpoint/2010/main" val="4141087169"/>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8.jpeg"/></Relationships>
</file>

<file path=ppt/theme/_rels/theme7.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i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D33DE91D-A1F7-47C1-A18D-D225B65E1E2C}"/>
    </a:ext>
  </a:extLst>
</a:theme>
</file>

<file path=ppt/theme/theme3.xml><?xml version="1.0" encoding="utf-8"?>
<a:theme xmlns:a="http://schemas.openxmlformats.org/drawingml/2006/main" name="DHEC_Photos_Standard">
  <a:themeElements>
    <a:clrScheme name="DHEC colors">
      <a:dk1>
        <a:srgbClr val="00629B"/>
      </a:dk1>
      <a:lt1>
        <a:srgbClr val="FFFFFF"/>
      </a:lt1>
      <a:dk2>
        <a:srgbClr val="44546A"/>
      </a:dk2>
      <a:lt2>
        <a:srgbClr val="E7E6E6"/>
      </a:lt2>
      <a:accent1>
        <a:srgbClr val="00A9CE"/>
      </a:accent1>
      <a:accent2>
        <a:srgbClr val="84BD00"/>
      </a:accent2>
      <a:accent3>
        <a:srgbClr val="A5A5A5"/>
      </a:accent3>
      <a:accent4>
        <a:srgbClr val="FFC000"/>
      </a:accent4>
      <a:accent5>
        <a:srgbClr val="4472C4"/>
      </a:accent5>
      <a:accent6>
        <a:srgbClr val="70AD47"/>
      </a:accent6>
      <a:hlink>
        <a:srgbClr val="00A9CE"/>
      </a:hlink>
      <a:folHlink>
        <a:srgbClr val="954F72"/>
      </a:folHlink>
    </a:clrScheme>
    <a:fontScheme name="Custom 1">
      <a:majorFont>
        <a:latin typeface="Montserrat"/>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3F51287-4672-41F9-A057-8D78352F8B35}" vid="{422EF0E1-A3C6-44BA-9D96-4A2ECC02210D}"/>
    </a:ext>
  </a:extLst>
</a:theme>
</file>

<file path=ppt/theme/theme4.xml><?xml version="1.0" encoding="utf-8"?>
<a:theme xmlns:a="http://schemas.openxmlformats.org/drawingml/2006/main" name="YMCA-Green">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CRA Title Slides">
  <a:themeElements>
    <a:clrScheme name="Investor Light">
      <a:dk1>
        <a:srgbClr val="737572"/>
      </a:dk1>
      <a:lt1>
        <a:sysClr val="window" lastClr="FFFFFF"/>
      </a:lt1>
      <a:dk2>
        <a:srgbClr val="4D6D92"/>
      </a:dk2>
      <a:lt2>
        <a:srgbClr val="FFFFFF"/>
      </a:lt2>
      <a:accent1>
        <a:srgbClr val="4D6D92"/>
      </a:accent1>
      <a:accent2>
        <a:srgbClr val="1BAAAA"/>
      </a:accent2>
      <a:accent3>
        <a:srgbClr val="7CB554"/>
      </a:accent3>
      <a:accent4>
        <a:srgbClr val="F8BF4D"/>
      </a:accent4>
      <a:accent5>
        <a:srgbClr val="F95648"/>
      </a:accent5>
      <a:accent6>
        <a:srgbClr val="C5C5C5"/>
      </a:accent6>
      <a:hlink>
        <a:srgbClr val="F95648"/>
      </a:hlink>
      <a:folHlink>
        <a:srgbClr val="F8BF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RA Overview Template 2023" id="{3020FFB0-00CE-C044-BA79-9CC9860DD661}" vid="{DF8E59A5-78DC-F745-AC94-2CFFF069892E}"/>
    </a:ext>
  </a:extLst>
</a:theme>
</file>

<file path=ppt/theme/theme6.xml><?xml version="1.0" encoding="utf-8"?>
<a:theme xmlns:a="http://schemas.openxmlformats.org/drawingml/2006/main" name="1_SCORH">
  <a:themeElements>
    <a:clrScheme name="c59f35">
      <a:dk1>
        <a:srgbClr val="000000"/>
      </a:dk1>
      <a:lt1>
        <a:srgbClr val="FFFFFF"/>
      </a:lt1>
      <a:dk2>
        <a:srgbClr val="4F7181"/>
      </a:dk2>
      <a:lt2>
        <a:srgbClr val="7D8858"/>
      </a:lt2>
      <a:accent1>
        <a:srgbClr val="C5CDC6"/>
      </a:accent1>
      <a:accent2>
        <a:srgbClr val="63603A"/>
      </a:accent2>
      <a:accent3>
        <a:srgbClr val="007D67"/>
      </a:accent3>
      <a:accent4>
        <a:srgbClr val="C3A75C"/>
      </a:accent4>
      <a:accent5>
        <a:srgbClr val="3C8BA0"/>
      </a:accent5>
      <a:accent6>
        <a:srgbClr val="BA7135"/>
      </a:accent6>
      <a:hlink>
        <a:srgbClr val="00006F"/>
      </a:hlink>
      <a:folHlink>
        <a:srgbClr val="9C99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CORH" id="{49A26201-1CF4-E249-AB40-E0FE70700E25}" vid="{B57C5CB8-2522-414C-900C-93BD6CA9AE22}"/>
    </a:ext>
  </a:extLst>
</a:theme>
</file>

<file path=ppt/theme/theme7.xml><?xml version="1.0" encoding="utf-8"?>
<a:theme xmlns:a="http://schemas.openxmlformats.org/drawingml/2006/main" name="2_SCORH">
  <a:themeElements>
    <a:clrScheme name="c59f35">
      <a:dk1>
        <a:srgbClr val="000000"/>
      </a:dk1>
      <a:lt1>
        <a:srgbClr val="FFFFFF"/>
      </a:lt1>
      <a:dk2>
        <a:srgbClr val="4F7181"/>
      </a:dk2>
      <a:lt2>
        <a:srgbClr val="7D8858"/>
      </a:lt2>
      <a:accent1>
        <a:srgbClr val="C5CDC6"/>
      </a:accent1>
      <a:accent2>
        <a:srgbClr val="63603A"/>
      </a:accent2>
      <a:accent3>
        <a:srgbClr val="007D67"/>
      </a:accent3>
      <a:accent4>
        <a:srgbClr val="C3A75C"/>
      </a:accent4>
      <a:accent5>
        <a:srgbClr val="3C8BA0"/>
      </a:accent5>
      <a:accent6>
        <a:srgbClr val="BA7135"/>
      </a:accent6>
      <a:hlink>
        <a:srgbClr val="00006F"/>
      </a:hlink>
      <a:folHlink>
        <a:srgbClr val="9C99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SCORH" id="{49A26201-1CF4-E249-AB40-E0FE70700E25}" vid="{B57C5CB8-2522-414C-900C-93BD6CA9AE22}"/>
    </a:ext>
  </a:extLst>
</a:theme>
</file>

<file path=ppt/theme/theme8.xml><?xml version="1.0" encoding="utf-8"?>
<a:theme xmlns:a="http://schemas.openxmlformats.org/drawingml/2006/main" name="Office Theme">
  <a:themeElements>
    <a:clrScheme name="GoodWill">
      <a:dk1>
        <a:srgbClr val="222222"/>
      </a:dk1>
      <a:lt1>
        <a:srgbClr val="FFFFFF"/>
      </a:lt1>
      <a:dk2>
        <a:srgbClr val="09539D"/>
      </a:dk2>
      <a:lt2>
        <a:srgbClr val="E7E6E6"/>
      </a:lt2>
      <a:accent1>
        <a:srgbClr val="188ACC"/>
      </a:accent1>
      <a:accent2>
        <a:srgbClr val="F16C2C"/>
      </a:accent2>
      <a:accent3>
        <a:srgbClr val="00999C"/>
      </a:accent3>
      <a:accent4>
        <a:srgbClr val="F1AC4C"/>
      </a:accent4>
      <a:accent5>
        <a:srgbClr val="8BB930"/>
      </a:accent5>
      <a:accent6>
        <a:srgbClr val="007F45"/>
      </a:accent6>
      <a:hlink>
        <a:srgbClr val="E91C48"/>
      </a:hlink>
      <a:folHlink>
        <a:srgbClr val="6F6E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183aac-699a-4125-b6e7-984211f4a549" xsi:nil="true"/>
    <lcf76f155ced4ddcb4097134ff3c332f xmlns="1534a23f-d0cd-4ef3-b36c-f5375c80445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DBDC8A4DCE9D4B90E2ABFFE714037C" ma:contentTypeVersion="18" ma:contentTypeDescription="Create a new document." ma:contentTypeScope="" ma:versionID="d703077c7950ea81d1fab4c621800d2a">
  <xsd:schema xmlns:xsd="http://www.w3.org/2001/XMLSchema" xmlns:xs="http://www.w3.org/2001/XMLSchema" xmlns:p="http://schemas.microsoft.com/office/2006/metadata/properties" xmlns:ns2="1534a23f-d0cd-4ef3-b36c-f5375c80445c" xmlns:ns3="3b183aac-699a-4125-b6e7-984211f4a549" targetNamespace="http://schemas.microsoft.com/office/2006/metadata/properties" ma:root="true" ma:fieldsID="11e5b66e4c41881a3c30ff159d1aa7a4" ns2:_="" ns3:_="">
    <xsd:import namespace="1534a23f-d0cd-4ef3-b36c-f5375c80445c"/>
    <xsd:import namespace="3b183aac-699a-4125-b6e7-984211f4a5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4a23f-d0cd-4ef3-b36c-f5375c80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0ab49ec-2853-4106-9827-913de7df17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183aac-699a-4125-b6e7-984211f4a5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8cfe6ce-0cb2-4845-ad35-55d8d8a59bb8}" ma:internalName="TaxCatchAll" ma:showField="CatchAllData" ma:web="3b183aac-699a-4125-b6e7-984211f4a5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8E45CB-ACB7-4FE3-AF04-583765577DE0}">
  <ds:schemaRefs>
    <ds:schemaRef ds:uri="http://schemas.microsoft.com/sharepoint/v3/contenttype/forms"/>
  </ds:schemaRefs>
</ds:datastoreItem>
</file>

<file path=customXml/itemProps2.xml><?xml version="1.0" encoding="utf-8"?>
<ds:datastoreItem xmlns:ds="http://schemas.openxmlformats.org/officeDocument/2006/customXml" ds:itemID="{7059FC80-3ED2-446D-8982-C71F3585D30B}">
  <ds:schemaRefs>
    <ds:schemaRef ds:uri="1534a23f-d0cd-4ef3-b36c-f5375c80445c"/>
    <ds:schemaRef ds:uri="3b183aac-699a-4125-b6e7-984211f4a54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BFD0C13-4ACD-4B2F-BCF2-41D878FA53C3}">
  <ds:schemaRefs>
    <ds:schemaRef ds:uri="1534a23f-d0cd-4ef3-b36c-f5375c80445c"/>
    <ds:schemaRef ds:uri="3b183aac-699a-4125-b6e7-984211f4a5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371</TotalTime>
  <Words>1618</Words>
  <Application>Microsoft Office PowerPoint</Application>
  <PresentationFormat>On-screen Show (16:9)</PresentationFormat>
  <Paragraphs>208</Paragraphs>
  <Slides>42</Slides>
  <Notes>32</Notes>
  <HiddenSlides>0</HiddenSlides>
  <MMClips>1</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42</vt:i4>
      </vt:variant>
    </vt:vector>
  </HeadingPairs>
  <TitlesOfParts>
    <vt:vector size="74" baseType="lpstr">
      <vt:lpstr>Verdana</vt:lpstr>
      <vt:lpstr>Times New Roman</vt:lpstr>
      <vt:lpstr>Century Gothic</vt:lpstr>
      <vt:lpstr>Calibri</vt:lpstr>
      <vt:lpstr>Cambria</vt:lpstr>
      <vt:lpstr>Roboto</vt:lpstr>
      <vt:lpstr>Palatino Linotype</vt:lpstr>
      <vt:lpstr>Courier New</vt:lpstr>
      <vt:lpstr>Montserrat</vt:lpstr>
      <vt:lpstr>Playfair Display</vt:lpstr>
      <vt:lpstr>Book Antiqua</vt:lpstr>
      <vt:lpstr>Myriad Pro 1</vt:lpstr>
      <vt:lpstr>Barlow Bold</vt:lpstr>
      <vt:lpstr>Calibri Light</vt:lpstr>
      <vt:lpstr>Arial</vt:lpstr>
      <vt:lpstr>Myriad Pro 2</vt:lpstr>
      <vt:lpstr>Roboto Light</vt:lpstr>
      <vt:lpstr>Aptos</vt:lpstr>
      <vt:lpstr>Clear Sans</vt:lpstr>
      <vt:lpstr>Calibri </vt:lpstr>
      <vt:lpstr>Clear Sans Bold</vt:lpstr>
      <vt:lpstr>Open Sans</vt:lpstr>
      <vt:lpstr>Tinos</vt:lpstr>
      <vt:lpstr>Ophelia template</vt:lpstr>
      <vt:lpstr>Interior</vt:lpstr>
      <vt:lpstr>DHEC_Photos_Standard</vt:lpstr>
      <vt:lpstr>YMCA-Green</vt:lpstr>
      <vt:lpstr>SCRA Title Slides</vt:lpstr>
      <vt:lpstr>1_SCORH</vt:lpstr>
      <vt:lpstr>2_SCORH</vt:lpstr>
      <vt:lpstr>Office Theme</vt:lpstr>
      <vt:lpstr>Office Theme</vt:lpstr>
      <vt:lpstr>PowerPoint Presentation</vt:lpstr>
      <vt:lpstr>PowerPoint Presentation</vt:lpstr>
      <vt:lpstr>PowerPoint Presentation</vt:lpstr>
      <vt:lpstr>PowerPoint Presentation</vt:lpstr>
      <vt:lpstr>See how we do it.</vt:lpstr>
      <vt:lpstr>20+ training programs within 5 in-demand areas of interest</vt:lpstr>
      <vt:lpstr>of enrollees earn an industry-specific certification</vt:lpstr>
      <vt:lpstr>PowerPoint Presentation</vt:lpstr>
      <vt:lpstr>100% on-demand online platform</vt:lpstr>
      <vt:lpstr>of economic impact to local communities</vt:lpstr>
      <vt:lpstr>of goods per year diverted from landfills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help those in need in Greenville, Pickens &amp; Oconee Counties</vt:lpstr>
      <vt:lpstr>PowerPoint Presentation</vt:lpstr>
      <vt:lpstr>PowerPoint Presentation</vt:lpstr>
      <vt:lpstr>PowerPoint Presentation</vt:lpstr>
      <vt:lpstr>We offer food boxes, bread and baked goods  to those facing hunger in and across Greenville, Pickens &amp; Oconee Counties.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Salvation Army Boys &amp; Girls Club provides high quality afterschool and summer programs for  more than 125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Allen</dc:creator>
  <cp:lastModifiedBy>Anna-Elyse Abrams</cp:lastModifiedBy>
  <cp:revision>5</cp:revision>
  <dcterms:modified xsi:type="dcterms:W3CDTF">2024-12-12T22:23:52Z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0x010100EBDBDC8A4DCE9D4B90E2ABFFE714037C</vt:lpwstr>
  </property>
  <property fmtid="{D5CDD505-2E9C-101B-9397-08002B2CF9AE}" pid="3" name="MediaServiceImageTags">
    <vt:lpwstr/>
  </property>
</Properties>
</file>